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99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7" d="100"/>
          <a:sy n="87" d="100"/>
        </p:scale>
        <p:origin x="-1458" y="-7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6"/>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FF7EC95E-A697-4FE2-B1C3-63E88581787E}" type="datetimeFigureOut">
              <a:rPr lang="ru-RU" smtClean="0"/>
              <a:pPr/>
              <a:t>24.02.2017</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95A9CC37-8B13-4387-8C7C-51499E377800}"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FF7EC95E-A697-4FE2-B1C3-63E88581787E}" type="datetimeFigureOut">
              <a:rPr lang="ru-RU" smtClean="0"/>
              <a:pPr/>
              <a:t>24.02.2017</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95A9CC37-8B13-4387-8C7C-51499E377800}"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4"/>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FF7EC95E-A697-4FE2-B1C3-63E88581787E}" type="datetimeFigureOut">
              <a:rPr lang="ru-RU" smtClean="0"/>
              <a:pPr/>
              <a:t>24.02.2017</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95A9CC37-8B13-4387-8C7C-51499E377800}" type="slidenum">
              <a:rPr lang="ru-RU" smtClean="0"/>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342901" y="2133601"/>
            <a:ext cx="3009900" cy="60340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3505201" y="2133601"/>
            <a:ext cx="3009900" cy="60340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FF7EC95E-A697-4FE2-B1C3-63E88581787E}" type="datetimeFigureOut">
              <a:rPr lang="ru-RU" smtClean="0"/>
              <a:pPr/>
              <a:t>24.02.2017</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95A9CC37-8B13-4387-8C7C-51499E377800}"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1"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1"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6"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6"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FF7EC95E-A697-4FE2-B1C3-63E88581787E}" type="datetimeFigureOut">
              <a:rPr lang="ru-RU" smtClean="0"/>
              <a:pPr/>
              <a:t>24.02.2017</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95A9CC37-8B13-4387-8C7C-51499E377800}"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FF7EC95E-A697-4FE2-B1C3-63E88581787E}" type="datetimeFigureOut">
              <a:rPr lang="ru-RU" smtClean="0"/>
              <a:pPr/>
              <a:t>24.02.2017</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95A9CC37-8B13-4387-8C7C-51499E377800}"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FF7EC95E-A697-4FE2-B1C3-63E88581787E}" type="datetimeFigureOut">
              <a:rPr lang="ru-RU" smtClean="0"/>
              <a:pPr/>
              <a:t>24.02.2017</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95A9CC37-8B13-4387-8C7C-51499E377800}"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1"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1"/>
            <a:ext cx="5111751"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1" y="1435101"/>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FF7EC95E-A697-4FE2-B1C3-63E88581787E}" type="datetimeFigureOut">
              <a:rPr lang="ru-RU" smtClean="0"/>
              <a:pPr/>
              <a:t>24.02.2017</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95A9CC37-8B13-4387-8C7C-51499E377800}"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1"/>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9"/>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FF7EC95E-A697-4FE2-B1C3-63E88581787E}" type="datetimeFigureOut">
              <a:rPr lang="ru-RU" smtClean="0"/>
              <a:pPr/>
              <a:t>24.02.2017</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95A9CC37-8B13-4387-8C7C-51499E377800}" type="slidenum">
              <a:rPr lang="ru-RU" smtClean="0"/>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FF7EC95E-A697-4FE2-B1C3-63E88581787E}" type="datetimeFigureOut">
              <a:rPr lang="ru-RU" smtClean="0"/>
              <a:pPr/>
              <a:t>24.02.2017</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95A9CC37-8B13-4387-8C7C-51499E377800}"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4972049" y="366713"/>
            <a:ext cx="1543051" cy="780097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342900" y="366713"/>
            <a:ext cx="4476751" cy="780097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FF7EC95E-A697-4FE2-B1C3-63E88581787E}" type="datetimeFigureOut">
              <a:rPr lang="ru-RU" smtClean="0"/>
              <a:pPr/>
              <a:t>24.02.2017</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95A9CC37-8B13-4387-8C7C-51499E377800}"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1"/>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1"/>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F7EC95E-A697-4FE2-B1C3-63E88581787E}" type="datetimeFigureOut">
              <a:rPr lang="ru-RU" smtClean="0"/>
              <a:pPr/>
              <a:t>24.02.2017</a:t>
            </a:fld>
            <a:endParaRPr lang="ru-RU"/>
          </a:p>
        </p:txBody>
      </p:sp>
      <p:sp>
        <p:nvSpPr>
          <p:cNvPr id="5" name="Нижний колонтитул 4"/>
          <p:cNvSpPr>
            <a:spLocks noGrp="1"/>
          </p:cNvSpPr>
          <p:nvPr>
            <p:ph type="ftr" sz="quarter" idx="3"/>
          </p:nvPr>
        </p:nvSpPr>
        <p:spPr>
          <a:xfrm>
            <a:off x="3124200" y="6356351"/>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1"/>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5A9CC37-8B13-4387-8C7C-51499E377800}"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gif"/><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5.jpeg"/><Relationship Id="rId1" Type="http://schemas.openxmlformats.org/officeDocument/2006/relationships/slideLayout" Target="../slideLayouts/slideLayout2.xml"/><Relationship Id="rId5" Type="http://schemas.openxmlformats.org/officeDocument/2006/relationships/image" Target="../media/image10.jpeg"/><Relationship Id="rId4" Type="http://schemas.openxmlformats.org/officeDocument/2006/relationships/image" Target="../media/image9.jpeg"/></Relationships>
</file>

<file path=ppt/slides/_rels/slide1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2.xml"/><Relationship Id="rId6" Type="http://schemas.openxmlformats.org/officeDocument/2006/relationships/image" Target="../media/image19.jpeg"/><Relationship Id="rId5" Type="http://schemas.openxmlformats.org/officeDocument/2006/relationships/image" Target="../media/image18.jpeg"/><Relationship Id="rId4" Type="http://schemas.openxmlformats.org/officeDocument/2006/relationships/image" Target="../media/image17.jpeg"/></Relationships>
</file>

<file path=ppt/slides/_rels/slide21.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2.xml"/><Relationship Id="rId5" Type="http://schemas.openxmlformats.org/officeDocument/2006/relationships/image" Target="../media/image23.jpeg"/><Relationship Id="rId4" Type="http://schemas.openxmlformats.org/officeDocument/2006/relationships/image" Target="../media/image22.jpeg"/></Relationships>
</file>

<file path=ppt/slides/_rels/slide22.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1.jpeg"/><Relationship Id="rId1" Type="http://schemas.openxmlformats.org/officeDocument/2006/relationships/slideLayout" Target="../slideLayouts/slideLayout2.xml"/><Relationship Id="rId4" Type="http://schemas.openxmlformats.org/officeDocument/2006/relationships/image" Target="../media/image25.jpeg"/></Relationships>
</file>

<file path=ppt/slides/_rels/slide23.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1.jpeg"/><Relationship Id="rId1" Type="http://schemas.openxmlformats.org/officeDocument/2006/relationships/slideLayout" Target="../slideLayouts/slideLayout2.xml"/><Relationship Id="rId5" Type="http://schemas.openxmlformats.org/officeDocument/2006/relationships/image" Target="../media/image28.jpeg"/><Relationship Id="rId4" Type="http://schemas.openxmlformats.org/officeDocument/2006/relationships/image" Target="../media/image27.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descr="1286520217_school_background_2.jpg"/>
          <p:cNvPicPr>
            <a:picLocks noChangeAspect="1"/>
          </p:cNvPicPr>
          <p:nvPr/>
        </p:nvPicPr>
        <p:blipFill>
          <a:blip r:embed="rId2" cstate="print"/>
          <a:stretch>
            <a:fillRect/>
          </a:stretch>
        </p:blipFill>
        <p:spPr>
          <a:xfrm>
            <a:off x="0" y="1"/>
            <a:ext cx="9143999" cy="6857999"/>
          </a:xfrm>
          <a:prstGeom prst="rect">
            <a:avLst/>
          </a:prstGeom>
        </p:spPr>
      </p:pic>
      <p:sp>
        <p:nvSpPr>
          <p:cNvPr id="6" name="Прямоугольник 5"/>
          <p:cNvSpPr/>
          <p:nvPr/>
        </p:nvSpPr>
        <p:spPr>
          <a:xfrm>
            <a:off x="899592" y="998730"/>
            <a:ext cx="7128792" cy="523220"/>
          </a:xfrm>
          <a:prstGeom prst="rect">
            <a:avLst/>
          </a:prstGeom>
        </p:spPr>
        <p:txBody>
          <a:bodyPr wrap="square">
            <a:spAutoFit/>
          </a:bodyPr>
          <a:lstStyle/>
          <a:p>
            <a:r>
              <a:rPr lang="ru-RU" sz="1400" b="1" dirty="0">
                <a:latin typeface="Constantia" pitchFamily="18" charset="0"/>
              </a:rPr>
              <a:t>Муниципальное автономное дошкольное образовательное учреждение  </a:t>
            </a:r>
            <a:r>
              <a:rPr lang="ru-RU" sz="1400" b="1" dirty="0" smtClean="0">
                <a:latin typeface="Constantia" pitchFamily="18" charset="0"/>
              </a:rPr>
              <a:t>       г.Хабаровска «Детский </a:t>
            </a:r>
            <a:r>
              <a:rPr lang="ru-RU" sz="1400" b="1" dirty="0">
                <a:latin typeface="Constantia" pitchFamily="18" charset="0"/>
              </a:rPr>
              <a:t>сад комбинированного вида №</a:t>
            </a:r>
            <a:r>
              <a:rPr lang="ru-RU" sz="1400" b="1" dirty="0" smtClean="0">
                <a:latin typeface="Constantia" pitchFamily="18" charset="0"/>
              </a:rPr>
              <a:t>204»</a:t>
            </a:r>
            <a:endParaRPr lang="ru-RU" sz="1400" dirty="0">
              <a:latin typeface="Constantia" pitchFamily="18" charset="0"/>
            </a:endParaRPr>
          </a:p>
        </p:txBody>
      </p:sp>
      <p:sp>
        <p:nvSpPr>
          <p:cNvPr id="7" name="TextBox 6"/>
          <p:cNvSpPr txBox="1"/>
          <p:nvPr/>
        </p:nvSpPr>
        <p:spPr>
          <a:xfrm>
            <a:off x="1475656" y="2348880"/>
            <a:ext cx="6744750" cy="1200329"/>
          </a:xfrm>
          <a:prstGeom prst="rect">
            <a:avLst/>
          </a:prstGeom>
          <a:noFill/>
        </p:spPr>
        <p:txBody>
          <a:bodyPr wrap="square" rtlCol="0">
            <a:spAutoFit/>
          </a:bodyPr>
          <a:lstStyle/>
          <a:p>
            <a:r>
              <a:rPr lang="ru-RU" sz="2400" b="1" dirty="0" smtClean="0">
                <a:solidFill>
                  <a:srgbClr val="C00000"/>
                </a:solidFill>
                <a:latin typeface="Constantia" pitchFamily="18" charset="0"/>
              </a:rPr>
              <a:t>Обобщение опыта работы на тему: </a:t>
            </a:r>
          </a:p>
          <a:p>
            <a:r>
              <a:rPr lang="ru-RU" sz="2400" b="1" dirty="0" smtClean="0">
                <a:solidFill>
                  <a:srgbClr val="C00000"/>
                </a:solidFill>
                <a:latin typeface="Constantia" pitchFamily="18" charset="0"/>
              </a:rPr>
              <a:t>«Использование </a:t>
            </a:r>
            <a:r>
              <a:rPr lang="ru-RU" sz="2400" b="1" dirty="0" err="1" smtClean="0">
                <a:solidFill>
                  <a:srgbClr val="C00000"/>
                </a:solidFill>
                <a:latin typeface="Constantia" pitchFamily="18" charset="0"/>
              </a:rPr>
              <a:t>здоровьесберегающих</a:t>
            </a:r>
            <a:r>
              <a:rPr lang="ru-RU" sz="2400" b="1" dirty="0" smtClean="0">
                <a:solidFill>
                  <a:srgbClr val="C00000"/>
                </a:solidFill>
                <a:latin typeface="Constantia" pitchFamily="18" charset="0"/>
              </a:rPr>
              <a:t> технологий на музыкальных занятиях»</a:t>
            </a:r>
            <a:endParaRPr lang="ru-RU" sz="2400" b="1" dirty="0">
              <a:solidFill>
                <a:srgbClr val="C00000"/>
              </a:solidFill>
              <a:latin typeface="Constantia" pitchFamily="18" charset="0"/>
            </a:endParaRPr>
          </a:p>
        </p:txBody>
      </p:sp>
      <p:sp>
        <p:nvSpPr>
          <p:cNvPr id="8" name="TextBox 7"/>
          <p:cNvSpPr txBox="1"/>
          <p:nvPr/>
        </p:nvSpPr>
        <p:spPr>
          <a:xfrm>
            <a:off x="2651787" y="3753036"/>
            <a:ext cx="5472608" cy="1200329"/>
          </a:xfrm>
          <a:prstGeom prst="rect">
            <a:avLst/>
          </a:prstGeom>
          <a:noFill/>
        </p:spPr>
        <p:txBody>
          <a:bodyPr wrap="square" rtlCol="0">
            <a:spAutoFit/>
          </a:bodyPr>
          <a:lstStyle/>
          <a:p>
            <a:pPr algn="ctr"/>
            <a:r>
              <a:rPr lang="ru-RU" b="1" dirty="0" smtClean="0">
                <a:solidFill>
                  <a:schemeClr val="bg2">
                    <a:lumMod val="25000"/>
                  </a:schemeClr>
                </a:solidFill>
                <a:latin typeface="Constantia" pitchFamily="18" charset="0"/>
              </a:rPr>
              <a:t>Выполнила: Чуприна </a:t>
            </a:r>
          </a:p>
          <a:p>
            <a:r>
              <a:rPr lang="ru-RU" b="1" dirty="0">
                <a:solidFill>
                  <a:schemeClr val="bg2">
                    <a:lumMod val="25000"/>
                  </a:schemeClr>
                </a:solidFill>
                <a:latin typeface="Constantia" pitchFamily="18" charset="0"/>
              </a:rPr>
              <a:t> </a:t>
            </a:r>
            <a:r>
              <a:rPr lang="ru-RU" b="1" dirty="0" smtClean="0">
                <a:solidFill>
                  <a:schemeClr val="bg2">
                    <a:lumMod val="25000"/>
                  </a:schemeClr>
                </a:solidFill>
                <a:latin typeface="Constantia" pitchFamily="18" charset="0"/>
              </a:rPr>
              <a:t>                          Елена Владимировна,</a:t>
            </a:r>
          </a:p>
          <a:p>
            <a:r>
              <a:rPr lang="ru-RU" b="1" dirty="0">
                <a:solidFill>
                  <a:schemeClr val="bg2">
                    <a:lumMod val="25000"/>
                  </a:schemeClr>
                </a:solidFill>
                <a:latin typeface="Constantia" pitchFamily="18" charset="0"/>
              </a:rPr>
              <a:t> </a:t>
            </a:r>
            <a:r>
              <a:rPr lang="ru-RU" b="1" dirty="0" smtClean="0">
                <a:solidFill>
                  <a:schemeClr val="bg2">
                    <a:lumMod val="25000"/>
                  </a:schemeClr>
                </a:solidFill>
                <a:latin typeface="Constantia" pitchFamily="18" charset="0"/>
              </a:rPr>
              <a:t>                      музыкальный руководитель</a:t>
            </a:r>
          </a:p>
          <a:p>
            <a:endParaRPr lang="ru-RU" dirty="0">
              <a:latin typeface="Constantia" pitchFamily="18" charset="0"/>
            </a:endParaRPr>
          </a:p>
        </p:txBody>
      </p:sp>
      <p:sp>
        <p:nvSpPr>
          <p:cNvPr id="9" name="TextBox 8"/>
          <p:cNvSpPr txBox="1"/>
          <p:nvPr/>
        </p:nvSpPr>
        <p:spPr>
          <a:xfrm>
            <a:off x="2939819" y="5319210"/>
            <a:ext cx="3648405" cy="369332"/>
          </a:xfrm>
          <a:prstGeom prst="rect">
            <a:avLst/>
          </a:prstGeom>
          <a:noFill/>
        </p:spPr>
        <p:txBody>
          <a:bodyPr wrap="square" rtlCol="0">
            <a:spAutoFit/>
          </a:bodyPr>
          <a:lstStyle/>
          <a:p>
            <a:pPr algn="ctr"/>
            <a:r>
              <a:rPr lang="ru-RU" b="1" dirty="0" smtClean="0">
                <a:latin typeface="Constantia" pitchFamily="18" charset="0"/>
              </a:rPr>
              <a:t> </a:t>
            </a:r>
            <a:endParaRPr lang="ru-RU" b="1" dirty="0">
              <a:latin typeface="Constantia"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descr="veselyie-rebyata-shablon-prevyu-1.png"/>
          <p:cNvPicPr>
            <a:picLocks noChangeAspect="1"/>
          </p:cNvPicPr>
          <p:nvPr/>
        </p:nvPicPr>
        <p:blipFill>
          <a:blip r:embed="rId2" cstate="print"/>
          <a:stretch>
            <a:fillRect/>
          </a:stretch>
        </p:blipFill>
        <p:spPr>
          <a:xfrm>
            <a:off x="0" y="0"/>
            <a:ext cx="9144000" cy="6858000"/>
          </a:xfrm>
          <a:prstGeom prst="rect">
            <a:avLst/>
          </a:prstGeom>
        </p:spPr>
      </p:pic>
      <p:sp>
        <p:nvSpPr>
          <p:cNvPr id="5" name="TextBox 4"/>
          <p:cNvSpPr txBox="1"/>
          <p:nvPr/>
        </p:nvSpPr>
        <p:spPr>
          <a:xfrm>
            <a:off x="2651787" y="350658"/>
            <a:ext cx="3456384" cy="461665"/>
          </a:xfrm>
          <a:prstGeom prst="rect">
            <a:avLst/>
          </a:prstGeom>
          <a:noFill/>
        </p:spPr>
        <p:txBody>
          <a:bodyPr wrap="square" rtlCol="0">
            <a:spAutoFit/>
          </a:bodyPr>
          <a:lstStyle/>
          <a:p>
            <a:r>
              <a:rPr lang="ru-RU" sz="2400" b="1" i="1" dirty="0" smtClean="0">
                <a:solidFill>
                  <a:srgbClr val="C00000"/>
                </a:solidFill>
              </a:rPr>
              <a:t>      Актуальность</a:t>
            </a:r>
            <a:r>
              <a:rPr lang="ru-RU" dirty="0" smtClean="0"/>
              <a:t>:</a:t>
            </a:r>
            <a:endParaRPr lang="ru-RU" dirty="0"/>
          </a:p>
        </p:txBody>
      </p:sp>
      <p:sp>
        <p:nvSpPr>
          <p:cNvPr id="6" name="Прямоугольник 5"/>
          <p:cNvSpPr/>
          <p:nvPr/>
        </p:nvSpPr>
        <p:spPr>
          <a:xfrm flipV="1">
            <a:off x="8316416" y="243513"/>
            <a:ext cx="5088565" cy="369332"/>
          </a:xfrm>
          <a:prstGeom prst="rect">
            <a:avLst/>
          </a:prstGeom>
        </p:spPr>
        <p:txBody>
          <a:bodyPr wrap="square">
            <a:spAutoFit/>
          </a:bodyPr>
          <a:lstStyle/>
          <a:p>
            <a:pPr algn="just">
              <a:buNone/>
            </a:pPr>
            <a:r>
              <a:rPr lang="ru-RU" b="1" dirty="0" smtClean="0"/>
              <a:t>.</a:t>
            </a:r>
            <a:endParaRPr lang="ru-RU" b="1" dirty="0"/>
          </a:p>
        </p:txBody>
      </p:sp>
      <p:sp>
        <p:nvSpPr>
          <p:cNvPr id="7" name="Прямоугольник 6"/>
          <p:cNvSpPr/>
          <p:nvPr/>
        </p:nvSpPr>
        <p:spPr>
          <a:xfrm>
            <a:off x="443541" y="728700"/>
            <a:ext cx="8160907" cy="2092881"/>
          </a:xfrm>
          <a:prstGeom prst="rect">
            <a:avLst/>
          </a:prstGeom>
        </p:spPr>
        <p:txBody>
          <a:bodyPr wrap="square">
            <a:spAutoFit/>
          </a:bodyPr>
          <a:lstStyle/>
          <a:p>
            <a:pPr algn="just"/>
            <a:r>
              <a:rPr lang="ru-RU" b="1" dirty="0" smtClean="0"/>
              <a:t>         </a:t>
            </a:r>
            <a:r>
              <a:rPr lang="ru-RU" sz="1600" b="1" dirty="0" smtClean="0">
                <a:latin typeface="Cambria" pitchFamily="18" charset="0"/>
              </a:rPr>
              <a:t>Сегодня на смену увлекательным коллективным играм пришли компьютерные, книгам – телевидение, живому общению – социальные сети. У ребенка становится все меньше времени для подвижных игр, прогулок, общений со сверстниками. Нарушение баланса между игрой и другими видами детской деятельности, между разными видами игр негативно сказывается как на состоянии здоровья, так и на уровне развития двигательных способностей детей, физическое развитие и подготовленность детей часто не соответствует возрастным нормам. </a:t>
            </a:r>
            <a:endParaRPr lang="ru-RU" sz="1600" dirty="0">
              <a:latin typeface="Cambria" pitchFamily="18" charset="0"/>
            </a:endParaRPr>
          </a:p>
        </p:txBody>
      </p:sp>
      <p:sp>
        <p:nvSpPr>
          <p:cNvPr id="8" name="Прямоугольник 7"/>
          <p:cNvSpPr/>
          <p:nvPr/>
        </p:nvSpPr>
        <p:spPr>
          <a:xfrm>
            <a:off x="443542" y="2780928"/>
            <a:ext cx="7968885" cy="1569660"/>
          </a:xfrm>
          <a:prstGeom prst="rect">
            <a:avLst/>
          </a:prstGeom>
        </p:spPr>
        <p:txBody>
          <a:bodyPr wrap="square">
            <a:spAutoFit/>
          </a:bodyPr>
          <a:lstStyle/>
          <a:p>
            <a:pPr algn="just"/>
            <a:r>
              <a:rPr lang="ru-RU" sz="1600" b="1" dirty="0" smtClean="0">
                <a:latin typeface="Cambria" pitchFamily="18" charset="0"/>
              </a:rPr>
              <a:t>          В условиях вариативности образования,   недостаточно разработаны теоретические и практические уровни большинства используемых программ, ориентированных на развитие творческого потенциала дошкольников. Ежегодные обследования специалистами состояния физического, эмоционального и психического здоровья указывают на неблагоприятную тенденцию к росту различных отклонений в развитии.</a:t>
            </a:r>
            <a:endParaRPr lang="ru-RU" sz="1600" dirty="0">
              <a:latin typeface="Cambria"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descr="veselyie-rebyata-shablon-prevyu-2.png"/>
          <p:cNvPicPr>
            <a:picLocks noChangeAspect="1"/>
          </p:cNvPicPr>
          <p:nvPr/>
        </p:nvPicPr>
        <p:blipFill>
          <a:blip r:embed="rId2" cstate="print"/>
          <a:stretch>
            <a:fillRect/>
          </a:stretch>
        </p:blipFill>
        <p:spPr>
          <a:xfrm>
            <a:off x="59843" y="1"/>
            <a:ext cx="9024314" cy="6857999"/>
          </a:xfrm>
          <a:prstGeom prst="rect">
            <a:avLst/>
          </a:prstGeom>
        </p:spPr>
      </p:pic>
      <p:sp>
        <p:nvSpPr>
          <p:cNvPr id="5" name="Прямоугольник 4"/>
          <p:cNvSpPr/>
          <p:nvPr/>
        </p:nvSpPr>
        <p:spPr>
          <a:xfrm>
            <a:off x="2915816" y="548680"/>
            <a:ext cx="5688632" cy="369332"/>
          </a:xfrm>
          <a:prstGeom prst="rect">
            <a:avLst/>
          </a:prstGeom>
        </p:spPr>
        <p:txBody>
          <a:bodyPr wrap="square">
            <a:spAutoFit/>
          </a:bodyPr>
          <a:lstStyle/>
          <a:p>
            <a:pPr algn="just"/>
            <a:endParaRPr lang="ru-RU" dirty="0"/>
          </a:p>
        </p:txBody>
      </p:sp>
      <p:sp>
        <p:nvSpPr>
          <p:cNvPr id="6" name="Прямоугольник 5"/>
          <p:cNvSpPr/>
          <p:nvPr/>
        </p:nvSpPr>
        <p:spPr>
          <a:xfrm>
            <a:off x="2286000" y="1859340"/>
            <a:ext cx="4572000" cy="369332"/>
          </a:xfrm>
          <a:prstGeom prst="rect">
            <a:avLst/>
          </a:prstGeom>
        </p:spPr>
        <p:txBody>
          <a:bodyPr>
            <a:spAutoFit/>
          </a:bodyPr>
          <a:lstStyle/>
          <a:p>
            <a:pPr algn="just"/>
            <a:endParaRPr lang="ru-RU" dirty="0"/>
          </a:p>
        </p:txBody>
      </p:sp>
      <p:sp>
        <p:nvSpPr>
          <p:cNvPr id="7" name="Прямоугольник 6"/>
          <p:cNvSpPr/>
          <p:nvPr/>
        </p:nvSpPr>
        <p:spPr>
          <a:xfrm>
            <a:off x="2286000" y="1859340"/>
            <a:ext cx="4572000" cy="369332"/>
          </a:xfrm>
          <a:prstGeom prst="rect">
            <a:avLst/>
          </a:prstGeom>
        </p:spPr>
        <p:txBody>
          <a:bodyPr>
            <a:spAutoFit/>
          </a:bodyPr>
          <a:lstStyle/>
          <a:p>
            <a:pPr algn="just"/>
            <a:endParaRPr lang="ru-RU" dirty="0"/>
          </a:p>
        </p:txBody>
      </p:sp>
      <p:sp>
        <p:nvSpPr>
          <p:cNvPr id="8" name="Прямоугольник 7"/>
          <p:cNvSpPr/>
          <p:nvPr/>
        </p:nvSpPr>
        <p:spPr>
          <a:xfrm>
            <a:off x="2915816" y="476672"/>
            <a:ext cx="5400600" cy="1815882"/>
          </a:xfrm>
          <a:prstGeom prst="rect">
            <a:avLst/>
          </a:prstGeom>
        </p:spPr>
        <p:txBody>
          <a:bodyPr wrap="square">
            <a:spAutoFit/>
          </a:bodyPr>
          <a:lstStyle/>
          <a:p>
            <a:pPr algn="just"/>
            <a:r>
              <a:rPr lang="ru-RU" sz="1600" b="1" dirty="0" smtClean="0">
                <a:latin typeface="Cambria" pitchFamily="18" charset="0"/>
              </a:rPr>
              <a:t>       Поэтому педагоги дошкольных учреждений, в том числе и музыкальные руководители, должны комплексно решать задачи физического, интеллектуального, эмоционального и личностного развития ребёнка, подготовки его к школе, активно внедряя в этот процесс наиболее эффективные технологии </a:t>
            </a:r>
            <a:r>
              <a:rPr lang="ru-RU" sz="1600" b="1" dirty="0" err="1" smtClean="0">
                <a:latin typeface="Cambria" pitchFamily="18" charset="0"/>
              </a:rPr>
              <a:t>здоровьесбережения</a:t>
            </a:r>
            <a:r>
              <a:rPr lang="ru-RU" sz="1600" b="1" dirty="0" smtClean="0">
                <a:latin typeface="Cambria" pitchFamily="18" charset="0"/>
              </a:rPr>
              <a:t>.</a:t>
            </a:r>
            <a:endParaRPr lang="ru-RU" sz="1600" b="1" dirty="0">
              <a:latin typeface="Cambria" pitchFamily="18" charset="0"/>
            </a:endParaRPr>
          </a:p>
        </p:txBody>
      </p:sp>
      <p:sp>
        <p:nvSpPr>
          <p:cNvPr id="10" name="TextBox 9"/>
          <p:cNvSpPr txBox="1"/>
          <p:nvPr/>
        </p:nvSpPr>
        <p:spPr>
          <a:xfrm>
            <a:off x="2915816" y="2204864"/>
            <a:ext cx="5472608" cy="4062651"/>
          </a:xfrm>
          <a:prstGeom prst="rect">
            <a:avLst/>
          </a:prstGeom>
          <a:noFill/>
        </p:spPr>
        <p:txBody>
          <a:bodyPr wrap="square" rtlCol="0">
            <a:spAutoFit/>
          </a:bodyPr>
          <a:lstStyle/>
          <a:p>
            <a:pPr algn="just"/>
            <a:r>
              <a:rPr lang="ru-RU" sz="1600" b="1" dirty="0" smtClean="0">
                <a:latin typeface="Cambria" pitchFamily="18" charset="0"/>
              </a:rPr>
              <a:t>        Дошкольное образовательное учреждение имеет большие потенциальные возможности для формирования у детей </a:t>
            </a:r>
            <a:r>
              <a:rPr lang="ru-RU" sz="1600" b="1" dirty="0" err="1" smtClean="0">
                <a:latin typeface="Cambria" pitchFamily="18" charset="0"/>
              </a:rPr>
              <a:t>здоровьесберегающей</a:t>
            </a:r>
            <a:r>
              <a:rPr lang="ru-RU" sz="1600" b="1" dirty="0" smtClean="0">
                <a:latin typeface="Cambria" pitchFamily="18" charset="0"/>
              </a:rPr>
              <a:t> культуры, навыков здорового образа жизни. Это</a:t>
            </a:r>
            <a:r>
              <a:rPr lang="ru-RU" sz="1600" dirty="0" smtClean="0">
                <a:latin typeface="Cambria" pitchFamily="18" charset="0"/>
              </a:rPr>
              <a:t> </a:t>
            </a:r>
            <a:r>
              <a:rPr lang="ru-RU" sz="1600" b="1" dirty="0" smtClean="0">
                <a:latin typeface="Cambria" pitchFamily="18" charset="0"/>
              </a:rPr>
              <a:t>связано с системностью обучения и воспитания в ДОУ, возможностью поэтапной реализации поставленных задач с учётом возрастных  и психологических возможностей детей-дошкольников, а так же с выбором альтернативных форм и методов организации учебно-воспитательного процесса, строящихся на общепедагогических принципах: научности и доступности, непрерывности и практической целеустремлённости, </a:t>
            </a:r>
            <a:r>
              <a:rPr lang="ru-RU" sz="1600" b="1" dirty="0" err="1" smtClean="0">
                <a:latin typeface="Cambria" pitchFamily="18" charset="0"/>
              </a:rPr>
              <a:t>гуманизации</a:t>
            </a:r>
            <a:r>
              <a:rPr lang="ru-RU" sz="1600" b="1" dirty="0" smtClean="0">
                <a:latin typeface="Cambria" pitchFamily="18" charset="0"/>
              </a:rPr>
              <a:t>, динамичности и открытости.</a:t>
            </a:r>
          </a:p>
          <a:p>
            <a:pPr algn="just"/>
            <a:endParaRPr lang="ru-RU" b="1"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descr="Bezymyannyi8.png"/>
          <p:cNvPicPr>
            <a:picLocks noChangeAspect="1"/>
          </p:cNvPicPr>
          <p:nvPr/>
        </p:nvPicPr>
        <p:blipFill>
          <a:blip r:embed="rId2" cstate="print"/>
          <a:stretch>
            <a:fillRect/>
          </a:stretch>
        </p:blipFill>
        <p:spPr>
          <a:xfrm>
            <a:off x="0" y="0"/>
            <a:ext cx="9138050" cy="6858000"/>
          </a:xfrm>
          <a:prstGeom prst="rect">
            <a:avLst/>
          </a:prstGeom>
        </p:spPr>
      </p:pic>
      <p:sp>
        <p:nvSpPr>
          <p:cNvPr id="5" name="TextBox 4"/>
          <p:cNvSpPr txBox="1"/>
          <p:nvPr/>
        </p:nvSpPr>
        <p:spPr>
          <a:xfrm>
            <a:off x="1835696" y="476672"/>
            <a:ext cx="5976664" cy="461665"/>
          </a:xfrm>
          <a:prstGeom prst="rect">
            <a:avLst/>
          </a:prstGeom>
          <a:noFill/>
        </p:spPr>
        <p:txBody>
          <a:bodyPr wrap="square" rtlCol="0">
            <a:spAutoFit/>
          </a:bodyPr>
          <a:lstStyle/>
          <a:p>
            <a:r>
              <a:rPr lang="ru-RU" sz="2400" b="1" i="1" dirty="0" smtClean="0">
                <a:solidFill>
                  <a:schemeClr val="accent2">
                    <a:lumMod val="75000"/>
                  </a:schemeClr>
                </a:solidFill>
              </a:rPr>
              <a:t>«Великие о целебной силе музыки»</a:t>
            </a:r>
            <a:endParaRPr lang="ru-RU" sz="2400" b="1" i="1" dirty="0">
              <a:solidFill>
                <a:schemeClr val="accent2">
                  <a:lumMod val="75000"/>
                </a:schemeClr>
              </a:solidFill>
            </a:endParaRPr>
          </a:p>
        </p:txBody>
      </p:sp>
      <p:sp>
        <p:nvSpPr>
          <p:cNvPr id="16387" name="Rectangle 3"/>
          <p:cNvSpPr>
            <a:spLocks noChangeArrowheads="1"/>
          </p:cNvSpPr>
          <p:nvPr/>
        </p:nvSpPr>
        <p:spPr bwMode="auto">
          <a:xfrm>
            <a:off x="1043608" y="944724"/>
            <a:ext cx="7344816" cy="2308324"/>
          </a:xfrm>
          <a:prstGeom prst="rect">
            <a:avLst/>
          </a:prstGeom>
          <a:solidFill>
            <a:srgbClr val="FFFFFF"/>
          </a:solid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180975" algn="just" defTabSz="914400" rtl="0" eaLnBrk="1" fontAlgn="base" latinLnBrk="0" hangingPunct="1">
              <a:lnSpc>
                <a:spcPct val="100000"/>
              </a:lnSpc>
              <a:spcBef>
                <a:spcPct val="0"/>
              </a:spcBef>
              <a:spcAft>
                <a:spcPct val="0"/>
              </a:spcAft>
              <a:buClrTx/>
              <a:buSzTx/>
              <a:buFontTx/>
              <a:buNone/>
              <a:tabLst/>
            </a:pPr>
            <a:r>
              <a:rPr kumimoji="0" lang="ru-RU" sz="1600" i="0" u="none" strike="noStrike" cap="none" normalizeH="0" baseline="0" dirty="0" smtClean="0">
                <a:ln>
                  <a:noFill/>
                </a:ln>
                <a:solidFill>
                  <a:srgbClr val="000000"/>
                </a:solidFill>
                <a:effectLst/>
                <a:latin typeface="Cambria" pitchFamily="18" charset="0"/>
                <a:ea typeface="Calibri" pitchFamily="34" charset="0"/>
                <a:cs typeface="Times New Roman" pitchFamily="18" charset="0"/>
              </a:rPr>
              <a:t>    Пифагор, Аристотель, Платон считали, что музыка восстанавливает нарушенную болезнью гармонию в человеческом теле. Выдающийся врач всех времён и народов Авиценна ещё тысячу лет назад лечил музыкой больных  нервными и психическими заболеваниями. </a:t>
            </a:r>
          </a:p>
          <a:p>
            <a:pPr lvl="0" indent="180975" algn="just" fontAlgn="base">
              <a:spcBef>
                <a:spcPct val="0"/>
              </a:spcBef>
              <a:spcAft>
                <a:spcPct val="0"/>
              </a:spcAft>
            </a:pPr>
            <a:r>
              <a:rPr lang="ru-RU" sz="1600" b="1" dirty="0" smtClean="0"/>
              <a:t> </a:t>
            </a:r>
            <a:r>
              <a:rPr lang="ru-RU" sz="1600" dirty="0" smtClean="0">
                <a:latin typeface="Cambria" pitchFamily="18" charset="0"/>
              </a:rPr>
              <a:t>В.М.Бехтерев доказал, что музыка может вызывать и ослаблять возбуждение  организма.</a:t>
            </a:r>
          </a:p>
          <a:p>
            <a:pPr lvl="0" algn="just" fontAlgn="base">
              <a:spcBef>
                <a:spcPct val="0"/>
              </a:spcBef>
              <a:spcAft>
                <a:spcPct val="0"/>
              </a:spcAft>
            </a:pPr>
            <a:r>
              <a:rPr lang="ru-RU" sz="1600" b="1" dirty="0" smtClean="0">
                <a:latin typeface="Cambria" pitchFamily="18" charset="0"/>
              </a:rPr>
              <a:t> </a:t>
            </a:r>
          </a:p>
          <a:p>
            <a:pPr lvl="0" indent="180975" algn="just" fontAlgn="base">
              <a:spcBef>
                <a:spcPct val="0"/>
              </a:spcBef>
              <a:spcAft>
                <a:spcPct val="0"/>
              </a:spcAft>
            </a:pPr>
            <a:endParaRPr kumimoji="0" lang="ru-RU" sz="14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endParaRPr>
          </a:p>
          <a:p>
            <a:pPr marL="0" marR="0" lvl="0" indent="180975" algn="just"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16388" name="Rectangle 4"/>
          <p:cNvSpPr>
            <a:spLocks noChangeArrowheads="1"/>
          </p:cNvSpPr>
          <p:nvPr/>
        </p:nvSpPr>
        <p:spPr bwMode="auto">
          <a:xfrm>
            <a:off x="1115616" y="2501394"/>
            <a:ext cx="7128792" cy="1077218"/>
          </a:xfrm>
          <a:prstGeom prst="rect">
            <a:avLst/>
          </a:prstGeom>
          <a:solidFill>
            <a:srgbClr val="FFFFFF"/>
          </a:solid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180975" algn="just" defTabSz="914400" rtl="0" eaLnBrk="1" fontAlgn="base" latinLnBrk="0" hangingPunct="1">
              <a:lnSpc>
                <a:spcPct val="100000"/>
              </a:lnSpc>
              <a:spcBef>
                <a:spcPct val="0"/>
              </a:spcBef>
              <a:spcAft>
                <a:spcPct val="0"/>
              </a:spcAft>
              <a:buClrTx/>
              <a:buSzTx/>
              <a:buFontTx/>
              <a:buNone/>
              <a:tabLst/>
            </a:pPr>
            <a:r>
              <a:rPr kumimoji="0" lang="ru-RU" sz="1600" i="0" u="none" strike="noStrike" cap="none" normalizeH="0" baseline="0" dirty="0" smtClean="0">
                <a:ln>
                  <a:noFill/>
                </a:ln>
                <a:solidFill>
                  <a:srgbClr val="000000"/>
                </a:solidFill>
                <a:effectLst/>
                <a:latin typeface="Cambria" pitchFamily="18" charset="0"/>
                <a:ea typeface="Calibri" pitchFamily="34" charset="0"/>
                <a:cs typeface="Times New Roman" pitchFamily="18" charset="0"/>
              </a:rPr>
              <a:t>  П.Н.Анохин, изучая вопросы влияния мажорного или минорного лада на самочувствие, сделал вывод о положительном влиянии мелодического и ритмического компонентов музыки на работоспособность или отдых человека.</a:t>
            </a:r>
            <a:endParaRPr kumimoji="0" lang="ru-RU" sz="1600" i="0" u="none" strike="noStrike" cap="none" normalizeH="0" baseline="0" dirty="0" smtClean="0">
              <a:ln>
                <a:noFill/>
              </a:ln>
              <a:solidFill>
                <a:schemeClr val="tx1"/>
              </a:solidFill>
              <a:effectLst/>
              <a:latin typeface="Cambria" pitchFamily="18" charset="0"/>
              <a:cs typeface="Arial" pitchFamily="34" charset="0"/>
            </a:endParaRPr>
          </a:p>
        </p:txBody>
      </p:sp>
      <p:sp>
        <p:nvSpPr>
          <p:cNvPr id="16390" name="Rectangle 6"/>
          <p:cNvSpPr>
            <a:spLocks noChangeArrowheads="1"/>
          </p:cNvSpPr>
          <p:nvPr/>
        </p:nvSpPr>
        <p:spPr bwMode="auto">
          <a:xfrm>
            <a:off x="1043608" y="3639417"/>
            <a:ext cx="5616624" cy="1815882"/>
          </a:xfrm>
          <a:prstGeom prst="rect">
            <a:avLst/>
          </a:prstGeom>
          <a:solidFill>
            <a:srgbClr val="FFFFFF"/>
          </a:solid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180975" algn="just" defTabSz="914400" rtl="0" eaLnBrk="1" fontAlgn="base" latinLnBrk="0" hangingPunct="1">
              <a:lnSpc>
                <a:spcPct val="100000"/>
              </a:lnSpc>
              <a:spcBef>
                <a:spcPct val="0"/>
              </a:spcBef>
              <a:spcAft>
                <a:spcPct val="0"/>
              </a:spcAft>
              <a:buClrTx/>
              <a:buSzTx/>
              <a:buFontTx/>
              <a:buNone/>
              <a:tabLst/>
            </a:pPr>
            <a:r>
              <a:rPr kumimoji="0" lang="ru-RU" sz="1600" i="0" u="none" strike="noStrike" cap="none" normalizeH="0" baseline="0" dirty="0" smtClean="0">
                <a:ln>
                  <a:noFill/>
                </a:ln>
                <a:solidFill>
                  <a:srgbClr val="000000"/>
                </a:solidFill>
                <a:effectLst/>
                <a:latin typeface="Cambria" pitchFamily="18" charset="0"/>
                <a:ea typeface="Calibri" pitchFamily="34" charset="0"/>
                <a:cs typeface="Times New Roman" pitchFamily="18" charset="0"/>
              </a:rPr>
              <a:t>  В «Теории и методике музыкального воспитания в детском саду» Н.А.Ветлугина пишет, что пение развивает голосовой аппарат, речь, укрепляет голосовые связки, регулирует дыхание. Ритмика улучшает осанку ребёнка, координацию, уверенность движений. Развитие эмоциональной отзывчивости и музыкального слуха помогают активизировать умственную деятельность.</a:t>
            </a:r>
            <a:endParaRPr kumimoji="0" lang="ru-RU" sz="1600" i="0" u="none" strike="noStrike" cap="none" normalizeH="0" baseline="0" dirty="0" smtClean="0">
              <a:ln>
                <a:noFill/>
              </a:ln>
              <a:solidFill>
                <a:schemeClr val="tx1"/>
              </a:solidFill>
              <a:effectLst/>
              <a:latin typeface="Cambria" pitchFamily="18" charset="0"/>
              <a:cs typeface="Arial" pitchFamily="34" charset="0"/>
            </a:endParaRPr>
          </a:p>
        </p:txBody>
      </p:sp>
      <p:sp>
        <p:nvSpPr>
          <p:cNvPr id="16391" name="Rectangle 7"/>
          <p:cNvSpPr>
            <a:spLocks noChangeArrowheads="1"/>
          </p:cNvSpPr>
          <p:nvPr/>
        </p:nvSpPr>
        <p:spPr bwMode="auto">
          <a:xfrm>
            <a:off x="1187624" y="5570896"/>
            <a:ext cx="5544616" cy="584775"/>
          </a:xfrm>
          <a:prstGeom prst="rect">
            <a:avLst/>
          </a:prstGeom>
          <a:solidFill>
            <a:srgbClr val="FFFFFF"/>
          </a:solid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180975" algn="just" defTabSz="914400" rtl="0" eaLnBrk="1" fontAlgn="base" latinLnBrk="0" hangingPunct="1">
              <a:lnSpc>
                <a:spcPct val="100000"/>
              </a:lnSpc>
              <a:spcBef>
                <a:spcPct val="0"/>
              </a:spcBef>
              <a:spcAft>
                <a:spcPct val="0"/>
              </a:spcAft>
              <a:buClrTx/>
              <a:buSzTx/>
              <a:buFontTx/>
              <a:buNone/>
              <a:tabLst/>
            </a:pPr>
            <a:r>
              <a:rPr kumimoji="0" lang="ru-RU" sz="1600" b="0" i="0" u="none" strike="noStrike" cap="none" normalizeH="0" baseline="0" dirty="0" smtClean="0">
                <a:ln>
                  <a:noFill/>
                </a:ln>
                <a:solidFill>
                  <a:srgbClr val="000000"/>
                </a:solidFill>
                <a:effectLst/>
                <a:latin typeface="Cambria" pitchFamily="18" charset="0"/>
                <a:ea typeface="Calibri" pitchFamily="34" charset="0"/>
                <a:cs typeface="Times New Roman" pitchFamily="18" charset="0"/>
              </a:rPr>
              <a:t>      </a:t>
            </a:r>
            <a:r>
              <a:rPr kumimoji="0" lang="ru-RU" sz="1600" b="1" i="0" u="none" strike="noStrike" cap="none" normalizeH="0" baseline="0" dirty="0" smtClean="0">
                <a:ln>
                  <a:noFill/>
                </a:ln>
                <a:solidFill>
                  <a:srgbClr val="000000"/>
                </a:solidFill>
                <a:effectLst/>
                <a:latin typeface="Cambria" pitchFamily="18" charset="0"/>
                <a:ea typeface="Calibri" pitchFamily="34" charset="0"/>
                <a:cs typeface="Times New Roman" pitchFamily="18" charset="0"/>
              </a:rPr>
              <a:t>Таким образом, музыка – это одно из средств физического развития детей.</a:t>
            </a:r>
            <a:endParaRPr kumimoji="0" lang="ru-RU" sz="1600" b="1" i="0" u="none" strike="noStrike" cap="none" normalizeH="0" baseline="0" dirty="0" smtClean="0">
              <a:ln>
                <a:noFill/>
              </a:ln>
              <a:solidFill>
                <a:schemeClr val="tx1"/>
              </a:solidFill>
              <a:effectLst/>
              <a:latin typeface="Cambria" pitchFamily="18" charset="0"/>
              <a:cs typeface="Arial" pitchFamily="34"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descr="OrangSlaidMini.jpg"/>
          <p:cNvPicPr>
            <a:picLocks noChangeAspect="1"/>
          </p:cNvPicPr>
          <p:nvPr/>
        </p:nvPicPr>
        <p:blipFill>
          <a:blip r:embed="rId2" cstate="print"/>
          <a:stretch>
            <a:fillRect/>
          </a:stretch>
        </p:blipFill>
        <p:spPr>
          <a:xfrm>
            <a:off x="0" y="0"/>
            <a:ext cx="9144000" cy="6858000"/>
          </a:xfrm>
          <a:prstGeom prst="rect">
            <a:avLst/>
          </a:prstGeom>
        </p:spPr>
      </p:pic>
      <p:sp>
        <p:nvSpPr>
          <p:cNvPr id="5" name="TextBox 4"/>
          <p:cNvSpPr txBox="1"/>
          <p:nvPr/>
        </p:nvSpPr>
        <p:spPr>
          <a:xfrm>
            <a:off x="1187624" y="548680"/>
            <a:ext cx="7200800" cy="707886"/>
          </a:xfrm>
          <a:prstGeom prst="rect">
            <a:avLst/>
          </a:prstGeom>
          <a:noFill/>
        </p:spPr>
        <p:txBody>
          <a:bodyPr wrap="square" rtlCol="0">
            <a:spAutoFit/>
          </a:bodyPr>
          <a:lstStyle/>
          <a:p>
            <a:r>
              <a:rPr lang="ru-RU" sz="2000" b="1" dirty="0" err="1" smtClean="0">
                <a:solidFill>
                  <a:srgbClr val="FF0000"/>
                </a:solidFill>
              </a:rPr>
              <a:t>Здоровьесберегающие</a:t>
            </a:r>
            <a:r>
              <a:rPr lang="ru-RU" sz="2000" b="1" dirty="0" smtClean="0">
                <a:solidFill>
                  <a:srgbClr val="FF0000"/>
                </a:solidFill>
              </a:rPr>
              <a:t> технологии (понятие, цели, задачи)</a:t>
            </a:r>
          </a:p>
          <a:p>
            <a:endParaRPr lang="ru-RU" sz="2000" b="1" dirty="0">
              <a:solidFill>
                <a:srgbClr val="FF0000"/>
              </a:solidFill>
            </a:endParaRPr>
          </a:p>
        </p:txBody>
      </p:sp>
      <p:sp>
        <p:nvSpPr>
          <p:cNvPr id="17409" name="Rectangle 1"/>
          <p:cNvSpPr>
            <a:spLocks noChangeArrowheads="1"/>
          </p:cNvSpPr>
          <p:nvPr/>
        </p:nvSpPr>
        <p:spPr bwMode="auto">
          <a:xfrm>
            <a:off x="899592" y="817082"/>
            <a:ext cx="7704856" cy="203132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180975" algn="just" defTabSz="914400" rtl="0" eaLnBrk="1" fontAlgn="base" latinLnBrk="0" hangingPunct="1">
              <a:lnSpc>
                <a:spcPct val="100000"/>
              </a:lnSpc>
              <a:spcBef>
                <a:spcPct val="0"/>
              </a:spcBef>
              <a:spcAft>
                <a:spcPct val="0"/>
              </a:spcAft>
              <a:buClrTx/>
              <a:buSzTx/>
              <a:buFontTx/>
              <a:buNone/>
              <a:tabLst/>
            </a:pPr>
            <a:r>
              <a:rPr kumimoji="0" lang="ru-RU" b="1" i="0" u="none" strike="noStrike" cap="none" normalizeH="0" baseline="0" dirty="0" smtClean="0">
                <a:ln>
                  <a:noFill/>
                </a:ln>
                <a:solidFill>
                  <a:schemeClr val="accent2">
                    <a:lumMod val="75000"/>
                  </a:schemeClr>
                </a:solidFill>
                <a:effectLst/>
                <a:ea typeface="Calibri" pitchFamily="34" charset="0"/>
                <a:cs typeface="Times New Roman" pitchFamily="18" charset="0"/>
              </a:rPr>
              <a:t>      «</a:t>
            </a:r>
            <a:r>
              <a:rPr kumimoji="0" lang="ru-RU" b="1" i="1" u="none" strike="noStrike" cap="none" normalizeH="0" baseline="0" dirty="0" err="1" smtClean="0">
                <a:ln>
                  <a:noFill/>
                </a:ln>
                <a:solidFill>
                  <a:schemeClr val="accent2">
                    <a:lumMod val="75000"/>
                  </a:schemeClr>
                </a:solidFill>
                <a:effectLst/>
                <a:ea typeface="Calibri" pitchFamily="34" charset="0"/>
                <a:cs typeface="Times New Roman" pitchFamily="18" charset="0"/>
              </a:rPr>
              <a:t>Здоровьесберегающая</a:t>
            </a:r>
            <a:r>
              <a:rPr kumimoji="0" lang="ru-RU" b="1" i="1" u="none" strike="noStrike" cap="none" normalizeH="0" baseline="0" dirty="0" smtClean="0">
                <a:ln>
                  <a:noFill/>
                </a:ln>
                <a:solidFill>
                  <a:schemeClr val="accent2">
                    <a:lumMod val="75000"/>
                  </a:schemeClr>
                </a:solidFill>
                <a:effectLst/>
                <a:ea typeface="Calibri" pitchFamily="34" charset="0"/>
                <a:cs typeface="Times New Roman" pitchFamily="18" charset="0"/>
              </a:rPr>
              <a:t> технология</a:t>
            </a:r>
            <a:r>
              <a:rPr kumimoji="0" lang="ru-RU" b="1" i="0" u="none" strike="noStrike" cap="none" normalizeH="0" baseline="0" dirty="0" smtClean="0">
                <a:ln>
                  <a:noFill/>
                </a:ln>
                <a:solidFill>
                  <a:schemeClr val="accent2">
                    <a:lumMod val="75000"/>
                  </a:schemeClr>
                </a:solidFill>
                <a:effectLst/>
                <a:ea typeface="Calibri" pitchFamily="34" charset="0"/>
                <a:cs typeface="Times New Roman" pitchFamily="18" charset="0"/>
              </a:rPr>
              <a:t>»</a:t>
            </a:r>
            <a:r>
              <a:rPr kumimoji="0" lang="ru-RU" b="1" i="0" u="none" strike="noStrike" cap="none" normalizeH="0" baseline="0" dirty="0" smtClean="0">
                <a:ln>
                  <a:noFill/>
                </a:ln>
                <a:solidFill>
                  <a:schemeClr val="tx1"/>
                </a:solidFill>
                <a:effectLst/>
                <a:ea typeface="Calibri" pitchFamily="34" charset="0"/>
                <a:cs typeface="Times New Roman" pitchFamily="18" charset="0"/>
              </a:rPr>
              <a:t>	</a:t>
            </a:r>
            <a:r>
              <a:rPr kumimoji="0" lang="ru-RU" b="1" i="0" u="none" strike="noStrike" cap="none" normalizeH="0" baseline="0" dirty="0" smtClean="0">
                <a:ln>
                  <a:noFill/>
                </a:ln>
                <a:solidFill>
                  <a:schemeClr val="tx1"/>
                </a:solidFill>
                <a:effectLst/>
                <a:latin typeface="Cambria" pitchFamily="18" charset="0"/>
                <a:ea typeface="Calibri" pitchFamily="34" charset="0"/>
                <a:cs typeface="Times New Roman" pitchFamily="18" charset="0"/>
              </a:rPr>
              <a:t>- это система мер</a:t>
            </a:r>
            <a:r>
              <a:rPr kumimoji="0" lang="ru-RU" b="1" i="0" u="none" strike="noStrike" cap="none" normalizeH="0" baseline="0" dirty="0" smtClean="0">
                <a:ln>
                  <a:noFill/>
                </a:ln>
                <a:solidFill>
                  <a:schemeClr val="tx1"/>
                </a:solidFill>
                <a:effectLst/>
                <a:ea typeface="Calibri" pitchFamily="34" charset="0"/>
                <a:cs typeface="Times New Roman" pitchFamily="18" charset="0"/>
              </a:rPr>
              <a:t>, </a:t>
            </a:r>
            <a:r>
              <a:rPr kumimoji="0" lang="ru-RU" b="1" i="0" u="none" strike="noStrike" cap="none" normalizeH="0" baseline="0" dirty="0" smtClean="0">
                <a:ln>
                  <a:noFill/>
                </a:ln>
                <a:solidFill>
                  <a:schemeClr val="tx1"/>
                </a:solidFill>
                <a:effectLst/>
                <a:latin typeface="Cambria" pitchFamily="18" charset="0"/>
                <a:ea typeface="Calibri" pitchFamily="34" charset="0"/>
                <a:cs typeface="Times New Roman" pitchFamily="18" charset="0"/>
              </a:rPr>
              <a:t>включающая взаимосвязь и взаимодействие всех факторов образовательной среды, направленных на сохранение здоровья ребенка на всех этапах его обучения и развития. В концепции дошкольного образования предусмотрено не только сохранение, но и активное формирование здорового образа жизни и здоровья воспитанников.</a:t>
            </a:r>
            <a:endParaRPr kumimoji="0" lang="ru-RU" b="1" i="0" u="none" strike="noStrike" cap="none" normalizeH="0" baseline="0" dirty="0" smtClean="0">
              <a:ln>
                <a:noFill/>
              </a:ln>
              <a:solidFill>
                <a:schemeClr val="tx1"/>
              </a:solidFill>
              <a:effectLst/>
              <a:latin typeface="Cambria" pitchFamily="18" charset="0"/>
              <a:cs typeface="Arial" pitchFamily="34" charset="0"/>
            </a:endParaRPr>
          </a:p>
        </p:txBody>
      </p:sp>
      <p:sp>
        <p:nvSpPr>
          <p:cNvPr id="17410" name="Rectangle 2"/>
          <p:cNvSpPr>
            <a:spLocks noChangeArrowheads="1"/>
          </p:cNvSpPr>
          <p:nvPr/>
        </p:nvSpPr>
        <p:spPr bwMode="auto">
          <a:xfrm>
            <a:off x="899592" y="2887181"/>
            <a:ext cx="7704856" cy="1754326"/>
          </a:xfrm>
          <a:prstGeom prst="rect">
            <a:avLst/>
          </a:prstGeom>
          <a:solidFill>
            <a:srgbClr val="FFFFFF"/>
          </a:solid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180975" algn="just" defTabSz="914400" rtl="0" eaLnBrk="1" fontAlgn="base" latinLnBrk="0" hangingPunct="1">
              <a:lnSpc>
                <a:spcPct val="100000"/>
              </a:lnSpc>
              <a:spcBef>
                <a:spcPct val="0"/>
              </a:spcBef>
              <a:spcAft>
                <a:spcPct val="0"/>
              </a:spcAft>
              <a:buClrTx/>
              <a:buSzTx/>
              <a:buFontTx/>
              <a:buNone/>
              <a:tabLst/>
            </a:pPr>
            <a:r>
              <a:rPr kumimoji="0" lang="ru-RU" b="1" i="1" strike="noStrike" cap="none" normalizeH="0" baseline="0" dirty="0" smtClean="0">
                <a:ln>
                  <a:noFill/>
                </a:ln>
                <a:solidFill>
                  <a:schemeClr val="accent2">
                    <a:lumMod val="75000"/>
                  </a:schemeClr>
                </a:solidFill>
                <a:effectLst/>
                <a:ea typeface="Calibri" pitchFamily="34" charset="0"/>
                <a:cs typeface="Times New Roman" pitchFamily="18" charset="0"/>
              </a:rPr>
              <a:t>Цель </a:t>
            </a:r>
            <a:r>
              <a:rPr kumimoji="0" lang="ru-RU" b="1" i="1" strike="noStrike" cap="none" normalizeH="0" baseline="0" dirty="0" err="1" smtClean="0">
                <a:ln>
                  <a:noFill/>
                </a:ln>
                <a:solidFill>
                  <a:schemeClr val="accent2">
                    <a:lumMod val="75000"/>
                  </a:schemeClr>
                </a:solidFill>
                <a:effectLst/>
                <a:ea typeface="Calibri" pitchFamily="34" charset="0"/>
                <a:cs typeface="Times New Roman" pitchFamily="18" charset="0"/>
              </a:rPr>
              <a:t>здоровьесберегающих</a:t>
            </a:r>
            <a:r>
              <a:rPr kumimoji="0" lang="ru-RU" b="1" i="1" strike="noStrike" cap="none" normalizeH="0" baseline="0" dirty="0" smtClean="0">
                <a:ln>
                  <a:noFill/>
                </a:ln>
                <a:solidFill>
                  <a:schemeClr val="accent2">
                    <a:lumMod val="75000"/>
                  </a:schemeClr>
                </a:solidFill>
                <a:effectLst/>
                <a:ea typeface="Calibri" pitchFamily="34" charset="0"/>
                <a:cs typeface="Times New Roman" pitchFamily="18" charset="0"/>
              </a:rPr>
              <a:t> образовательных технологий </a:t>
            </a:r>
            <a:r>
              <a:rPr kumimoji="0" lang="ru-RU" b="1" i="0" u="none" strike="noStrike" cap="none" normalizeH="0" baseline="0" dirty="0" smtClean="0">
                <a:ln>
                  <a:noFill/>
                </a:ln>
                <a:solidFill>
                  <a:srgbClr val="000000"/>
                </a:solidFill>
                <a:effectLst/>
                <a:ea typeface="Calibri" pitchFamily="34" charset="0"/>
                <a:cs typeface="Times New Roman" pitchFamily="18" charset="0"/>
              </a:rPr>
              <a:t>- </a:t>
            </a:r>
            <a:r>
              <a:rPr kumimoji="0" lang="ru-RU" b="1" i="0" u="none" strike="noStrike" cap="none" normalizeH="0" baseline="0" dirty="0" smtClean="0">
                <a:ln>
                  <a:noFill/>
                </a:ln>
                <a:solidFill>
                  <a:srgbClr val="000000"/>
                </a:solidFill>
                <a:effectLst/>
                <a:latin typeface="Cambria" pitchFamily="18" charset="0"/>
                <a:ea typeface="Calibri" pitchFamily="34" charset="0"/>
                <a:cs typeface="Times New Roman" pitchFamily="18" charset="0"/>
              </a:rPr>
              <a:t>обеспечение ребенку, в условиях комплексной информатизации образования возможность сохранения здоровья; формирование необходимых знаний, умений и навыков не только общеобразовательного характера, но и здорового образа жизни; использование полученных знаний в повседневной жизни.</a:t>
            </a:r>
            <a:endParaRPr kumimoji="0" lang="ru-RU" b="1" i="0" u="none" strike="noStrike" cap="none" normalizeH="0" baseline="0" dirty="0" smtClean="0">
              <a:ln>
                <a:noFill/>
              </a:ln>
              <a:solidFill>
                <a:schemeClr val="tx1"/>
              </a:solidFill>
              <a:effectLst/>
              <a:latin typeface="Cambria" pitchFamily="18" charset="0"/>
              <a:cs typeface="Arial" pitchFamily="34" charset="0"/>
            </a:endParaRPr>
          </a:p>
        </p:txBody>
      </p:sp>
      <p:pic>
        <p:nvPicPr>
          <p:cNvPr id="17411" name="Picture 3" descr="C:\Users\Елена\Pictures\детский сад\AVA-74039_JPEG_AVA-74039.jpg"/>
          <p:cNvPicPr>
            <a:picLocks noChangeAspect="1" noChangeArrowheads="1"/>
          </p:cNvPicPr>
          <p:nvPr/>
        </p:nvPicPr>
        <p:blipFill>
          <a:blip r:embed="rId3" cstate="print"/>
          <a:srcRect/>
          <a:stretch>
            <a:fillRect/>
          </a:stretch>
        </p:blipFill>
        <p:spPr bwMode="auto">
          <a:xfrm>
            <a:off x="5220072" y="4869160"/>
            <a:ext cx="3240360" cy="1440160"/>
          </a:xfrm>
          <a:prstGeom prst="rect">
            <a:avLst/>
          </a:prstGeom>
          <a:noFill/>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5"/>
          <p:cNvSpPr/>
          <p:nvPr/>
        </p:nvSpPr>
        <p:spPr>
          <a:xfrm>
            <a:off x="1115616" y="2924944"/>
            <a:ext cx="7632848" cy="369332"/>
          </a:xfrm>
          <a:prstGeom prst="rect">
            <a:avLst/>
          </a:prstGeom>
        </p:spPr>
        <p:txBody>
          <a:bodyPr wrap="square">
            <a:spAutoFit/>
          </a:bodyPr>
          <a:lstStyle/>
          <a:p>
            <a:pPr>
              <a:buNone/>
            </a:pPr>
            <a:endParaRPr lang="ru-RU" b="1" dirty="0" smtClean="0"/>
          </a:p>
        </p:txBody>
      </p:sp>
      <p:pic>
        <p:nvPicPr>
          <p:cNvPr id="9" name="Рисунок 8" descr="OrangSlaidMini.jpg"/>
          <p:cNvPicPr>
            <a:picLocks noChangeAspect="1"/>
          </p:cNvPicPr>
          <p:nvPr/>
        </p:nvPicPr>
        <p:blipFill>
          <a:blip r:embed="rId2" cstate="print"/>
          <a:stretch>
            <a:fillRect/>
          </a:stretch>
        </p:blipFill>
        <p:spPr>
          <a:xfrm>
            <a:off x="0" y="0"/>
            <a:ext cx="9144000" cy="6858000"/>
          </a:xfrm>
          <a:prstGeom prst="rect">
            <a:avLst/>
          </a:prstGeom>
        </p:spPr>
      </p:pic>
      <p:sp>
        <p:nvSpPr>
          <p:cNvPr id="11" name="Прямоугольник 10"/>
          <p:cNvSpPr/>
          <p:nvPr/>
        </p:nvSpPr>
        <p:spPr>
          <a:xfrm>
            <a:off x="1187624" y="260648"/>
            <a:ext cx="7632848" cy="2616101"/>
          </a:xfrm>
          <a:prstGeom prst="rect">
            <a:avLst/>
          </a:prstGeom>
        </p:spPr>
        <p:txBody>
          <a:bodyPr wrap="square">
            <a:spAutoFit/>
          </a:bodyPr>
          <a:lstStyle/>
          <a:p>
            <a:r>
              <a:rPr lang="ru-RU" sz="2000" b="1" i="1" dirty="0" smtClean="0">
                <a:solidFill>
                  <a:srgbClr val="C00000"/>
                </a:solidFill>
              </a:rPr>
              <a:t>Образовательные задачи:</a:t>
            </a:r>
          </a:p>
          <a:p>
            <a:pPr algn="just">
              <a:buFont typeface="Wingdings" pitchFamily="2" charset="2"/>
              <a:buChar char="Ø"/>
            </a:pPr>
            <a:r>
              <a:rPr lang="ru-RU" dirty="0" smtClean="0">
                <a:latin typeface="Cambria" pitchFamily="18" charset="0"/>
              </a:rPr>
              <a:t> Развивать музыкальные и творческие способности дошкольников в различных видах музыкальной деятельности, используя </a:t>
            </a:r>
            <a:r>
              <a:rPr lang="ru-RU" dirty="0" err="1" smtClean="0">
                <a:latin typeface="Cambria" pitchFamily="18" charset="0"/>
              </a:rPr>
              <a:t>здоровьесберегающие</a:t>
            </a:r>
            <a:r>
              <a:rPr lang="ru-RU" dirty="0" smtClean="0">
                <a:latin typeface="Cambria" pitchFamily="18" charset="0"/>
              </a:rPr>
              <a:t> технологии, исходя из возрастных и индивидуальных возможностей каждого ребёнка, звуковую культуру речи воспитанников, связную речь и её грамматический строй.</a:t>
            </a:r>
          </a:p>
          <a:p>
            <a:pPr algn="just">
              <a:buFont typeface="Wingdings" pitchFamily="2" charset="2"/>
              <a:buChar char="Ø"/>
            </a:pPr>
            <a:r>
              <a:rPr lang="ru-RU" dirty="0" smtClean="0">
                <a:latin typeface="Cambria" pitchFamily="18" charset="0"/>
              </a:rPr>
              <a:t> Формировать начала музыкальной культуры.</a:t>
            </a:r>
          </a:p>
          <a:p>
            <a:pPr algn="just">
              <a:buFont typeface="Wingdings" pitchFamily="2" charset="2"/>
              <a:buChar char="Ø"/>
            </a:pPr>
            <a:r>
              <a:rPr lang="ru-RU" dirty="0" smtClean="0">
                <a:latin typeface="Cambria" pitchFamily="18" charset="0"/>
              </a:rPr>
              <a:t> Создавать предметно-развивающую среду и условия для формирования гармоничной, духовно богатой, физически здоровой </a:t>
            </a:r>
            <a:endParaRPr lang="ru-RU" dirty="0">
              <a:latin typeface="Cambria" pitchFamily="18" charset="0"/>
            </a:endParaRPr>
          </a:p>
        </p:txBody>
      </p:sp>
      <p:sp>
        <p:nvSpPr>
          <p:cNvPr id="12" name="TextBox 11"/>
          <p:cNvSpPr txBox="1"/>
          <p:nvPr/>
        </p:nvSpPr>
        <p:spPr>
          <a:xfrm>
            <a:off x="1331640" y="3068960"/>
            <a:ext cx="6912768" cy="400110"/>
          </a:xfrm>
          <a:prstGeom prst="rect">
            <a:avLst/>
          </a:prstGeom>
          <a:noFill/>
        </p:spPr>
        <p:txBody>
          <a:bodyPr wrap="square" rtlCol="0">
            <a:spAutoFit/>
          </a:bodyPr>
          <a:lstStyle/>
          <a:p>
            <a:r>
              <a:rPr lang="ru-RU" sz="2000" b="1" i="1" dirty="0" smtClean="0">
                <a:solidFill>
                  <a:srgbClr val="C00000"/>
                </a:solidFill>
              </a:rPr>
              <a:t>Воспитательные</a:t>
            </a:r>
            <a:r>
              <a:rPr lang="ru-RU" b="1" dirty="0" smtClean="0">
                <a:solidFill>
                  <a:schemeClr val="accent2">
                    <a:lumMod val="50000"/>
                  </a:schemeClr>
                </a:solidFill>
              </a:rPr>
              <a:t> </a:t>
            </a:r>
            <a:r>
              <a:rPr lang="ru-RU" sz="2000" b="1" i="1" dirty="0" smtClean="0">
                <a:solidFill>
                  <a:srgbClr val="C00000"/>
                </a:solidFill>
              </a:rPr>
              <a:t>задачи:</a:t>
            </a:r>
            <a:endParaRPr lang="ru-RU" sz="2000" b="1" i="1" dirty="0">
              <a:solidFill>
                <a:srgbClr val="C00000"/>
              </a:solidFill>
            </a:endParaRPr>
          </a:p>
        </p:txBody>
      </p:sp>
      <p:sp>
        <p:nvSpPr>
          <p:cNvPr id="14" name="Прямоугольник 13"/>
          <p:cNvSpPr/>
          <p:nvPr/>
        </p:nvSpPr>
        <p:spPr>
          <a:xfrm>
            <a:off x="1187624" y="3356992"/>
            <a:ext cx="7632848" cy="2585323"/>
          </a:xfrm>
          <a:prstGeom prst="rect">
            <a:avLst/>
          </a:prstGeom>
        </p:spPr>
        <p:txBody>
          <a:bodyPr wrap="square">
            <a:spAutoFit/>
          </a:bodyPr>
          <a:lstStyle/>
          <a:p>
            <a:pPr marL="92075" indent="-92075" algn="just">
              <a:buFont typeface="Wingdings" pitchFamily="2" charset="2"/>
              <a:buChar char="Ø"/>
            </a:pPr>
            <a:r>
              <a:rPr lang="ru-RU" dirty="0" smtClean="0">
                <a:latin typeface="Cambria" pitchFamily="18" charset="0"/>
              </a:rPr>
              <a:t> Формировать положительное отношение ребёнка к окружающему миру, к своей  семье, сверстникам, самому себе.</a:t>
            </a:r>
          </a:p>
          <a:p>
            <a:pPr marL="92075" indent="-92075" algn="just">
              <a:buFont typeface="Wingdings" pitchFamily="2" charset="2"/>
              <a:buChar char="Ø"/>
            </a:pPr>
            <a:r>
              <a:rPr lang="ru-RU" dirty="0" smtClean="0">
                <a:latin typeface="Cambria" pitchFamily="18" charset="0"/>
              </a:rPr>
              <a:t> Развивать у детей позитивную оценку действительности, взглядов, вкусов, идеалов с учётом индивидуальных психофизических особенностей.</a:t>
            </a:r>
          </a:p>
          <a:p>
            <a:pPr marL="92075" indent="-92075" algn="just">
              <a:buFont typeface="Wingdings" pitchFamily="2" charset="2"/>
              <a:buChar char="Ø"/>
            </a:pPr>
            <a:r>
              <a:rPr lang="ru-RU" dirty="0" smtClean="0">
                <a:latin typeface="Cambria" pitchFamily="18" charset="0"/>
              </a:rPr>
              <a:t> Воспитывать уважительное отношение к культуре страны, народа, родного города.</a:t>
            </a:r>
          </a:p>
          <a:p>
            <a:pPr marL="92075" indent="-92075" algn="just">
              <a:buFont typeface="Wingdings" pitchFamily="2" charset="2"/>
              <a:buChar char="Ø"/>
            </a:pPr>
            <a:r>
              <a:rPr lang="ru-RU" dirty="0" smtClean="0">
                <a:latin typeface="Cambria" pitchFamily="18" charset="0"/>
              </a:rPr>
              <a:t> Создавать положительную основу для воспитания патриотических чувств.</a:t>
            </a:r>
            <a:endParaRPr lang="ru-RU" dirty="0">
              <a:latin typeface="Cambria"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descr="OrangSlaidMini.jpg"/>
          <p:cNvPicPr>
            <a:picLocks noChangeAspect="1"/>
          </p:cNvPicPr>
          <p:nvPr/>
        </p:nvPicPr>
        <p:blipFill>
          <a:blip r:embed="rId2" cstate="print"/>
          <a:stretch>
            <a:fillRect/>
          </a:stretch>
        </p:blipFill>
        <p:spPr>
          <a:xfrm>
            <a:off x="0" y="0"/>
            <a:ext cx="9144000" cy="6858000"/>
          </a:xfrm>
          <a:prstGeom prst="rect">
            <a:avLst/>
          </a:prstGeom>
        </p:spPr>
      </p:pic>
      <p:sp>
        <p:nvSpPr>
          <p:cNvPr id="5" name="Прямоугольник 4"/>
          <p:cNvSpPr/>
          <p:nvPr/>
        </p:nvSpPr>
        <p:spPr>
          <a:xfrm>
            <a:off x="1403648" y="764704"/>
            <a:ext cx="4589286" cy="400110"/>
          </a:xfrm>
          <a:prstGeom prst="rect">
            <a:avLst/>
          </a:prstGeom>
        </p:spPr>
        <p:txBody>
          <a:bodyPr wrap="square">
            <a:spAutoFit/>
          </a:bodyPr>
          <a:lstStyle/>
          <a:p>
            <a:r>
              <a:rPr lang="ru-RU" sz="2000" b="1" i="1" dirty="0" smtClean="0">
                <a:solidFill>
                  <a:srgbClr val="C00000"/>
                </a:solidFill>
              </a:rPr>
              <a:t>Оздоровительные задачи:</a:t>
            </a:r>
            <a:endParaRPr lang="ru-RU" sz="2000" i="1" dirty="0">
              <a:solidFill>
                <a:srgbClr val="C00000"/>
              </a:solidFill>
            </a:endParaRPr>
          </a:p>
        </p:txBody>
      </p:sp>
      <p:sp>
        <p:nvSpPr>
          <p:cNvPr id="6" name="Прямоугольник 5"/>
          <p:cNvSpPr/>
          <p:nvPr/>
        </p:nvSpPr>
        <p:spPr>
          <a:xfrm>
            <a:off x="1115616" y="1412776"/>
            <a:ext cx="7632848" cy="1477328"/>
          </a:xfrm>
          <a:prstGeom prst="rect">
            <a:avLst/>
          </a:prstGeom>
        </p:spPr>
        <p:txBody>
          <a:bodyPr wrap="square">
            <a:spAutoFit/>
          </a:bodyPr>
          <a:lstStyle/>
          <a:p>
            <a:pPr marL="92075" indent="-92075" algn="just">
              <a:buFont typeface="Wingdings" pitchFamily="2" charset="2"/>
              <a:buChar char="Ø"/>
            </a:pPr>
            <a:r>
              <a:rPr lang="ru-RU" dirty="0" smtClean="0">
                <a:latin typeface="Cambria" pitchFamily="18" charset="0"/>
              </a:rPr>
              <a:t>  Сохранять и укреплять физическое и психическое здоровье.</a:t>
            </a:r>
          </a:p>
          <a:p>
            <a:pPr marL="92075" indent="-92075" algn="just">
              <a:buFont typeface="Wingdings" pitchFamily="2" charset="2"/>
              <a:buChar char="Ø"/>
            </a:pPr>
            <a:r>
              <a:rPr lang="ru-RU" dirty="0" smtClean="0">
                <a:latin typeface="Cambria" pitchFamily="18" charset="0"/>
              </a:rPr>
              <a:t>  Создавать условия, обеспечивающие эмоциональное благополучие каждого ребёнка.</a:t>
            </a:r>
          </a:p>
          <a:p>
            <a:pPr marL="92075" indent="-92075" algn="just">
              <a:buFont typeface="Wingdings" pitchFamily="2" charset="2"/>
              <a:buChar char="Ø"/>
            </a:pPr>
            <a:r>
              <a:rPr lang="ru-RU" dirty="0" smtClean="0">
                <a:latin typeface="Cambria" pitchFamily="18" charset="0"/>
              </a:rPr>
              <a:t>  С помощью </a:t>
            </a:r>
            <a:r>
              <a:rPr lang="ru-RU" dirty="0" err="1" smtClean="0">
                <a:latin typeface="Cambria" pitchFamily="18" charset="0"/>
              </a:rPr>
              <a:t>здоровьесберегающих</a:t>
            </a:r>
            <a:r>
              <a:rPr lang="ru-RU" dirty="0" smtClean="0">
                <a:latin typeface="Cambria" pitchFamily="18" charset="0"/>
              </a:rPr>
              <a:t> технологий повышать адаптивные возможности детского организма.        </a:t>
            </a:r>
            <a:endParaRPr lang="ru-RU" dirty="0">
              <a:latin typeface="Cambria" pitchFamily="18" charset="0"/>
            </a:endParaRPr>
          </a:p>
        </p:txBody>
      </p:sp>
      <p:pic>
        <p:nvPicPr>
          <p:cNvPr id="7" name="Рисунок 6" descr="ббтис.jpeg"/>
          <p:cNvPicPr>
            <a:picLocks noChangeAspect="1"/>
          </p:cNvPicPr>
          <p:nvPr/>
        </p:nvPicPr>
        <p:blipFill>
          <a:blip r:embed="rId3" cstate="print"/>
          <a:stretch>
            <a:fillRect/>
          </a:stretch>
        </p:blipFill>
        <p:spPr>
          <a:xfrm>
            <a:off x="2699792" y="3933056"/>
            <a:ext cx="4000500" cy="1838325"/>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descr="OrangSlaidMini.jpg"/>
          <p:cNvPicPr>
            <a:picLocks noChangeAspect="1"/>
          </p:cNvPicPr>
          <p:nvPr/>
        </p:nvPicPr>
        <p:blipFill>
          <a:blip r:embed="rId2" cstate="print"/>
          <a:stretch>
            <a:fillRect/>
          </a:stretch>
        </p:blipFill>
        <p:spPr>
          <a:xfrm>
            <a:off x="0" y="0"/>
            <a:ext cx="9144000" cy="6858000"/>
          </a:xfrm>
          <a:prstGeom prst="rect">
            <a:avLst/>
          </a:prstGeom>
          <a:ln/>
        </p:spPr>
        <p:style>
          <a:lnRef idx="3">
            <a:schemeClr val="lt1"/>
          </a:lnRef>
          <a:fillRef idx="1">
            <a:schemeClr val="accent5"/>
          </a:fillRef>
          <a:effectRef idx="1">
            <a:schemeClr val="accent5"/>
          </a:effectRef>
          <a:fontRef idx="minor">
            <a:schemeClr val="lt1"/>
          </a:fontRef>
        </p:style>
      </p:pic>
      <p:sp>
        <p:nvSpPr>
          <p:cNvPr id="5" name="TextBox 4"/>
          <p:cNvSpPr txBox="1"/>
          <p:nvPr/>
        </p:nvSpPr>
        <p:spPr>
          <a:xfrm>
            <a:off x="1763688" y="692696"/>
            <a:ext cx="3168352" cy="369332"/>
          </a:xfrm>
          <a:prstGeom prst="rect">
            <a:avLst/>
          </a:prstGeom>
          <a:noFill/>
        </p:spPr>
        <p:txBody>
          <a:bodyPr wrap="square" rtlCol="0">
            <a:spAutoFit/>
          </a:bodyPr>
          <a:lstStyle/>
          <a:p>
            <a:endParaRPr lang="ru-RU" dirty="0"/>
          </a:p>
        </p:txBody>
      </p:sp>
      <p:sp>
        <p:nvSpPr>
          <p:cNvPr id="1025" name="Rectangle 1"/>
          <p:cNvSpPr>
            <a:spLocks noChangeArrowheads="1"/>
          </p:cNvSpPr>
          <p:nvPr/>
        </p:nvSpPr>
        <p:spPr bwMode="auto">
          <a:xfrm>
            <a:off x="1331640" y="167901"/>
            <a:ext cx="7344816" cy="98488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ru-RU" sz="2000" b="1" i="1" u="none" strike="noStrike" cap="none" normalizeH="0" baseline="0" dirty="0" smtClean="0">
                <a:ln>
                  <a:noFill/>
                </a:ln>
                <a:solidFill>
                  <a:srgbClr val="C00000"/>
                </a:solidFill>
                <a:effectLst/>
                <a:latin typeface="Cambria" pitchFamily="18" charset="0"/>
                <a:ea typeface="Calibri" pitchFamily="34" charset="0"/>
                <a:cs typeface="Times New Roman" pitchFamily="18" charset="0"/>
              </a:rPr>
              <a:t>Применение </a:t>
            </a:r>
            <a:r>
              <a:rPr kumimoji="0" lang="ru-RU" sz="2000" b="1" i="1" u="none" strike="noStrike" cap="none" normalizeH="0" baseline="0" dirty="0" err="1" smtClean="0">
                <a:ln>
                  <a:noFill/>
                </a:ln>
                <a:solidFill>
                  <a:srgbClr val="C00000"/>
                </a:solidFill>
                <a:effectLst/>
                <a:latin typeface="Cambria" pitchFamily="18" charset="0"/>
                <a:ea typeface="Calibri" pitchFamily="34" charset="0"/>
                <a:cs typeface="Times New Roman" pitchFamily="18" charset="0"/>
              </a:rPr>
              <a:t>здоровьесберегающих</a:t>
            </a:r>
            <a:r>
              <a:rPr kumimoji="0" lang="ru-RU" sz="2000" b="1" i="1" u="none" strike="noStrike" cap="none" normalizeH="0" baseline="0" dirty="0" smtClean="0">
                <a:ln>
                  <a:noFill/>
                </a:ln>
                <a:solidFill>
                  <a:srgbClr val="C00000"/>
                </a:solidFill>
                <a:effectLst/>
                <a:latin typeface="Cambria" pitchFamily="18" charset="0"/>
                <a:ea typeface="Calibri" pitchFamily="34" charset="0"/>
                <a:cs typeface="Times New Roman" pitchFamily="18" charset="0"/>
              </a:rPr>
              <a:t> технологий на музыкальных занятиях.</a:t>
            </a:r>
          </a:p>
          <a:p>
            <a:pPr marL="0" marR="0" lvl="0" indent="0" algn="just" defTabSz="914400" rtl="0" eaLnBrk="1" fontAlgn="base" latinLnBrk="0" hangingPunct="1">
              <a:lnSpc>
                <a:spcPct val="100000"/>
              </a:lnSpc>
              <a:spcBef>
                <a:spcPct val="0"/>
              </a:spcBef>
              <a:spcAft>
                <a:spcPct val="0"/>
              </a:spcAft>
              <a:buClrTx/>
              <a:buSzTx/>
              <a:buFontTx/>
              <a:buNone/>
              <a:tabLst/>
            </a:pPr>
            <a:endParaRPr kumimoji="0" lang="ru-RU" b="0" i="1" u="none" strike="noStrike" cap="none" normalizeH="0" baseline="0" dirty="0" smtClean="0">
              <a:ln>
                <a:noFill/>
              </a:ln>
              <a:solidFill>
                <a:srgbClr val="C00000"/>
              </a:solidFill>
              <a:effectLst/>
              <a:latin typeface="Cambria" pitchFamily="18" charset="0"/>
              <a:cs typeface="Arial" pitchFamily="34" charset="0"/>
            </a:endParaRPr>
          </a:p>
        </p:txBody>
      </p:sp>
      <p:sp>
        <p:nvSpPr>
          <p:cNvPr id="7" name="TextBox 6"/>
          <p:cNvSpPr txBox="1"/>
          <p:nvPr/>
        </p:nvSpPr>
        <p:spPr>
          <a:xfrm>
            <a:off x="1331640" y="1124744"/>
            <a:ext cx="6408712" cy="369332"/>
          </a:xfrm>
          <a:prstGeom prst="rect">
            <a:avLst/>
          </a:prstGeom>
          <a:noFill/>
        </p:spPr>
        <p:txBody>
          <a:bodyPr wrap="square" rtlCol="0">
            <a:spAutoFit/>
          </a:bodyPr>
          <a:lstStyle/>
          <a:p>
            <a:endParaRPr lang="ru-RU" dirty="0"/>
          </a:p>
        </p:txBody>
      </p:sp>
      <p:sp>
        <p:nvSpPr>
          <p:cNvPr id="1026" name="Rectangle 2"/>
          <p:cNvSpPr>
            <a:spLocks noChangeArrowheads="1"/>
          </p:cNvSpPr>
          <p:nvPr/>
        </p:nvSpPr>
        <p:spPr bwMode="auto">
          <a:xfrm>
            <a:off x="899592" y="796374"/>
            <a:ext cx="7632848" cy="83099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180975" algn="just" defTabSz="914400" rtl="0" eaLnBrk="1" fontAlgn="base" latinLnBrk="0" hangingPunct="1">
              <a:lnSpc>
                <a:spcPct val="100000"/>
              </a:lnSpc>
              <a:spcBef>
                <a:spcPct val="0"/>
              </a:spcBef>
              <a:spcAft>
                <a:spcPct val="0"/>
              </a:spcAft>
              <a:buClrTx/>
              <a:buSzTx/>
              <a:buFontTx/>
              <a:buNone/>
              <a:tabLst/>
            </a:pPr>
            <a:r>
              <a:rPr kumimoji="0" lang="ru-RU" sz="1600" b="1" i="0" u="none" strike="noStrike" cap="none" normalizeH="0" baseline="0" dirty="0" smtClean="0">
                <a:ln>
                  <a:noFill/>
                </a:ln>
                <a:solidFill>
                  <a:schemeClr val="tx1"/>
                </a:solidFill>
                <a:effectLst/>
                <a:latin typeface="Cambria" pitchFamily="18" charset="0"/>
                <a:ea typeface="Calibri" pitchFamily="34" charset="0"/>
                <a:cs typeface="Times New Roman" pitchFamily="18" charset="0"/>
              </a:rPr>
              <a:t>     Музыкальные занятия – основная форма работы с детьми в ДОУ, следовательно, привычные виды музыкально-игровой деятельности, можно и нужно разнообразить с пользой для здоровья.</a:t>
            </a:r>
            <a:endParaRPr kumimoji="0" lang="ru-RU" sz="1600" b="1" i="0" u="none" strike="noStrike" cap="none" normalizeH="0" baseline="0" dirty="0" smtClean="0">
              <a:ln>
                <a:noFill/>
              </a:ln>
              <a:solidFill>
                <a:schemeClr val="tx1"/>
              </a:solidFill>
              <a:effectLst/>
              <a:latin typeface="Cambria" pitchFamily="18" charset="0"/>
              <a:cs typeface="Arial" pitchFamily="34" charset="0"/>
            </a:endParaRPr>
          </a:p>
        </p:txBody>
      </p:sp>
      <p:sp>
        <p:nvSpPr>
          <p:cNvPr id="9" name="Прямоугольник 8"/>
          <p:cNvSpPr/>
          <p:nvPr/>
        </p:nvSpPr>
        <p:spPr>
          <a:xfrm>
            <a:off x="1043608" y="1556792"/>
            <a:ext cx="7416824" cy="646331"/>
          </a:xfrm>
          <a:prstGeom prst="rect">
            <a:avLst/>
          </a:prstGeom>
        </p:spPr>
        <p:txBody>
          <a:bodyPr wrap="square">
            <a:spAutoFit/>
          </a:bodyPr>
          <a:lstStyle/>
          <a:p>
            <a:r>
              <a:rPr lang="ru-RU" b="1" i="1" dirty="0" err="1" smtClean="0"/>
              <a:t>Валеологические</a:t>
            </a:r>
            <a:r>
              <a:rPr lang="ru-RU" b="1" dirty="0" smtClean="0"/>
              <a:t> </a:t>
            </a:r>
            <a:r>
              <a:rPr lang="ru-RU" b="1" dirty="0" err="1" smtClean="0"/>
              <a:t>песенки-распевки</a:t>
            </a:r>
            <a:r>
              <a:rPr lang="ru-RU" b="1" dirty="0" smtClean="0"/>
              <a:t> </a:t>
            </a:r>
            <a:r>
              <a:rPr lang="ru-RU" sz="1600" dirty="0" smtClean="0">
                <a:latin typeface="Cambria" pitchFamily="18" charset="0"/>
              </a:rPr>
              <a:t>или по простому  «</a:t>
            </a:r>
            <a:r>
              <a:rPr lang="ru-RU" sz="1600" dirty="0" err="1" smtClean="0">
                <a:latin typeface="Cambria" pitchFamily="18" charset="0"/>
              </a:rPr>
              <a:t>здоровалки</a:t>
            </a:r>
            <a:r>
              <a:rPr lang="ru-RU" sz="1600" dirty="0" smtClean="0">
                <a:latin typeface="Cambria" pitchFamily="18" charset="0"/>
              </a:rPr>
              <a:t>».</a:t>
            </a:r>
          </a:p>
          <a:p>
            <a:endParaRPr lang="ru-RU" dirty="0"/>
          </a:p>
        </p:txBody>
      </p:sp>
      <p:sp>
        <p:nvSpPr>
          <p:cNvPr id="11" name="Прямоугольник 10"/>
          <p:cNvSpPr/>
          <p:nvPr/>
        </p:nvSpPr>
        <p:spPr>
          <a:xfrm>
            <a:off x="683568" y="1844824"/>
            <a:ext cx="8064896" cy="2308324"/>
          </a:xfrm>
          <a:prstGeom prst="rect">
            <a:avLst/>
          </a:prstGeom>
        </p:spPr>
        <p:txBody>
          <a:bodyPr wrap="square">
            <a:spAutoFit/>
          </a:bodyPr>
          <a:lstStyle/>
          <a:p>
            <a:pPr algn="just"/>
            <a:r>
              <a:rPr lang="ru-RU" sz="1600" dirty="0" smtClean="0">
                <a:latin typeface="Cambria" pitchFamily="18" charset="0"/>
              </a:rPr>
              <a:t>С них начинаются музыкальные занятия. Несложные добрые тексты, в основном построенные на диалоге взрослого и детей, и мелодия, звучащая в мажоре, так же поднимают настроение, задают тон  творческой деятельности. </a:t>
            </a:r>
          </a:p>
          <a:p>
            <a:pPr algn="just"/>
            <a:r>
              <a:rPr lang="ru-RU" sz="1600" dirty="0" smtClean="0">
                <a:latin typeface="Cambria" pitchFamily="18" charset="0"/>
              </a:rPr>
              <a:t>«Здравствуйте, ладошки», авт. </a:t>
            </a:r>
            <a:r>
              <a:rPr lang="ru-RU" sz="1600" dirty="0" err="1" smtClean="0">
                <a:latin typeface="Cambria" pitchFamily="18" charset="0"/>
              </a:rPr>
              <a:t>М.Картушина</a:t>
            </a:r>
            <a:r>
              <a:rPr lang="ru-RU" sz="1600" dirty="0" smtClean="0">
                <a:latin typeface="Cambria" pitchFamily="18" charset="0"/>
              </a:rPr>
              <a:t>, «Здравствуйте те, кто родился…», авт. </a:t>
            </a:r>
            <a:r>
              <a:rPr lang="ru-RU" sz="1600" dirty="0" err="1" smtClean="0">
                <a:latin typeface="Cambria" pitchFamily="18" charset="0"/>
              </a:rPr>
              <a:t>Н.Шуть</a:t>
            </a:r>
            <a:r>
              <a:rPr lang="ru-RU" sz="1600" dirty="0" smtClean="0">
                <a:latin typeface="Cambria" pitchFamily="18" charset="0"/>
              </a:rPr>
              <a:t>, «Приветствие», авт.Ложкин.</a:t>
            </a:r>
          </a:p>
          <a:p>
            <a:pPr algn="just"/>
            <a:endParaRPr lang="ru-RU" sz="1600" dirty="0" smtClean="0">
              <a:latin typeface="Cambria" pitchFamily="18" charset="0"/>
            </a:endParaRPr>
          </a:p>
          <a:p>
            <a:pPr algn="just"/>
            <a:endParaRPr lang="ru-RU" sz="1600" dirty="0" smtClean="0">
              <a:latin typeface="Cambria" pitchFamily="18" charset="0"/>
            </a:endParaRPr>
          </a:p>
          <a:p>
            <a:pPr algn="just"/>
            <a:endParaRPr lang="ru-RU" sz="1600" dirty="0" smtClean="0">
              <a:latin typeface="Cambria" pitchFamily="18" charset="0"/>
            </a:endParaRPr>
          </a:p>
          <a:p>
            <a:pPr algn="just"/>
            <a:endParaRPr lang="ru-RU" sz="1600" dirty="0">
              <a:latin typeface="Cambria" pitchFamily="18" charset="0"/>
            </a:endParaRPr>
          </a:p>
        </p:txBody>
      </p:sp>
      <p:sp>
        <p:nvSpPr>
          <p:cNvPr id="1027" name="Rectangle 3"/>
          <p:cNvSpPr>
            <a:spLocks noChangeArrowheads="1"/>
          </p:cNvSpPr>
          <p:nvPr/>
        </p:nvSpPr>
        <p:spPr bwMode="auto">
          <a:xfrm>
            <a:off x="611560" y="3094786"/>
            <a:ext cx="8064896" cy="110799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180975" algn="just" defTabSz="914400" rtl="0" eaLnBrk="1" fontAlgn="base" latinLnBrk="0" hangingPunct="1">
              <a:lnSpc>
                <a:spcPct val="100000"/>
              </a:lnSpc>
              <a:spcBef>
                <a:spcPct val="0"/>
              </a:spcBef>
              <a:spcAft>
                <a:spcPct val="0"/>
              </a:spcAft>
              <a:buClrTx/>
              <a:buSzTx/>
              <a:buFontTx/>
              <a:buNone/>
              <a:tabLst/>
            </a:pPr>
            <a:r>
              <a:rPr lang="ru-RU" b="1" i="1" dirty="0" smtClean="0">
                <a:latin typeface="+mj-lt"/>
                <a:ea typeface="Calibri" pitchFamily="34" charset="0"/>
                <a:cs typeface="Times New Roman" pitchFamily="18" charset="0"/>
              </a:rPr>
              <a:t>П</a:t>
            </a:r>
            <a:r>
              <a:rPr kumimoji="0" lang="ru-RU" b="1" i="1" u="none" strike="noStrike" cap="none" normalizeH="0" baseline="0" dirty="0" smtClean="0">
                <a:ln>
                  <a:noFill/>
                </a:ln>
                <a:solidFill>
                  <a:schemeClr val="tx1"/>
                </a:solidFill>
                <a:effectLst/>
                <a:latin typeface="+mj-lt"/>
                <a:ea typeface="Calibri" pitchFamily="34" charset="0"/>
                <a:cs typeface="Times New Roman" pitchFamily="18" charset="0"/>
              </a:rPr>
              <a:t>альчиковые игры</a:t>
            </a:r>
            <a:r>
              <a:rPr kumimoji="0" lang="ru-RU" b="0" i="0" u="none" strike="noStrike" cap="none" normalizeH="0" baseline="0" dirty="0" smtClean="0">
                <a:ln>
                  <a:noFill/>
                </a:ln>
                <a:solidFill>
                  <a:schemeClr val="tx1"/>
                </a:solidFill>
                <a:effectLst/>
                <a:latin typeface="+mj-lt"/>
                <a:ea typeface="Calibri" pitchFamily="34" charset="0"/>
                <a:cs typeface="Times New Roman" pitchFamily="18" charset="0"/>
              </a:rPr>
              <a:t>, </a:t>
            </a:r>
            <a:r>
              <a:rPr kumimoji="0" lang="ru-RU" sz="1600" b="0" i="0" u="none" strike="noStrike" cap="none" normalizeH="0" baseline="0" dirty="0" smtClean="0">
                <a:ln>
                  <a:noFill/>
                </a:ln>
                <a:solidFill>
                  <a:schemeClr val="tx1"/>
                </a:solidFill>
                <a:effectLst/>
                <a:latin typeface="Cambria" pitchFamily="18" charset="0"/>
                <a:ea typeface="Calibri" pitchFamily="34" charset="0"/>
                <a:cs typeface="Times New Roman" pitchFamily="18" charset="0"/>
              </a:rPr>
              <a:t>используются</a:t>
            </a:r>
            <a:r>
              <a:rPr kumimoji="0" lang="ru-RU" sz="1600" b="0" i="0" u="none" strike="noStrike" cap="none" normalizeH="0" dirty="0" smtClean="0">
                <a:ln>
                  <a:noFill/>
                </a:ln>
                <a:solidFill>
                  <a:schemeClr val="tx1"/>
                </a:solidFill>
                <a:effectLst/>
                <a:latin typeface="Cambria" pitchFamily="18" charset="0"/>
                <a:ea typeface="Calibri" pitchFamily="34" charset="0"/>
                <a:cs typeface="Times New Roman" pitchFamily="18" charset="0"/>
              </a:rPr>
              <a:t> в виде</a:t>
            </a:r>
            <a:r>
              <a:rPr kumimoji="0" lang="ru-RU" sz="1600" b="0" i="0" u="none" strike="noStrike" cap="none" normalizeH="0" baseline="0" dirty="0" smtClean="0">
                <a:ln>
                  <a:noFill/>
                </a:ln>
                <a:solidFill>
                  <a:schemeClr val="tx1"/>
                </a:solidFill>
                <a:effectLst/>
                <a:latin typeface="Cambria" pitchFamily="18" charset="0"/>
                <a:ea typeface="Calibri" pitchFamily="34" charset="0"/>
                <a:cs typeface="Times New Roman" pitchFamily="18" charset="0"/>
              </a:rPr>
              <a:t> песенок,</a:t>
            </a:r>
            <a:r>
              <a:rPr kumimoji="0" lang="ru-RU" sz="1600" b="0" i="0" u="none" strike="noStrike" cap="none" normalizeH="0" dirty="0" smtClean="0">
                <a:ln>
                  <a:noFill/>
                </a:ln>
                <a:solidFill>
                  <a:schemeClr val="tx1"/>
                </a:solidFill>
                <a:effectLst/>
                <a:latin typeface="Cambria" pitchFamily="18" charset="0"/>
                <a:ea typeface="Calibri" pitchFamily="34" charset="0"/>
                <a:cs typeface="Times New Roman" pitchFamily="18" charset="0"/>
              </a:rPr>
              <a:t> </a:t>
            </a:r>
            <a:r>
              <a:rPr kumimoji="0" lang="ru-RU" sz="1600" b="0" i="0" u="none" strike="noStrike" cap="none" normalizeH="0" baseline="0" dirty="0" err="1" smtClean="0">
                <a:ln>
                  <a:noFill/>
                </a:ln>
                <a:solidFill>
                  <a:schemeClr val="tx1"/>
                </a:solidFill>
                <a:effectLst/>
                <a:latin typeface="Cambria" pitchFamily="18" charset="0"/>
                <a:ea typeface="Calibri" pitchFamily="34" charset="0"/>
                <a:cs typeface="Times New Roman" pitchFamily="18" charset="0"/>
              </a:rPr>
              <a:t>потешек</a:t>
            </a:r>
            <a:r>
              <a:rPr kumimoji="0" lang="ru-RU" sz="1600" b="0" i="0" u="none" strike="noStrike" cap="none" normalizeH="0" baseline="0" dirty="0" smtClean="0">
                <a:ln>
                  <a:noFill/>
                </a:ln>
                <a:solidFill>
                  <a:schemeClr val="tx1"/>
                </a:solidFill>
                <a:effectLst/>
                <a:latin typeface="Cambria" pitchFamily="18" charset="0"/>
                <a:ea typeface="Calibri" pitchFamily="34" charset="0"/>
                <a:cs typeface="Times New Roman" pitchFamily="18" charset="0"/>
              </a:rPr>
              <a:t> или несложных стихотворений без музыкального сопровождения и на фоне музыки. Например, «Моя семья», «Две сестрицы две руки», «Сколько пальчиков на ручке», авт.Железновы, «</a:t>
            </a:r>
            <a:r>
              <a:rPr kumimoji="0" lang="ru-RU" sz="1600" b="0" i="0" u="none" strike="noStrike" cap="none" normalizeH="0" baseline="0" dirty="0" err="1" smtClean="0">
                <a:ln>
                  <a:noFill/>
                </a:ln>
                <a:solidFill>
                  <a:schemeClr val="tx1"/>
                </a:solidFill>
                <a:effectLst/>
                <a:latin typeface="Cambria" pitchFamily="18" charset="0"/>
                <a:ea typeface="Calibri" pitchFamily="34" charset="0"/>
                <a:cs typeface="Times New Roman" pitchFamily="18" charset="0"/>
              </a:rPr>
              <a:t>Трик</a:t>
            </a:r>
            <a:r>
              <a:rPr kumimoji="0" lang="ru-RU" sz="1600" b="0" i="0" u="none" strike="noStrike" cap="none" normalizeH="0" baseline="0" dirty="0" smtClean="0">
                <a:ln>
                  <a:noFill/>
                </a:ln>
                <a:solidFill>
                  <a:schemeClr val="tx1"/>
                </a:solidFill>
                <a:effectLst/>
                <a:latin typeface="Cambria" pitchFamily="18" charset="0"/>
                <a:ea typeface="Calibri" pitchFamily="34" charset="0"/>
                <a:cs typeface="Times New Roman" pitchFamily="18" charset="0"/>
              </a:rPr>
              <a:t> – трак», «Паучок и </a:t>
            </a:r>
            <a:r>
              <a:rPr kumimoji="0" lang="ru-RU" sz="1600" b="0" i="0" u="none" strike="noStrike" cap="none" normalizeH="0" baseline="0" dirty="0" err="1" smtClean="0">
                <a:ln>
                  <a:noFill/>
                </a:ln>
                <a:solidFill>
                  <a:schemeClr val="tx1"/>
                </a:solidFill>
                <a:effectLst/>
                <a:latin typeface="Cambria" pitchFamily="18" charset="0"/>
                <a:ea typeface="Calibri" pitchFamily="34" charset="0"/>
                <a:cs typeface="Times New Roman" pitchFamily="18" charset="0"/>
              </a:rPr>
              <a:t>гамачок</a:t>
            </a:r>
            <a:r>
              <a:rPr kumimoji="0" lang="ru-RU" sz="1600" b="0" i="0" u="none" strike="noStrike" cap="none" normalizeH="0" baseline="0" dirty="0" smtClean="0">
                <a:ln>
                  <a:noFill/>
                </a:ln>
                <a:solidFill>
                  <a:schemeClr val="tx1"/>
                </a:solidFill>
                <a:effectLst/>
                <a:latin typeface="Cambria" pitchFamily="18" charset="0"/>
                <a:ea typeface="Calibri" pitchFamily="34" charset="0"/>
                <a:cs typeface="Times New Roman" pitchFamily="18" charset="0"/>
              </a:rPr>
              <a:t>», «</a:t>
            </a:r>
            <a:r>
              <a:rPr kumimoji="0" lang="ru-RU" sz="1600" b="0" i="0" u="none" strike="noStrike" cap="none" normalizeH="0" baseline="0" dirty="0" err="1" smtClean="0">
                <a:ln>
                  <a:noFill/>
                </a:ln>
                <a:solidFill>
                  <a:schemeClr val="tx1"/>
                </a:solidFill>
                <a:effectLst/>
                <a:latin typeface="Cambria" pitchFamily="18" charset="0"/>
                <a:ea typeface="Calibri" pitchFamily="34" charset="0"/>
                <a:cs typeface="Times New Roman" pitchFamily="18" charset="0"/>
              </a:rPr>
              <a:t>Паучина</a:t>
            </a:r>
            <a:r>
              <a:rPr kumimoji="0" lang="ru-RU" sz="1600" b="0" i="0" u="none" strike="noStrike" cap="none" normalizeH="0" baseline="0" dirty="0" smtClean="0">
                <a:ln>
                  <a:noFill/>
                </a:ln>
                <a:solidFill>
                  <a:schemeClr val="tx1"/>
                </a:solidFill>
                <a:effectLst/>
                <a:latin typeface="Cambria" pitchFamily="18" charset="0"/>
                <a:ea typeface="Calibri" pitchFamily="34" charset="0"/>
                <a:cs typeface="Times New Roman" pitchFamily="18" charset="0"/>
              </a:rPr>
              <a:t>» </a:t>
            </a:r>
            <a:r>
              <a:rPr kumimoji="0" lang="ru-RU" sz="1600" b="0" i="0" u="none" strike="noStrike" cap="none" normalizeH="0" baseline="0" dirty="0" err="1" smtClean="0">
                <a:ln>
                  <a:noFill/>
                </a:ln>
                <a:solidFill>
                  <a:schemeClr val="tx1"/>
                </a:solidFill>
                <a:effectLst/>
                <a:latin typeface="Cambria" pitchFamily="18" charset="0"/>
                <a:ea typeface="Calibri" pitchFamily="34" charset="0"/>
                <a:cs typeface="Times New Roman" pitchFamily="18" charset="0"/>
              </a:rPr>
              <a:t>и</a:t>
            </a:r>
            <a:r>
              <a:rPr kumimoji="0" lang="ru-RU" sz="1600" b="0" i="0" u="none" strike="noStrike" cap="none" normalizeH="0" baseline="0" dirty="0" smtClean="0">
                <a:ln>
                  <a:noFill/>
                </a:ln>
                <a:solidFill>
                  <a:schemeClr val="tx1"/>
                </a:solidFill>
                <a:effectLst/>
                <a:latin typeface="Cambria" pitchFamily="18" charset="0"/>
                <a:ea typeface="Calibri" pitchFamily="34" charset="0"/>
                <a:cs typeface="Times New Roman" pitchFamily="18" charset="0"/>
              </a:rPr>
              <a:t> многие другие. </a:t>
            </a:r>
            <a:endParaRPr kumimoji="0" lang="ru-RU" sz="1600" b="0" i="0" u="none" strike="noStrike" cap="none" normalizeH="0" baseline="0" dirty="0" smtClean="0">
              <a:ln>
                <a:noFill/>
              </a:ln>
              <a:solidFill>
                <a:schemeClr val="tx1"/>
              </a:solidFill>
              <a:effectLst/>
              <a:latin typeface="Cambria" pitchFamily="18" charset="0"/>
              <a:cs typeface="Arial" pitchFamily="34" charset="0"/>
            </a:endParaRPr>
          </a:p>
        </p:txBody>
      </p:sp>
      <p:sp>
        <p:nvSpPr>
          <p:cNvPr id="13" name="Прямоугольник 12"/>
          <p:cNvSpPr/>
          <p:nvPr/>
        </p:nvSpPr>
        <p:spPr>
          <a:xfrm>
            <a:off x="539552" y="4149080"/>
            <a:ext cx="8208912" cy="1107996"/>
          </a:xfrm>
          <a:prstGeom prst="rect">
            <a:avLst/>
          </a:prstGeom>
        </p:spPr>
        <p:txBody>
          <a:bodyPr wrap="square">
            <a:spAutoFit/>
          </a:bodyPr>
          <a:lstStyle/>
          <a:p>
            <a:pPr algn="just"/>
            <a:r>
              <a:rPr lang="ru-RU" dirty="0" smtClean="0"/>
              <a:t> </a:t>
            </a:r>
            <a:r>
              <a:rPr lang="ru-RU" sz="1600" dirty="0" smtClean="0">
                <a:latin typeface="Cambria" pitchFamily="18" charset="0"/>
              </a:rPr>
              <a:t>Систематические упражнения по тренировке движений пальцев наряду со стимулирующим влиянием на развитие речи являются мощным средством повышения работоспособности головного мозга. Формирование словесной речи ребенка начинается, когда движения пальцев рук достигают достаточной точности. </a:t>
            </a:r>
            <a:endParaRPr lang="ru-RU" sz="1600" dirty="0">
              <a:latin typeface="Cambria" pitchFamily="18" charset="0"/>
            </a:endParaRPr>
          </a:p>
        </p:txBody>
      </p:sp>
      <p:sp>
        <p:nvSpPr>
          <p:cNvPr id="1028" name="Rectangle 4"/>
          <p:cNvSpPr>
            <a:spLocks noChangeArrowheads="1"/>
          </p:cNvSpPr>
          <p:nvPr/>
        </p:nvSpPr>
        <p:spPr bwMode="auto">
          <a:xfrm>
            <a:off x="683568" y="5214713"/>
            <a:ext cx="8136904" cy="132343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180975" algn="just" defTabSz="914400" rtl="0" eaLnBrk="1" fontAlgn="base" latinLnBrk="0" hangingPunct="1">
              <a:lnSpc>
                <a:spcPct val="100000"/>
              </a:lnSpc>
              <a:spcBef>
                <a:spcPct val="0"/>
              </a:spcBef>
              <a:spcAft>
                <a:spcPct val="0"/>
              </a:spcAft>
              <a:buClrTx/>
              <a:buSzTx/>
              <a:buFontTx/>
              <a:buNone/>
              <a:tabLst/>
            </a:pPr>
            <a:r>
              <a:rPr kumimoji="0" lang="ru-RU" sz="1600" b="0" i="0" u="none" strike="noStrike" cap="none" normalizeH="0" baseline="0" dirty="0" smtClean="0">
                <a:ln>
                  <a:noFill/>
                </a:ln>
                <a:solidFill>
                  <a:schemeClr val="tx1"/>
                </a:solidFill>
                <a:effectLst/>
                <a:latin typeface="Cambria" pitchFamily="18" charset="0"/>
                <a:ea typeface="Calibri" pitchFamily="34" charset="0"/>
                <a:cs typeface="Times New Roman" pitchFamily="18" charset="0"/>
              </a:rPr>
              <a:t>Развитие пальцевой моторики подготавливает почву для последующего формирования речи. Поскольку существует тесная взаимосвязь и взаимозависимость речевой и моторной деятельности, то при наличии речевого дефекта у ребенка особое внимание необходимо обратить на тренировку его пальцев. </a:t>
            </a:r>
            <a:endParaRPr kumimoji="0" lang="ru-RU" sz="1600" b="0" i="0" u="none" strike="noStrike" cap="none" normalizeH="0" baseline="0" dirty="0" smtClean="0">
              <a:ln>
                <a:noFill/>
              </a:ln>
              <a:solidFill>
                <a:schemeClr val="tx1"/>
              </a:solidFill>
              <a:effectLst/>
              <a:latin typeface="Cambria" pitchFamily="18" charset="0"/>
              <a:cs typeface="Arial" pitchFamily="34"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descr="OrangSlaidMini.jpg"/>
          <p:cNvPicPr>
            <a:picLocks noChangeAspect="1"/>
          </p:cNvPicPr>
          <p:nvPr/>
        </p:nvPicPr>
        <p:blipFill>
          <a:blip r:embed="rId2" cstate="print"/>
          <a:stretch>
            <a:fillRect/>
          </a:stretch>
        </p:blipFill>
        <p:spPr>
          <a:xfrm>
            <a:off x="0" y="0"/>
            <a:ext cx="9144000" cy="6858000"/>
          </a:xfrm>
          <a:prstGeom prst="rect">
            <a:avLst/>
          </a:prstGeom>
        </p:spPr>
      </p:pic>
      <p:sp>
        <p:nvSpPr>
          <p:cNvPr id="22529" name="Rectangle 1"/>
          <p:cNvSpPr>
            <a:spLocks noChangeArrowheads="1"/>
          </p:cNvSpPr>
          <p:nvPr/>
        </p:nvSpPr>
        <p:spPr bwMode="auto">
          <a:xfrm>
            <a:off x="899592" y="155260"/>
            <a:ext cx="7848872" cy="107721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180975" algn="just" defTabSz="914400" rtl="0" eaLnBrk="1" fontAlgn="base" latinLnBrk="0" hangingPunct="1">
              <a:lnSpc>
                <a:spcPct val="100000"/>
              </a:lnSpc>
              <a:spcBef>
                <a:spcPct val="0"/>
              </a:spcBef>
              <a:spcAft>
                <a:spcPct val="0"/>
              </a:spcAft>
              <a:buClrTx/>
              <a:buSzTx/>
              <a:buFontTx/>
              <a:buNone/>
              <a:tabLst/>
            </a:pPr>
            <a:r>
              <a:rPr kumimoji="0" lang="ru-RU" sz="1600" b="0" i="0" u="none" strike="noStrike" cap="none" normalizeH="0" baseline="0" dirty="0" smtClean="0">
                <a:ln>
                  <a:noFill/>
                </a:ln>
                <a:solidFill>
                  <a:schemeClr val="tx1"/>
                </a:solidFill>
                <a:effectLst/>
                <a:latin typeface="Cambria" pitchFamily="18" charset="0"/>
                <a:ea typeface="Times New Roman" pitchFamily="18" charset="0"/>
                <a:cs typeface="Times New Roman" pitchFamily="18" charset="0"/>
              </a:rPr>
              <a:t>       Регулярное включение в ход занятия музыкальных пальчиковых игр стимулирует действие речевых зон коры головного мозга детей; совершенствует внимание и память; формирует ассоциативно-образное мышление; облегчает будущим школьникам усвоение навыков письма.</a:t>
            </a:r>
            <a:endParaRPr kumimoji="0" lang="ru-RU" sz="1600" b="0" i="0" u="none" strike="noStrike" cap="none" normalizeH="0" baseline="0" dirty="0" smtClean="0">
              <a:ln>
                <a:noFill/>
              </a:ln>
              <a:solidFill>
                <a:schemeClr val="tx1"/>
              </a:solidFill>
              <a:effectLst/>
              <a:latin typeface="Cambria" pitchFamily="18" charset="0"/>
              <a:cs typeface="Arial" pitchFamily="34" charset="0"/>
            </a:endParaRPr>
          </a:p>
        </p:txBody>
      </p:sp>
      <p:sp>
        <p:nvSpPr>
          <p:cNvPr id="6" name="Прямоугольник 5"/>
          <p:cNvSpPr/>
          <p:nvPr/>
        </p:nvSpPr>
        <p:spPr>
          <a:xfrm>
            <a:off x="899592" y="1196752"/>
            <a:ext cx="7848872" cy="2831544"/>
          </a:xfrm>
          <a:prstGeom prst="rect">
            <a:avLst/>
          </a:prstGeom>
        </p:spPr>
        <p:txBody>
          <a:bodyPr wrap="square">
            <a:spAutoFit/>
          </a:bodyPr>
          <a:lstStyle/>
          <a:p>
            <a:r>
              <a:rPr lang="ru-RU" b="1" dirty="0" smtClean="0"/>
              <a:t>Дыхательная гимнастика</a:t>
            </a:r>
            <a:r>
              <a:rPr lang="ru-RU" sz="1600" b="1" dirty="0" smtClean="0"/>
              <a:t>. </a:t>
            </a:r>
            <a:r>
              <a:rPr lang="ru-RU" sz="1600" dirty="0" smtClean="0">
                <a:latin typeface="Cambria" pitchFamily="18" charset="0"/>
              </a:rPr>
              <a:t>Данная технология  тренирует у ребёнка силу вдоха и выдоха (продолжительность выдоха), учит правильно брать дыхание, протяжно выдыхать. </a:t>
            </a:r>
          </a:p>
          <a:p>
            <a:endParaRPr lang="ru-RU" sz="1600" dirty="0" smtClean="0">
              <a:latin typeface="Cambria" pitchFamily="18" charset="0"/>
            </a:endParaRPr>
          </a:p>
          <a:p>
            <a:endParaRPr lang="ru-RU" sz="1600" dirty="0" smtClean="0">
              <a:latin typeface="Cambria" pitchFamily="18" charset="0"/>
            </a:endParaRPr>
          </a:p>
          <a:p>
            <a:endParaRPr lang="ru-RU" sz="1600" dirty="0" smtClean="0">
              <a:latin typeface="Cambria" pitchFamily="18" charset="0"/>
            </a:endParaRPr>
          </a:p>
          <a:p>
            <a:endParaRPr lang="ru-RU" sz="1600" dirty="0" smtClean="0">
              <a:latin typeface="Cambria" pitchFamily="18" charset="0"/>
            </a:endParaRPr>
          </a:p>
          <a:p>
            <a:endParaRPr lang="ru-RU" sz="1600" dirty="0" smtClean="0">
              <a:latin typeface="Cambria" pitchFamily="18" charset="0"/>
            </a:endParaRPr>
          </a:p>
          <a:p>
            <a:endParaRPr lang="ru-RU" sz="1600" dirty="0" smtClean="0">
              <a:latin typeface="Cambria" pitchFamily="18" charset="0"/>
            </a:endParaRPr>
          </a:p>
          <a:p>
            <a:endParaRPr lang="ru-RU" sz="1600" dirty="0" smtClean="0">
              <a:latin typeface="Cambria" pitchFamily="18" charset="0"/>
            </a:endParaRPr>
          </a:p>
          <a:p>
            <a:endParaRPr lang="ru-RU" sz="1600" dirty="0">
              <a:latin typeface="Cambria" pitchFamily="18" charset="0"/>
            </a:endParaRPr>
          </a:p>
        </p:txBody>
      </p:sp>
      <p:sp>
        <p:nvSpPr>
          <p:cNvPr id="22530" name="Rectangle 2"/>
          <p:cNvSpPr>
            <a:spLocks noChangeArrowheads="1"/>
          </p:cNvSpPr>
          <p:nvPr/>
        </p:nvSpPr>
        <p:spPr bwMode="auto">
          <a:xfrm>
            <a:off x="827584" y="1876582"/>
            <a:ext cx="7920880" cy="132343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180975" algn="just" defTabSz="914400" rtl="0" eaLnBrk="1" fontAlgn="base" latinLnBrk="0" hangingPunct="1">
              <a:lnSpc>
                <a:spcPct val="100000"/>
              </a:lnSpc>
              <a:spcBef>
                <a:spcPct val="0"/>
              </a:spcBef>
              <a:spcAft>
                <a:spcPct val="0"/>
              </a:spcAft>
              <a:buClrTx/>
              <a:buSzTx/>
              <a:buFontTx/>
              <a:buNone/>
              <a:tabLst/>
            </a:pPr>
            <a:r>
              <a:rPr kumimoji="0" lang="ru-RU" sz="1600" b="0" i="0" u="none" strike="noStrike" cap="none" normalizeH="0" baseline="0" dirty="0" smtClean="0">
                <a:ln>
                  <a:noFill/>
                </a:ln>
                <a:solidFill>
                  <a:schemeClr val="tx1"/>
                </a:solidFill>
                <a:effectLst/>
                <a:latin typeface="Cambria" pitchFamily="18" charset="0"/>
                <a:ea typeface="Calibri" pitchFamily="34" charset="0"/>
                <a:cs typeface="Times New Roman" pitchFamily="18" charset="0"/>
              </a:rPr>
              <a:t>       Для тренировки длинного выдоха незаменимы упражнения «Задуй свечу», «Сдуй снежинку или листик с ладошки», «Мыльные пузыри». Развивать силу вдоха и выдоха помогают пиктограммы. Ребёнок, с помощью наглядного пособия, учится задерживать дыхание, определять направление мелодии, усиливать и затухать голосовую динамику. </a:t>
            </a:r>
            <a:endParaRPr kumimoji="0" lang="ru-RU" sz="1600" b="0" i="0" u="none" strike="noStrike" cap="none" normalizeH="0" baseline="0" dirty="0" smtClean="0">
              <a:ln>
                <a:noFill/>
              </a:ln>
              <a:solidFill>
                <a:schemeClr val="tx1"/>
              </a:solidFill>
              <a:effectLst/>
              <a:latin typeface="Cambria" pitchFamily="18" charset="0"/>
              <a:cs typeface="Arial" pitchFamily="34" charset="0"/>
            </a:endParaRPr>
          </a:p>
        </p:txBody>
      </p:sp>
      <p:pic>
        <p:nvPicPr>
          <p:cNvPr id="9" name="Рисунок 8" descr="RTG68qeqc.jpeg"/>
          <p:cNvPicPr/>
          <p:nvPr/>
        </p:nvPicPr>
        <p:blipFill>
          <a:blip r:embed="rId3" cstate="print"/>
          <a:stretch>
            <a:fillRect/>
          </a:stretch>
        </p:blipFill>
        <p:spPr>
          <a:xfrm>
            <a:off x="3806281" y="2996952"/>
            <a:ext cx="1269775" cy="576064"/>
          </a:xfrm>
          <a:prstGeom prst="rect">
            <a:avLst/>
          </a:prstGeom>
        </p:spPr>
      </p:pic>
      <p:pic>
        <p:nvPicPr>
          <p:cNvPr id="10" name="Рисунок 9" descr="i.jpeg"/>
          <p:cNvPicPr/>
          <p:nvPr/>
        </p:nvPicPr>
        <p:blipFill>
          <a:blip r:embed="rId4" cstate="print"/>
          <a:stretch>
            <a:fillRect/>
          </a:stretch>
        </p:blipFill>
        <p:spPr>
          <a:xfrm>
            <a:off x="5148064" y="2852935"/>
            <a:ext cx="1080120" cy="936105"/>
          </a:xfrm>
          <a:prstGeom prst="rect">
            <a:avLst/>
          </a:prstGeom>
        </p:spPr>
      </p:pic>
      <p:pic>
        <p:nvPicPr>
          <p:cNvPr id="11" name="Рисунок 10" descr="16.jpg"/>
          <p:cNvPicPr/>
          <p:nvPr/>
        </p:nvPicPr>
        <p:blipFill>
          <a:blip r:embed="rId5" cstate="print"/>
          <a:stretch>
            <a:fillRect/>
          </a:stretch>
        </p:blipFill>
        <p:spPr>
          <a:xfrm>
            <a:off x="6516216" y="2924944"/>
            <a:ext cx="1447800" cy="576064"/>
          </a:xfrm>
          <a:prstGeom prst="rect">
            <a:avLst/>
          </a:prstGeom>
        </p:spPr>
      </p:pic>
      <p:sp>
        <p:nvSpPr>
          <p:cNvPr id="12" name="Прямоугольник 11"/>
          <p:cNvSpPr/>
          <p:nvPr/>
        </p:nvSpPr>
        <p:spPr>
          <a:xfrm>
            <a:off x="899592" y="3645024"/>
            <a:ext cx="7704856" cy="1384995"/>
          </a:xfrm>
          <a:prstGeom prst="rect">
            <a:avLst/>
          </a:prstGeom>
        </p:spPr>
        <p:txBody>
          <a:bodyPr wrap="square">
            <a:spAutoFit/>
          </a:bodyPr>
          <a:lstStyle/>
          <a:p>
            <a:pPr algn="just"/>
            <a:r>
              <a:rPr lang="ru-RU" dirty="0" smtClean="0"/>
              <a:t>       </a:t>
            </a:r>
            <a:r>
              <a:rPr lang="ru-RU" sz="1600" dirty="0" smtClean="0">
                <a:latin typeface="Cambria" pitchFamily="18" charset="0"/>
              </a:rPr>
              <a:t>Высоким оздоровительным потенциалом обладают упражнения из дыхательной гимнастики </a:t>
            </a:r>
            <a:r>
              <a:rPr lang="ru-RU" sz="1600" dirty="0" err="1" smtClean="0">
                <a:latin typeface="Cambria" pitchFamily="18" charset="0"/>
              </a:rPr>
              <a:t>А.Н.Стрельниковой</a:t>
            </a:r>
            <a:r>
              <a:rPr lang="ru-RU" sz="1600" dirty="0" smtClean="0">
                <a:latin typeface="Cambria" pitchFamily="18" charset="0"/>
              </a:rPr>
              <a:t>. Принцип данной гимнастики – короткий и резкий вдох носом в сочетании с движениями, сжимающими грудную клетку. Это вызывает общую физиологическую реакцию всего организма, обеспечивающую широкий спектр позитивного воздействия. </a:t>
            </a:r>
            <a:endParaRPr lang="ru-RU" sz="1600" dirty="0">
              <a:latin typeface="Cambria" pitchFamily="18" charset="0"/>
            </a:endParaRPr>
          </a:p>
        </p:txBody>
      </p:sp>
      <p:sp>
        <p:nvSpPr>
          <p:cNvPr id="22531" name="Rectangle 3"/>
          <p:cNvSpPr>
            <a:spLocks noChangeArrowheads="1"/>
          </p:cNvSpPr>
          <p:nvPr/>
        </p:nvSpPr>
        <p:spPr bwMode="auto">
          <a:xfrm>
            <a:off x="971600" y="4895694"/>
            <a:ext cx="7704856" cy="107721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180975" algn="just" defTabSz="914400" rtl="0" eaLnBrk="1" fontAlgn="base" latinLnBrk="0" hangingPunct="1">
              <a:lnSpc>
                <a:spcPct val="100000"/>
              </a:lnSpc>
              <a:spcBef>
                <a:spcPct val="0"/>
              </a:spcBef>
              <a:spcAft>
                <a:spcPct val="0"/>
              </a:spcAft>
              <a:buClrTx/>
              <a:buSzTx/>
              <a:buFontTx/>
              <a:buNone/>
              <a:tabLst/>
            </a:pPr>
            <a:r>
              <a:rPr kumimoji="0" lang="ru-RU" sz="1600" b="0" i="0" u="none" strike="noStrike" cap="none" normalizeH="0" baseline="0" dirty="0" smtClean="0">
                <a:ln>
                  <a:noFill/>
                </a:ln>
                <a:solidFill>
                  <a:schemeClr val="tx1"/>
                </a:solidFill>
                <a:effectLst/>
                <a:latin typeface="Cambria" pitchFamily="18" charset="0"/>
                <a:ea typeface="Calibri" pitchFamily="34" charset="0"/>
                <a:cs typeface="Times New Roman" pitchFamily="18" charset="0"/>
              </a:rPr>
              <a:t>    Выполнение дыхательной  гимнастики помогает сохранить, укрепить здоровье ребенка. Она дает возможность зарядиться бодростью и жизнерадостностью, сохранять высокую работоспособность. Гимнастика хорошо запоминается, выполняется легко и свободно.</a:t>
            </a:r>
            <a:endParaRPr kumimoji="0" lang="ru-RU" sz="1600" b="0" i="0" u="none" strike="noStrike" cap="none" normalizeH="0" baseline="0" dirty="0" smtClean="0">
              <a:ln>
                <a:noFill/>
              </a:ln>
              <a:solidFill>
                <a:schemeClr val="tx1"/>
              </a:solidFill>
              <a:effectLst/>
              <a:latin typeface="Cambria" pitchFamily="18" charset="0"/>
              <a:cs typeface="Arial" pitchFamily="34"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descr="OrangSlaidMini.jpg"/>
          <p:cNvPicPr>
            <a:picLocks noChangeAspect="1"/>
          </p:cNvPicPr>
          <p:nvPr/>
        </p:nvPicPr>
        <p:blipFill>
          <a:blip r:embed="rId2" cstate="print"/>
          <a:stretch>
            <a:fillRect/>
          </a:stretch>
        </p:blipFill>
        <p:spPr>
          <a:xfrm>
            <a:off x="0" y="0"/>
            <a:ext cx="9144000" cy="6858000"/>
          </a:xfrm>
          <a:prstGeom prst="rect">
            <a:avLst/>
          </a:prstGeom>
        </p:spPr>
      </p:pic>
      <p:sp>
        <p:nvSpPr>
          <p:cNvPr id="23553" name="Rectangle 1"/>
          <p:cNvSpPr>
            <a:spLocks noChangeArrowheads="1"/>
          </p:cNvSpPr>
          <p:nvPr/>
        </p:nvSpPr>
        <p:spPr bwMode="auto">
          <a:xfrm>
            <a:off x="683568" y="593122"/>
            <a:ext cx="8064896" cy="452431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180975" algn="just" defTabSz="914400" rtl="0" eaLnBrk="1" fontAlgn="base" latinLnBrk="0" hangingPunct="1">
              <a:lnSpc>
                <a:spcPct val="100000"/>
              </a:lnSpc>
              <a:spcBef>
                <a:spcPct val="0"/>
              </a:spcBef>
              <a:spcAft>
                <a:spcPct val="0"/>
              </a:spcAft>
              <a:buClrTx/>
              <a:buSzTx/>
              <a:buFontTx/>
              <a:buNone/>
              <a:tabLst/>
            </a:pPr>
            <a:r>
              <a:rPr kumimoji="0" lang="ru-RU" sz="1600" b="0" i="0" u="none" strike="noStrike" cap="none" normalizeH="0" baseline="0" dirty="0" smtClean="0">
                <a:ln>
                  <a:noFill/>
                </a:ln>
                <a:solidFill>
                  <a:schemeClr val="tx1"/>
                </a:solidFill>
                <a:effectLst/>
                <a:latin typeface="Cambria" pitchFamily="18" charset="0"/>
                <a:ea typeface="Calibri" pitchFamily="34" charset="0"/>
                <a:cs typeface="Times New Roman" pitchFamily="18" charset="0"/>
              </a:rPr>
              <a:t>     При разучивании песен на музыкальных занятиях часто приходится наблюдать, что некоторые дети неправильно произносят звуки. Это говорит о неполном развитии мышц речевого аппарата.  Верному произношению звуков, слогов, слов  способствует </a:t>
            </a:r>
            <a:r>
              <a:rPr kumimoji="0" lang="ru-RU" b="1" i="1" u="none" strike="noStrike" cap="none" normalizeH="0" baseline="0" dirty="0" smtClean="0">
                <a:ln>
                  <a:noFill/>
                </a:ln>
                <a:solidFill>
                  <a:schemeClr val="tx1"/>
                </a:solidFill>
                <a:effectLst/>
                <a:ea typeface="Calibri" pitchFamily="34" charset="0"/>
                <a:cs typeface="Times New Roman" pitchFamily="18" charset="0"/>
              </a:rPr>
              <a:t>артикуляционная гимнастика.</a:t>
            </a:r>
            <a:r>
              <a:rPr kumimoji="0" lang="ru-RU" b="0" i="0" u="none" strike="noStrike" cap="none" normalizeH="0" baseline="0" dirty="0" smtClean="0">
                <a:ln>
                  <a:noFill/>
                </a:ln>
                <a:solidFill>
                  <a:schemeClr val="tx1"/>
                </a:solidFill>
                <a:effectLst/>
                <a:ea typeface="Calibri" pitchFamily="34" charset="0"/>
                <a:cs typeface="Times New Roman" pitchFamily="18" charset="0"/>
              </a:rPr>
              <a:t>  </a:t>
            </a:r>
            <a:r>
              <a:rPr kumimoji="0" lang="ru-RU" b="0" i="0" u="none" strike="noStrike" cap="none" normalizeH="0" baseline="0" dirty="0" smtClean="0">
                <a:ln>
                  <a:noFill/>
                </a:ln>
                <a:solidFill>
                  <a:srgbClr val="002060"/>
                </a:solidFill>
                <a:effectLst/>
                <a:ea typeface="Calibri" pitchFamily="34" charset="0"/>
                <a:cs typeface="Times New Roman" pitchFamily="18" charset="0"/>
              </a:rPr>
              <a:t>      </a:t>
            </a:r>
            <a:r>
              <a:rPr kumimoji="0" lang="ru-RU" sz="1600" b="0" i="0" u="none" strike="noStrike" cap="none" normalizeH="0" baseline="0" dirty="0" smtClean="0">
                <a:ln>
                  <a:noFill/>
                </a:ln>
                <a:solidFill>
                  <a:schemeClr val="tx1"/>
                </a:solidFill>
                <a:effectLst/>
                <a:latin typeface="Cambria" pitchFamily="18" charset="0"/>
                <a:ea typeface="Calibri" pitchFamily="34" charset="0"/>
                <a:cs typeface="Times New Roman" pitchFamily="18" charset="0"/>
              </a:rPr>
              <a:t>Основная цель </a:t>
            </a:r>
            <a:r>
              <a:rPr kumimoji="0" lang="ru-RU" sz="1600" b="0" i="1" u="none" strike="noStrike" cap="none" normalizeH="0" baseline="0" dirty="0" smtClean="0">
                <a:ln>
                  <a:noFill/>
                </a:ln>
                <a:solidFill>
                  <a:schemeClr val="tx1"/>
                </a:solidFill>
                <a:effectLst/>
                <a:latin typeface="Cambria" pitchFamily="18" charset="0"/>
                <a:ea typeface="Calibri" pitchFamily="34" charset="0"/>
                <a:cs typeface="Times New Roman" pitchFamily="18" charset="0"/>
              </a:rPr>
              <a:t>артикуляционной гимнастики</a:t>
            </a:r>
            <a:r>
              <a:rPr kumimoji="0" lang="ru-RU" sz="1600" b="0" i="0" u="none" strike="noStrike" cap="none" normalizeH="0" baseline="0" dirty="0" smtClean="0">
                <a:ln>
                  <a:noFill/>
                </a:ln>
                <a:solidFill>
                  <a:schemeClr val="tx1"/>
                </a:solidFill>
                <a:effectLst/>
                <a:latin typeface="Cambria" pitchFamily="18" charset="0"/>
                <a:ea typeface="Calibri" pitchFamily="34" charset="0"/>
                <a:cs typeface="Times New Roman" pitchFamily="18" charset="0"/>
              </a:rPr>
              <a:t> - выработка качественных, полноценных движений органов артикуляции, подготовка к правильному произнесению фонем. </a:t>
            </a:r>
            <a:endParaRPr kumimoji="0" lang="ru-RU" sz="1600" b="0" i="0" u="none" strike="noStrike" cap="none" normalizeH="0" baseline="0" dirty="0" smtClean="0">
              <a:ln>
                <a:noFill/>
              </a:ln>
              <a:solidFill>
                <a:schemeClr val="tx1"/>
              </a:solidFill>
              <a:effectLst/>
              <a:latin typeface="Cambria" pitchFamily="18" charset="0"/>
              <a:cs typeface="Arial" pitchFamily="34" charset="0"/>
            </a:endParaRPr>
          </a:p>
          <a:p>
            <a:pPr marL="0" marR="0" lvl="0" indent="180975" algn="just" defTabSz="914400" rtl="0" eaLnBrk="0" fontAlgn="base" latinLnBrk="0" hangingPunct="0">
              <a:lnSpc>
                <a:spcPct val="100000"/>
              </a:lnSpc>
              <a:spcBef>
                <a:spcPct val="0"/>
              </a:spcBef>
              <a:spcAft>
                <a:spcPct val="0"/>
              </a:spcAft>
              <a:buClrTx/>
              <a:buSzTx/>
              <a:buFontTx/>
              <a:buNone/>
              <a:tabLst/>
            </a:pPr>
            <a:r>
              <a:rPr kumimoji="0" lang="ru-RU" sz="1600" b="0" i="0" u="none" strike="noStrike" cap="none" normalizeH="0" baseline="0" dirty="0" smtClean="0">
                <a:ln>
                  <a:noFill/>
                </a:ln>
                <a:solidFill>
                  <a:schemeClr val="tx1"/>
                </a:solidFill>
                <a:effectLst/>
                <a:latin typeface="Cambria" pitchFamily="18" charset="0"/>
                <a:ea typeface="Calibri" pitchFamily="34" charset="0"/>
                <a:cs typeface="Times New Roman" pitchFamily="18" charset="0"/>
              </a:rPr>
              <a:t>       Артикуляционные гимнастики Е. </a:t>
            </a:r>
            <a:r>
              <a:rPr kumimoji="0" lang="ru-RU" sz="1600" b="0" i="0" u="none" strike="noStrike" cap="none" normalizeH="0" baseline="0" dirty="0" err="1" smtClean="0">
                <a:ln>
                  <a:noFill/>
                </a:ln>
                <a:solidFill>
                  <a:schemeClr val="tx1"/>
                </a:solidFill>
                <a:effectLst/>
                <a:latin typeface="Cambria" pitchFamily="18" charset="0"/>
                <a:ea typeface="Calibri" pitchFamily="34" charset="0"/>
                <a:cs typeface="Times New Roman" pitchFamily="18" charset="0"/>
              </a:rPr>
              <a:t>Косиновой</a:t>
            </a:r>
            <a:r>
              <a:rPr kumimoji="0" lang="ru-RU" sz="1600" b="0" i="0" u="none" strike="noStrike" cap="none" normalizeH="0" baseline="0" dirty="0" smtClean="0">
                <a:ln>
                  <a:noFill/>
                </a:ln>
                <a:solidFill>
                  <a:schemeClr val="tx1"/>
                </a:solidFill>
                <a:effectLst/>
                <a:latin typeface="Cambria" pitchFamily="18" charset="0"/>
                <a:ea typeface="Calibri" pitchFamily="34" charset="0"/>
                <a:cs typeface="Times New Roman" pitchFamily="18" charset="0"/>
              </a:rPr>
              <a:t>, Т. Куликовской, В. </a:t>
            </a:r>
            <a:r>
              <a:rPr kumimoji="0" lang="ru-RU" sz="1600" b="0" i="0" u="none" strike="noStrike" cap="none" normalizeH="0" baseline="0" dirty="0" err="1" smtClean="0">
                <a:ln>
                  <a:noFill/>
                </a:ln>
                <a:solidFill>
                  <a:schemeClr val="tx1"/>
                </a:solidFill>
                <a:effectLst/>
                <a:latin typeface="Cambria" pitchFamily="18" charset="0"/>
                <a:ea typeface="Calibri" pitchFamily="34" charset="0"/>
                <a:cs typeface="Times New Roman" pitchFamily="18" charset="0"/>
              </a:rPr>
              <a:t>Цвынтарного</a:t>
            </a:r>
            <a:r>
              <a:rPr kumimoji="0" lang="ru-RU" sz="1600" b="0" i="0" u="none" strike="noStrike" cap="none" normalizeH="0" baseline="0" dirty="0" smtClean="0">
                <a:ln>
                  <a:noFill/>
                </a:ln>
                <a:solidFill>
                  <a:schemeClr val="tx1"/>
                </a:solidFill>
                <a:effectLst/>
                <a:latin typeface="Cambria" pitchFamily="18" charset="0"/>
                <a:ea typeface="Calibri" pitchFamily="34" charset="0"/>
                <a:cs typeface="Times New Roman" pitchFamily="18" charset="0"/>
              </a:rPr>
              <a:t> способствуют тренировке мышц речевого аппарата, ориентированию в пространстве, учат имитации движений животных. В результате этой работы, у детей повышаются показатели уровня развития речи, певческих навыков, улучшаются музыкальная память, внимание.</a:t>
            </a:r>
            <a:endParaRPr kumimoji="0" lang="ru-RU" sz="1600" b="0" i="0" u="none" strike="noStrike" cap="none" normalizeH="0" baseline="0" dirty="0" smtClean="0">
              <a:ln>
                <a:noFill/>
              </a:ln>
              <a:solidFill>
                <a:schemeClr val="tx1"/>
              </a:solidFill>
              <a:effectLst/>
              <a:latin typeface="Cambria" pitchFamily="18" charset="0"/>
              <a:cs typeface="Arial" pitchFamily="34" charset="0"/>
            </a:endParaRPr>
          </a:p>
          <a:p>
            <a:pPr marL="0" marR="0" lvl="0" indent="180975" algn="just" defTabSz="914400" rtl="0" eaLnBrk="0" fontAlgn="base" latinLnBrk="0" hangingPunct="0">
              <a:lnSpc>
                <a:spcPct val="100000"/>
              </a:lnSpc>
              <a:spcBef>
                <a:spcPct val="0"/>
              </a:spcBef>
              <a:spcAft>
                <a:spcPct val="0"/>
              </a:spcAft>
              <a:buClrTx/>
              <a:buSzTx/>
              <a:buFontTx/>
              <a:buNone/>
              <a:tabLst/>
            </a:pPr>
            <a:r>
              <a:rPr kumimoji="0" lang="ru-RU" sz="1600" b="0" i="0" u="none" strike="noStrike" cap="none" normalizeH="0" baseline="0" dirty="0" smtClean="0">
                <a:ln>
                  <a:noFill/>
                </a:ln>
                <a:solidFill>
                  <a:schemeClr val="tx1"/>
                </a:solidFill>
                <a:effectLst/>
                <a:latin typeface="Cambria" pitchFamily="18" charset="0"/>
                <a:ea typeface="Calibri" pitchFamily="34" charset="0"/>
                <a:cs typeface="Times New Roman" pitchFamily="18" charset="0"/>
              </a:rPr>
              <a:t>Данная гимнастика бывает двух видов:</a:t>
            </a:r>
            <a:r>
              <a:rPr kumimoji="0" lang="ru-RU" sz="1600" b="0" i="1" u="none" strike="noStrike" cap="none" normalizeH="0" baseline="0" dirty="0" smtClean="0">
                <a:ln>
                  <a:noFill/>
                </a:ln>
                <a:solidFill>
                  <a:schemeClr val="tx1"/>
                </a:solidFill>
                <a:effectLst/>
                <a:latin typeface="Cambria" pitchFamily="18" charset="0"/>
                <a:ea typeface="Calibri" pitchFamily="34" charset="0"/>
                <a:cs typeface="Times New Roman" pitchFamily="18" charset="0"/>
              </a:rPr>
              <a:t> пассивная </a:t>
            </a:r>
            <a:r>
              <a:rPr kumimoji="0" lang="ru-RU" sz="1600" b="0" i="0" u="none" strike="noStrike" cap="none" normalizeH="0" baseline="0" dirty="0" smtClean="0">
                <a:ln>
                  <a:noFill/>
                </a:ln>
                <a:solidFill>
                  <a:schemeClr val="tx1"/>
                </a:solidFill>
                <a:effectLst/>
                <a:latin typeface="Cambria" pitchFamily="18" charset="0"/>
                <a:ea typeface="Calibri" pitchFamily="34" charset="0"/>
                <a:cs typeface="Times New Roman" pitchFamily="18" charset="0"/>
              </a:rPr>
              <a:t>(взрослый выполняет</a:t>
            </a:r>
            <a:r>
              <a:rPr kumimoji="0" lang="ru-RU" sz="1600" b="0" i="1" u="none" strike="noStrike" cap="none" normalizeH="0" baseline="0" dirty="0" smtClean="0">
                <a:ln>
                  <a:noFill/>
                </a:ln>
                <a:solidFill>
                  <a:schemeClr val="tx1"/>
                </a:solidFill>
                <a:effectLst/>
                <a:latin typeface="Cambria" pitchFamily="18" charset="0"/>
                <a:ea typeface="Calibri" pitchFamily="34" charset="0"/>
                <a:cs typeface="Times New Roman" pitchFamily="18" charset="0"/>
              </a:rPr>
              <a:t> </a:t>
            </a:r>
            <a:r>
              <a:rPr kumimoji="0" lang="ru-RU" sz="1600" b="0" i="0" u="none" strike="noStrike" cap="none" normalizeH="0" baseline="0" dirty="0" smtClean="0">
                <a:ln>
                  <a:noFill/>
                </a:ln>
                <a:solidFill>
                  <a:schemeClr val="tx1"/>
                </a:solidFill>
                <a:effectLst/>
                <a:latin typeface="Cambria" pitchFamily="18" charset="0"/>
                <a:ea typeface="Calibri" pitchFamily="34" charset="0"/>
                <a:cs typeface="Times New Roman" pitchFamily="18" charset="0"/>
              </a:rPr>
              <a:t>движение за ребёнка) и </a:t>
            </a:r>
            <a:r>
              <a:rPr kumimoji="0" lang="ru-RU" sz="1600" b="0" i="1" u="none" strike="noStrike" cap="none" normalizeH="0" baseline="0" dirty="0" smtClean="0">
                <a:ln>
                  <a:noFill/>
                </a:ln>
                <a:solidFill>
                  <a:schemeClr val="tx1"/>
                </a:solidFill>
                <a:effectLst/>
                <a:latin typeface="Cambria" pitchFamily="18" charset="0"/>
                <a:ea typeface="Calibri" pitchFamily="34" charset="0"/>
                <a:cs typeface="Times New Roman" pitchFamily="18" charset="0"/>
              </a:rPr>
              <a:t>активная</a:t>
            </a:r>
            <a:r>
              <a:rPr kumimoji="0" lang="ru-RU" sz="1600" b="0" i="0" u="none" strike="noStrike" cap="none" normalizeH="0" baseline="0" dirty="0" smtClean="0">
                <a:ln>
                  <a:noFill/>
                </a:ln>
                <a:solidFill>
                  <a:schemeClr val="tx1"/>
                </a:solidFill>
                <a:effectLst/>
                <a:latin typeface="Cambria" pitchFamily="18" charset="0"/>
                <a:ea typeface="Calibri" pitchFamily="34" charset="0"/>
                <a:cs typeface="Times New Roman" pitchFamily="18" charset="0"/>
              </a:rPr>
              <a:t> (ребёнок самостоятельно выполняет упражнения). Пассивные движения постепенно переводятся в пассивно-активные, а затем и в активные. Артикуляционные упражнения бывают беззвучными и с участием голоса. На музыкальных занятиях эти упражнения проводятся под счёт, с хлопками, под музыку, а также в сочетании с дыхательно-голосовыми упражнениями. Игра с язычком проводится не более 2-3 минут, обычно перед пением.</a:t>
            </a:r>
            <a:endParaRPr kumimoji="0" lang="ru-RU" sz="1600" b="0" i="0" u="none" strike="noStrike" cap="none" normalizeH="0" baseline="0" dirty="0" smtClean="0">
              <a:ln>
                <a:noFill/>
              </a:ln>
              <a:solidFill>
                <a:schemeClr val="tx1"/>
              </a:solidFill>
              <a:effectLst/>
              <a:latin typeface="Cambria" pitchFamily="18" charset="0"/>
              <a:cs typeface="Arial" pitchFamily="34"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descr="OrangSlaidMini.jpg"/>
          <p:cNvPicPr>
            <a:picLocks noChangeAspect="1"/>
          </p:cNvPicPr>
          <p:nvPr/>
        </p:nvPicPr>
        <p:blipFill>
          <a:blip r:embed="rId2" cstate="print"/>
          <a:stretch>
            <a:fillRect/>
          </a:stretch>
        </p:blipFill>
        <p:spPr>
          <a:xfrm>
            <a:off x="0" y="0"/>
            <a:ext cx="9144000" cy="6858000"/>
          </a:xfrm>
          <a:prstGeom prst="rect">
            <a:avLst/>
          </a:prstGeom>
        </p:spPr>
      </p:pic>
      <p:sp>
        <p:nvSpPr>
          <p:cNvPr id="24577" name="Rectangle 1"/>
          <p:cNvSpPr>
            <a:spLocks noChangeArrowheads="1"/>
          </p:cNvSpPr>
          <p:nvPr/>
        </p:nvSpPr>
        <p:spPr bwMode="auto">
          <a:xfrm>
            <a:off x="755576" y="609964"/>
            <a:ext cx="7920880" cy="403187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180975" algn="just" defTabSz="914400" rtl="0" eaLnBrk="1" fontAlgn="base" latinLnBrk="0" hangingPunct="1">
              <a:lnSpc>
                <a:spcPct val="100000"/>
              </a:lnSpc>
              <a:spcBef>
                <a:spcPct val="0"/>
              </a:spcBef>
              <a:spcAft>
                <a:spcPct val="0"/>
              </a:spcAft>
              <a:buClrTx/>
              <a:buSzTx/>
              <a:buFontTx/>
              <a:buNone/>
              <a:tabLst/>
            </a:pPr>
            <a:r>
              <a:rPr kumimoji="0" lang="ru-RU" sz="1600" b="0" i="0" u="none" strike="noStrike" cap="none" normalizeH="0" baseline="0" dirty="0" smtClean="0">
                <a:ln>
                  <a:noFill/>
                </a:ln>
                <a:solidFill>
                  <a:schemeClr val="tx1"/>
                </a:solidFill>
                <a:effectLst/>
                <a:latin typeface="Cambria" pitchFamily="18" charset="0"/>
                <a:ea typeface="Calibri" pitchFamily="34" charset="0"/>
                <a:cs typeface="Times New Roman" pitchFamily="18" charset="0"/>
              </a:rPr>
              <a:t>   Одной из творческой формы работы с детьми являются </a:t>
            </a:r>
            <a:r>
              <a:rPr kumimoji="0" lang="ru-RU" b="1" i="0" u="none" strike="noStrike" cap="none" normalizeH="0" baseline="0" dirty="0" smtClean="0">
                <a:ln>
                  <a:noFill/>
                </a:ln>
                <a:solidFill>
                  <a:schemeClr val="tx1"/>
                </a:solidFill>
                <a:effectLst/>
                <a:ea typeface="Calibri" pitchFamily="34" charset="0"/>
                <a:cs typeface="Times New Roman" pitchFamily="18" charset="0"/>
              </a:rPr>
              <a:t>– </a:t>
            </a:r>
            <a:r>
              <a:rPr kumimoji="0" lang="ru-RU" b="1" i="1" u="none" strike="noStrike" cap="none" normalizeH="0" baseline="0" dirty="0" smtClean="0">
                <a:ln>
                  <a:noFill/>
                </a:ln>
                <a:solidFill>
                  <a:schemeClr val="tx1"/>
                </a:solidFill>
                <a:effectLst/>
                <a:ea typeface="Calibri" pitchFamily="34" charset="0"/>
                <a:cs typeface="Times New Roman" pitchFamily="18" charset="0"/>
              </a:rPr>
              <a:t>речевые игры. </a:t>
            </a:r>
            <a:r>
              <a:rPr kumimoji="0" lang="ru-RU" sz="1600" b="0" i="0" u="none" strike="noStrike" cap="none" normalizeH="0" baseline="0" dirty="0" smtClean="0">
                <a:ln>
                  <a:noFill/>
                </a:ln>
                <a:solidFill>
                  <a:schemeClr val="tx1"/>
                </a:solidFill>
                <a:effectLst/>
                <a:latin typeface="Cambria" pitchFamily="18" charset="0"/>
                <a:ea typeface="Calibri" pitchFamily="34" charset="0"/>
                <a:cs typeface="Times New Roman" pitchFamily="18" charset="0"/>
              </a:rPr>
              <a:t>Доказано, что музыкальный слух развивается совместно с речевым. Такие средства музыкальной выразительности, как ритм, темп, тембр, динамика, артикуляция, форма, являются характерными и для речи. Следовательно, использование речевых игр на музыкальных  занятиях позволяет детям с самого раннего возраста овладевать всем комплексом выразительных средств музыки. Речевые игры и упражнения на музыкальных занятиях могут сопровождаться движениями, жестами. Цель таких игр - развитие ритмического чувства у детей. «Звучащие» жесты (хлопки, шлепки, притопы и др.), являются самым эффективным средством развития чувства ритма. Объяснение эффективности данного метода таково: ритмические импульсы, проходящие через тело, запоминаются навсегда, так как ритмическое чувство развивается через движение и мышечные ощущения человека. Этот биологический закон развития музыкальности широко использовал немецкий композитор и педагог Карл </a:t>
            </a:r>
            <a:r>
              <a:rPr kumimoji="0" lang="ru-RU" sz="1600" b="0" i="0" u="none" strike="noStrike" cap="none" normalizeH="0" baseline="0" dirty="0" err="1" smtClean="0">
                <a:ln>
                  <a:noFill/>
                </a:ln>
                <a:solidFill>
                  <a:schemeClr val="tx1"/>
                </a:solidFill>
                <a:effectLst/>
                <a:latin typeface="Cambria" pitchFamily="18" charset="0"/>
                <a:ea typeface="Calibri" pitchFamily="34" charset="0"/>
                <a:cs typeface="Times New Roman" pitchFamily="18" charset="0"/>
              </a:rPr>
              <a:t>Орф</a:t>
            </a:r>
            <a:r>
              <a:rPr kumimoji="0" lang="ru-RU" sz="1600" b="0" i="0" u="none" strike="noStrike" cap="none" normalizeH="0" baseline="0" dirty="0" smtClean="0">
                <a:ln>
                  <a:noFill/>
                </a:ln>
                <a:solidFill>
                  <a:schemeClr val="tx1"/>
                </a:solidFill>
                <a:effectLst/>
                <a:latin typeface="Cambria" pitchFamily="18" charset="0"/>
                <a:ea typeface="Calibri" pitchFamily="34" charset="0"/>
                <a:cs typeface="Times New Roman" pitchFamily="18" charset="0"/>
              </a:rPr>
              <a:t>. Звучащие жесты в </a:t>
            </a:r>
            <a:r>
              <a:rPr kumimoji="0" lang="ru-RU" sz="1600" b="0" i="0" u="none" strike="noStrike" cap="none" normalizeH="0" baseline="0" dirty="0" err="1" smtClean="0">
                <a:ln>
                  <a:noFill/>
                </a:ln>
                <a:solidFill>
                  <a:schemeClr val="tx1"/>
                </a:solidFill>
                <a:effectLst/>
                <a:latin typeface="Cambria" pitchFamily="18" charset="0"/>
                <a:ea typeface="Calibri" pitchFamily="34" charset="0"/>
                <a:cs typeface="Times New Roman" pitchFamily="18" charset="0"/>
              </a:rPr>
              <a:t>орфовской</a:t>
            </a:r>
            <a:r>
              <a:rPr kumimoji="0" lang="ru-RU" sz="1600" b="0" i="0" u="none" strike="noStrike" cap="none" normalizeH="0" baseline="0" dirty="0" smtClean="0">
                <a:ln>
                  <a:noFill/>
                </a:ln>
                <a:solidFill>
                  <a:schemeClr val="tx1"/>
                </a:solidFill>
                <a:effectLst/>
                <a:latin typeface="Cambria" pitchFamily="18" charset="0"/>
                <a:ea typeface="Calibri" pitchFamily="34" charset="0"/>
                <a:cs typeface="Times New Roman" pitchFamily="18" charset="0"/>
              </a:rPr>
              <a:t> педагогике принято на определённом этапе «переносить» на музыкальные инструменты.</a:t>
            </a:r>
            <a:endParaRPr kumimoji="0" lang="ru-RU" sz="1600" b="0" i="0" u="none" strike="noStrike" cap="none" normalizeH="0" baseline="0" dirty="0" smtClean="0">
              <a:ln>
                <a:noFill/>
              </a:ln>
              <a:solidFill>
                <a:schemeClr val="tx1"/>
              </a:solidFill>
              <a:effectLst/>
              <a:latin typeface="Cambria" pitchFamily="18" charset="0"/>
              <a:cs typeface="Arial" pitchFamily="34" charset="0"/>
            </a:endParaRPr>
          </a:p>
        </p:txBody>
      </p:sp>
      <p:sp>
        <p:nvSpPr>
          <p:cNvPr id="24578" name="Rectangle 2"/>
          <p:cNvSpPr>
            <a:spLocks noChangeArrowheads="1"/>
          </p:cNvSpPr>
          <p:nvPr/>
        </p:nvSpPr>
        <p:spPr bwMode="auto">
          <a:xfrm>
            <a:off x="827584" y="4523860"/>
            <a:ext cx="7776864" cy="156966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180975" algn="just" defTabSz="914400" rtl="0" eaLnBrk="1" fontAlgn="base" latinLnBrk="0" hangingPunct="1">
              <a:lnSpc>
                <a:spcPct val="100000"/>
              </a:lnSpc>
              <a:spcBef>
                <a:spcPct val="0"/>
              </a:spcBef>
              <a:spcAft>
                <a:spcPct val="0"/>
              </a:spcAft>
              <a:buClrTx/>
              <a:buSzTx/>
              <a:buFontTx/>
              <a:buNone/>
              <a:tabLst/>
            </a:pPr>
            <a:r>
              <a:rPr kumimoji="0" lang="ru-RU" sz="1600" b="0" i="0" u="none" strike="noStrike" cap="none" normalizeH="0" baseline="0" dirty="0" smtClean="0">
                <a:ln>
                  <a:noFill/>
                </a:ln>
                <a:solidFill>
                  <a:schemeClr val="tx1"/>
                </a:solidFill>
                <a:effectLst/>
                <a:latin typeface="Cambria" pitchFamily="18" charset="0"/>
                <a:ea typeface="Calibri" pitchFamily="34" charset="0"/>
                <a:cs typeface="Times New Roman" pitchFamily="18" charset="0"/>
              </a:rPr>
              <a:t>      Впоследствии, данную теорию активно практикует педагог – новатор </a:t>
            </a:r>
            <a:r>
              <a:rPr kumimoji="0" lang="ru-RU" sz="1600" b="0" i="0" u="none" strike="noStrike" cap="none" normalizeH="0" baseline="0" dirty="0" err="1" smtClean="0">
                <a:ln>
                  <a:noFill/>
                </a:ln>
                <a:solidFill>
                  <a:schemeClr val="tx1"/>
                </a:solidFill>
                <a:effectLst/>
                <a:latin typeface="Cambria" pitchFamily="18" charset="0"/>
                <a:ea typeface="Calibri" pitchFamily="34" charset="0"/>
                <a:cs typeface="Times New Roman" pitchFamily="18" charset="0"/>
              </a:rPr>
              <a:t>Т.Э.Тютюнникова</a:t>
            </a:r>
            <a:r>
              <a:rPr kumimoji="0" lang="ru-RU" sz="1600" b="0" i="0" u="none" strike="noStrike" cap="none" normalizeH="0" baseline="0" dirty="0" smtClean="0">
                <a:ln>
                  <a:noFill/>
                </a:ln>
                <a:solidFill>
                  <a:schemeClr val="tx1"/>
                </a:solidFill>
                <a:effectLst/>
                <a:latin typeface="Cambria" pitchFamily="18" charset="0"/>
                <a:ea typeface="Calibri" pitchFamily="34" charset="0"/>
                <a:cs typeface="Times New Roman" pitchFamily="18" charset="0"/>
              </a:rPr>
              <a:t>. Ею создана целая система работы  - «Элементарное </a:t>
            </a:r>
            <a:r>
              <a:rPr kumimoji="0" lang="ru-RU" sz="1600" b="0" i="0" u="none" strike="noStrike" cap="none" normalizeH="0" baseline="0" dirty="0" err="1" smtClean="0">
                <a:ln>
                  <a:noFill/>
                </a:ln>
                <a:solidFill>
                  <a:schemeClr val="tx1"/>
                </a:solidFill>
                <a:effectLst/>
                <a:latin typeface="Cambria" pitchFamily="18" charset="0"/>
                <a:ea typeface="Calibri" pitchFamily="34" charset="0"/>
                <a:cs typeface="Times New Roman" pitchFamily="18" charset="0"/>
              </a:rPr>
              <a:t>музицирование</a:t>
            </a:r>
            <a:r>
              <a:rPr kumimoji="0" lang="ru-RU" sz="1600" b="0" i="0" u="none" strike="noStrike" cap="none" normalizeH="0" baseline="0" dirty="0" smtClean="0">
                <a:ln>
                  <a:noFill/>
                </a:ln>
                <a:solidFill>
                  <a:schemeClr val="tx1"/>
                </a:solidFill>
                <a:effectLst/>
                <a:latin typeface="Cambria" pitchFamily="18" charset="0"/>
                <a:ea typeface="Calibri" pitchFamily="34" charset="0"/>
                <a:cs typeface="Times New Roman" pitchFamily="18" charset="0"/>
              </a:rPr>
              <a:t> с дошкольниками». Приём «Звучащие жесты», так же применяется в творчестве </a:t>
            </a:r>
            <a:r>
              <a:rPr kumimoji="0" lang="ru-RU" sz="1600" b="0" i="0" u="none" strike="noStrike" cap="none" normalizeH="0" baseline="0" dirty="0" err="1" smtClean="0">
                <a:ln>
                  <a:noFill/>
                </a:ln>
                <a:solidFill>
                  <a:schemeClr val="tx1"/>
                </a:solidFill>
                <a:effectLst/>
                <a:latin typeface="Cambria" pitchFamily="18" charset="0"/>
                <a:ea typeface="Calibri" pitchFamily="34" charset="0"/>
                <a:cs typeface="Times New Roman" pitchFamily="18" charset="0"/>
              </a:rPr>
              <a:t>И.М.Каплуновой</a:t>
            </a:r>
            <a:r>
              <a:rPr kumimoji="0" lang="ru-RU" sz="1600" b="0" i="0" u="none" strike="noStrike" cap="none" normalizeH="0" baseline="0" dirty="0" smtClean="0">
                <a:ln>
                  <a:noFill/>
                </a:ln>
                <a:solidFill>
                  <a:schemeClr val="tx1"/>
                </a:solidFill>
                <a:effectLst/>
                <a:latin typeface="Cambria" pitchFamily="18" charset="0"/>
                <a:ea typeface="Calibri" pitchFamily="34" charset="0"/>
                <a:cs typeface="Times New Roman" pitchFamily="18" charset="0"/>
              </a:rPr>
              <a:t>. Яркие, весёлые детские речевые игры с движениями представлены в методических пособиях: «Этот замечательный ритм», «Весёлый оркестр».</a:t>
            </a:r>
            <a:endParaRPr kumimoji="0" lang="ru-RU" sz="1600" b="0" i="0" u="none" strike="noStrike" cap="none" normalizeH="0" baseline="0" dirty="0" smtClean="0">
              <a:ln>
                <a:noFill/>
              </a:ln>
              <a:solidFill>
                <a:schemeClr val="tx1"/>
              </a:solidFill>
              <a:effectLst/>
              <a:latin typeface="Cambria" pitchFamily="18" charset="0"/>
              <a:cs typeface="Arial" pitchFamily="34"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descr="OrangSlaidMini.jpg"/>
          <p:cNvPicPr>
            <a:picLocks noChangeAspect="1"/>
          </p:cNvPicPr>
          <p:nvPr/>
        </p:nvPicPr>
        <p:blipFill>
          <a:blip r:embed="rId2" cstate="print"/>
          <a:stretch>
            <a:fillRect/>
          </a:stretch>
        </p:blipFill>
        <p:spPr>
          <a:xfrm>
            <a:off x="0" y="0"/>
            <a:ext cx="9144000" cy="6858000"/>
          </a:xfrm>
          <a:prstGeom prst="rect">
            <a:avLst/>
          </a:prstGeom>
        </p:spPr>
      </p:pic>
      <p:sp>
        <p:nvSpPr>
          <p:cNvPr id="25601" name="Rectangle 1"/>
          <p:cNvSpPr>
            <a:spLocks noChangeArrowheads="1"/>
          </p:cNvSpPr>
          <p:nvPr/>
        </p:nvSpPr>
        <p:spPr bwMode="auto">
          <a:xfrm>
            <a:off x="827584" y="364930"/>
            <a:ext cx="7920880" cy="233910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180975" algn="just" defTabSz="914400" rtl="0" eaLnBrk="1" fontAlgn="base" latinLnBrk="0" hangingPunct="1">
              <a:lnSpc>
                <a:spcPct val="100000"/>
              </a:lnSpc>
              <a:spcBef>
                <a:spcPct val="0"/>
              </a:spcBef>
              <a:spcAft>
                <a:spcPct val="0"/>
              </a:spcAft>
              <a:buClrTx/>
              <a:buSzTx/>
              <a:buFontTx/>
              <a:buNone/>
              <a:tabLst/>
            </a:pPr>
            <a:r>
              <a:rPr kumimoji="0" lang="ru-RU" sz="1600" b="0" i="0" u="none" strike="noStrike" cap="none" normalizeH="0" baseline="0" dirty="0" smtClean="0">
                <a:ln>
                  <a:noFill/>
                </a:ln>
                <a:solidFill>
                  <a:schemeClr val="tx1"/>
                </a:solidFill>
                <a:effectLst/>
                <a:latin typeface="Cambria" pitchFamily="18" charset="0"/>
                <a:ea typeface="Calibri" pitchFamily="34" charset="0"/>
                <a:cs typeface="Times New Roman" pitchFamily="18" charset="0"/>
              </a:rPr>
              <a:t>         Одной из составляющей оздоровительной работы на музыкальных занятиях – является </a:t>
            </a:r>
            <a:r>
              <a:rPr kumimoji="0" lang="ru-RU" b="1" i="1" u="none" strike="noStrike" cap="none" normalizeH="0" baseline="0" dirty="0" smtClean="0">
                <a:ln>
                  <a:noFill/>
                </a:ln>
                <a:solidFill>
                  <a:schemeClr val="tx1"/>
                </a:solidFill>
                <a:effectLst/>
                <a:ea typeface="Calibri" pitchFamily="34" charset="0"/>
                <a:cs typeface="Times New Roman" pitchFamily="18" charset="0"/>
              </a:rPr>
              <a:t>игровой массаж</a:t>
            </a:r>
            <a:r>
              <a:rPr kumimoji="0" lang="ru-RU" sz="1600" b="0" i="1" u="none" strike="noStrike" cap="none" normalizeH="0" baseline="0" dirty="0" smtClean="0">
                <a:ln>
                  <a:noFill/>
                </a:ln>
                <a:solidFill>
                  <a:schemeClr val="tx1"/>
                </a:solidFill>
                <a:effectLst/>
                <a:latin typeface="Cambria" pitchFamily="18" charset="0"/>
                <a:ea typeface="Calibri" pitchFamily="34" charset="0"/>
                <a:cs typeface="Times New Roman" pitchFamily="18" charset="0"/>
              </a:rPr>
              <a:t>. </a:t>
            </a:r>
            <a:r>
              <a:rPr kumimoji="0" lang="ru-RU" sz="1600" b="0" i="0" u="none" strike="noStrike" cap="none" normalizeH="0" baseline="0" dirty="0" smtClean="0">
                <a:ln>
                  <a:noFill/>
                </a:ln>
                <a:solidFill>
                  <a:schemeClr val="tx1"/>
                </a:solidFill>
                <a:effectLst/>
                <a:latin typeface="Cambria" pitchFamily="18" charset="0"/>
                <a:ea typeface="Calibri" pitchFamily="34" charset="0"/>
                <a:cs typeface="Times New Roman" pitchFamily="18" charset="0"/>
              </a:rPr>
              <a:t>Цель данной технологии – обучение простейшим массажным приёмам через музыкально-игровую деятельность. Обычно, игровой массаж проводится под музыку – слова </a:t>
            </a:r>
            <a:r>
              <a:rPr kumimoji="0" lang="ru-RU" sz="1600" b="0" i="0" u="none" strike="noStrike" cap="none" normalizeH="0" baseline="0" dirty="0" err="1" smtClean="0">
                <a:ln>
                  <a:noFill/>
                </a:ln>
                <a:solidFill>
                  <a:schemeClr val="tx1"/>
                </a:solidFill>
                <a:effectLst/>
                <a:latin typeface="Cambria" pitchFamily="18" charset="0"/>
                <a:ea typeface="Calibri" pitchFamily="34" charset="0"/>
                <a:cs typeface="Times New Roman" pitchFamily="18" charset="0"/>
              </a:rPr>
              <a:t>пропеваются</a:t>
            </a:r>
            <a:r>
              <a:rPr kumimoji="0" lang="ru-RU" sz="1600" b="0" i="0" u="none" strike="noStrike" cap="none" normalizeH="0" baseline="0" dirty="0" smtClean="0">
                <a:ln>
                  <a:noFill/>
                </a:ln>
                <a:solidFill>
                  <a:schemeClr val="tx1"/>
                </a:solidFill>
                <a:effectLst/>
                <a:latin typeface="Cambria" pitchFamily="18" charset="0"/>
                <a:ea typeface="Calibri" pitchFamily="34" charset="0"/>
                <a:cs typeface="Times New Roman" pitchFamily="18" charset="0"/>
              </a:rPr>
              <a:t>, или </a:t>
            </a:r>
            <a:r>
              <a:rPr kumimoji="0" lang="ru-RU" sz="1600" b="0" i="0" u="none" strike="noStrike" cap="none" normalizeH="0" baseline="0" dirty="0" err="1" smtClean="0">
                <a:ln>
                  <a:noFill/>
                </a:ln>
                <a:solidFill>
                  <a:schemeClr val="tx1"/>
                </a:solidFill>
                <a:effectLst/>
                <a:latin typeface="Cambria" pitchFamily="18" charset="0"/>
                <a:ea typeface="Calibri" pitchFamily="34" charset="0"/>
                <a:cs typeface="Times New Roman" pitchFamily="18" charset="0"/>
              </a:rPr>
              <a:t>ритмодекламируются</a:t>
            </a:r>
            <a:r>
              <a:rPr kumimoji="0" lang="ru-RU" sz="1600" b="0" i="0" u="none" strike="noStrike" cap="none" normalizeH="0" baseline="0" dirty="0" smtClean="0">
                <a:ln>
                  <a:noFill/>
                </a:ln>
                <a:solidFill>
                  <a:schemeClr val="tx1"/>
                </a:solidFill>
                <a:effectLst/>
                <a:latin typeface="Cambria" pitchFamily="18" charset="0"/>
                <a:ea typeface="Calibri" pitchFamily="34" charset="0"/>
                <a:cs typeface="Times New Roman" pitchFamily="18" charset="0"/>
              </a:rPr>
              <a:t>, </a:t>
            </a:r>
            <a:r>
              <a:rPr kumimoji="0" lang="ru-RU" sz="1600" b="0" i="0" u="none" strike="noStrike" cap="none" normalizeH="0" baseline="0" dirty="0" err="1" smtClean="0">
                <a:ln>
                  <a:noFill/>
                </a:ln>
                <a:solidFill>
                  <a:schemeClr val="tx1"/>
                </a:solidFill>
                <a:effectLst/>
                <a:latin typeface="Cambria" pitchFamily="18" charset="0"/>
                <a:ea typeface="Calibri" pitchFamily="34" charset="0"/>
                <a:cs typeface="Times New Roman" pitchFamily="18" charset="0"/>
              </a:rPr>
              <a:t>или</a:t>
            </a:r>
            <a:r>
              <a:rPr kumimoji="0" lang="ru-RU" sz="1600" b="0" i="0" u="none" strike="noStrike" cap="none" normalizeH="0" baseline="0" dirty="0" smtClean="0">
                <a:ln>
                  <a:noFill/>
                </a:ln>
                <a:solidFill>
                  <a:schemeClr val="tx1"/>
                </a:solidFill>
                <a:effectLst/>
                <a:latin typeface="Cambria" pitchFamily="18" charset="0"/>
                <a:ea typeface="Calibri" pitchFamily="34" charset="0"/>
                <a:cs typeface="Times New Roman" pitchFamily="18" charset="0"/>
              </a:rPr>
              <a:t> музыка звучит просто фоном. Дошкольники закрепляют в игре навыки правильного  выполнения элементарного </a:t>
            </a:r>
            <a:r>
              <a:rPr kumimoji="0" lang="ru-RU" sz="1600" b="0" i="0" u="none" strike="noStrike" cap="none" normalizeH="0" baseline="0" dirty="0" err="1" smtClean="0">
                <a:ln>
                  <a:noFill/>
                </a:ln>
                <a:solidFill>
                  <a:schemeClr val="tx1"/>
                </a:solidFill>
                <a:effectLst/>
                <a:latin typeface="Cambria" pitchFamily="18" charset="0"/>
                <a:ea typeface="Calibri" pitchFamily="34" charset="0"/>
                <a:cs typeface="Times New Roman" pitchFamily="18" charset="0"/>
              </a:rPr>
              <a:t>самомассажа</a:t>
            </a:r>
            <a:r>
              <a:rPr kumimoji="0" lang="ru-RU" sz="1600" b="0" i="0" u="none" strike="noStrike" cap="none" normalizeH="0" baseline="0" dirty="0" smtClean="0">
                <a:ln>
                  <a:noFill/>
                </a:ln>
                <a:solidFill>
                  <a:schemeClr val="tx1"/>
                </a:solidFill>
                <a:effectLst/>
                <a:latin typeface="Cambria" pitchFamily="18" charset="0"/>
                <a:ea typeface="Calibri" pitchFamily="34" charset="0"/>
                <a:cs typeface="Times New Roman" pitchFamily="18" charset="0"/>
              </a:rPr>
              <a:t>, развивают мелкую мускулатуру пальцев рук, учатся не давить с силой на указанные точки, а массировать их мягкими движениями пальцев, слегка надавливая или легко поглаживая.</a:t>
            </a:r>
            <a:endParaRPr kumimoji="0" lang="ru-RU" sz="1600" b="0" i="0" u="none" strike="noStrike" cap="none" normalizeH="0" baseline="0" dirty="0" smtClean="0">
              <a:ln>
                <a:noFill/>
              </a:ln>
              <a:solidFill>
                <a:schemeClr val="tx1"/>
              </a:solidFill>
              <a:effectLst/>
              <a:latin typeface="Cambria" pitchFamily="18" charset="0"/>
              <a:cs typeface="Arial" pitchFamily="34" charset="0"/>
            </a:endParaRPr>
          </a:p>
        </p:txBody>
      </p:sp>
      <p:sp>
        <p:nvSpPr>
          <p:cNvPr id="6" name="Прямоугольник 5"/>
          <p:cNvSpPr/>
          <p:nvPr/>
        </p:nvSpPr>
        <p:spPr>
          <a:xfrm>
            <a:off x="755576" y="2636912"/>
            <a:ext cx="7920880" cy="1384995"/>
          </a:xfrm>
          <a:prstGeom prst="rect">
            <a:avLst/>
          </a:prstGeom>
        </p:spPr>
        <p:txBody>
          <a:bodyPr wrap="square">
            <a:spAutoFit/>
          </a:bodyPr>
          <a:lstStyle/>
          <a:p>
            <a:pPr algn="just"/>
            <a:r>
              <a:rPr lang="ru-RU" dirty="0" smtClean="0"/>
              <a:t> </a:t>
            </a:r>
            <a:r>
              <a:rPr lang="ru-RU" sz="1600" dirty="0" smtClean="0">
                <a:latin typeface="Cambria" pitchFamily="18" charset="0"/>
              </a:rPr>
              <a:t>Одной из перспективных и актуальных на сегодняшний день - является технология, направленная на коррекцию </a:t>
            </a:r>
            <a:r>
              <a:rPr lang="ru-RU" sz="1600" dirty="0" err="1" smtClean="0">
                <a:latin typeface="Cambria" pitchFamily="18" charset="0"/>
              </a:rPr>
              <a:t>психоэмоционального</a:t>
            </a:r>
            <a:r>
              <a:rPr lang="ru-RU" sz="1600" dirty="0" smtClean="0">
                <a:latin typeface="Cambria" pitchFamily="18" charset="0"/>
              </a:rPr>
              <a:t> напряжения - </a:t>
            </a:r>
            <a:r>
              <a:rPr lang="ru-RU" b="1" i="1" dirty="0" smtClean="0"/>
              <a:t>«Музыкотерапия».</a:t>
            </a:r>
            <a:r>
              <a:rPr lang="ru-RU" b="1" dirty="0" smtClean="0"/>
              <a:t> </a:t>
            </a:r>
            <a:r>
              <a:rPr lang="ru-RU" sz="1600" dirty="0" smtClean="0">
                <a:latin typeface="Cambria" pitchFamily="18" charset="0"/>
              </a:rPr>
              <a:t>Время информационных технологий насыщенно, динамично, несёт огромную эмоциональную нагрузку не только на взрослых, но и, соответственно,  на детей. </a:t>
            </a:r>
            <a:endParaRPr lang="ru-RU" sz="1600" dirty="0">
              <a:latin typeface="Cambria" pitchFamily="18" charset="0"/>
            </a:endParaRPr>
          </a:p>
        </p:txBody>
      </p:sp>
      <p:sp>
        <p:nvSpPr>
          <p:cNvPr id="7" name="Прямоугольник 6"/>
          <p:cNvSpPr/>
          <p:nvPr/>
        </p:nvSpPr>
        <p:spPr>
          <a:xfrm>
            <a:off x="827584" y="3933056"/>
            <a:ext cx="7776864" cy="1077218"/>
          </a:xfrm>
          <a:prstGeom prst="rect">
            <a:avLst/>
          </a:prstGeom>
        </p:spPr>
        <p:txBody>
          <a:bodyPr wrap="square">
            <a:spAutoFit/>
          </a:bodyPr>
          <a:lstStyle/>
          <a:p>
            <a:pPr algn="just"/>
            <a:r>
              <a:rPr lang="ru-RU" sz="1600" dirty="0" smtClean="0">
                <a:latin typeface="Cambria" pitchFamily="18" charset="0"/>
              </a:rPr>
              <a:t>Статистика показывает, что за последнее время в дошкольных учреждениях участились у воспитанников  случаи заболеваний нервной системы. Невозможно переоценить роль музыки в решении данной проблемы. Влияние на психическое состояние оказывает как мажорная, так и минорная музыка.</a:t>
            </a:r>
            <a:endParaRPr lang="ru-RU" sz="1600" dirty="0">
              <a:latin typeface="Cambria" pitchFamily="18" charset="0"/>
            </a:endParaRPr>
          </a:p>
        </p:txBody>
      </p:sp>
      <p:sp>
        <p:nvSpPr>
          <p:cNvPr id="8" name="Прямоугольник 7"/>
          <p:cNvSpPr/>
          <p:nvPr/>
        </p:nvSpPr>
        <p:spPr>
          <a:xfrm>
            <a:off x="899592" y="4941168"/>
            <a:ext cx="7776864" cy="1077218"/>
          </a:xfrm>
          <a:prstGeom prst="rect">
            <a:avLst/>
          </a:prstGeom>
        </p:spPr>
        <p:txBody>
          <a:bodyPr wrap="square">
            <a:spAutoFit/>
          </a:bodyPr>
          <a:lstStyle/>
          <a:p>
            <a:pPr algn="just"/>
            <a:r>
              <a:rPr lang="ru-RU" sz="1600" dirty="0" smtClean="0">
                <a:latin typeface="Cambria" pitchFamily="18" charset="0"/>
              </a:rPr>
              <a:t>Грамотное использование музыкального материала, помогает поднять настроение, оптимизировать деятельность всех систем организма, улучшить функционирование высших нервных процессов. И, наоборот, при повышенной возбудимости, оказать терапию успокоения, тихой радости и грусти. </a:t>
            </a:r>
            <a:endParaRPr lang="ru-RU" sz="1600" dirty="0">
              <a:latin typeface="Cambria"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descr="OrangSlaidMini.jpg"/>
          <p:cNvPicPr>
            <a:picLocks noChangeAspect="1"/>
          </p:cNvPicPr>
          <p:nvPr/>
        </p:nvPicPr>
        <p:blipFill>
          <a:blip r:embed="rId2" cstate="print"/>
          <a:stretch>
            <a:fillRect/>
          </a:stretch>
        </p:blipFill>
        <p:spPr>
          <a:xfrm>
            <a:off x="0" y="0"/>
            <a:ext cx="9144000" cy="6858000"/>
          </a:xfrm>
          <a:prstGeom prst="rect">
            <a:avLst/>
          </a:prstGeom>
        </p:spPr>
      </p:pic>
      <p:sp>
        <p:nvSpPr>
          <p:cNvPr id="5" name="Прямоугольник 4"/>
          <p:cNvSpPr/>
          <p:nvPr/>
        </p:nvSpPr>
        <p:spPr>
          <a:xfrm>
            <a:off x="1115616" y="332656"/>
            <a:ext cx="7488832" cy="1569660"/>
          </a:xfrm>
          <a:prstGeom prst="rect">
            <a:avLst/>
          </a:prstGeom>
        </p:spPr>
        <p:txBody>
          <a:bodyPr wrap="square">
            <a:spAutoFit/>
          </a:bodyPr>
          <a:lstStyle/>
          <a:p>
            <a:pPr algn="just"/>
            <a:r>
              <a:rPr lang="ru-RU" sz="1600" dirty="0" smtClean="0">
                <a:latin typeface="Cambria" pitchFamily="18" charset="0"/>
              </a:rPr>
              <a:t> В работе с детьми используются два метода музыкотерапии: это </a:t>
            </a:r>
            <a:r>
              <a:rPr lang="ru-RU" sz="1600" b="1" i="1" dirty="0" smtClean="0">
                <a:latin typeface="Cambria" pitchFamily="18" charset="0"/>
              </a:rPr>
              <a:t>пассивная и активная музыкотерапия.</a:t>
            </a:r>
            <a:r>
              <a:rPr lang="ru-RU" sz="1600" b="1" dirty="0" smtClean="0">
                <a:latin typeface="Cambria" pitchFamily="18" charset="0"/>
              </a:rPr>
              <a:t> </a:t>
            </a:r>
            <a:r>
              <a:rPr lang="ru-RU" sz="1600" dirty="0" smtClean="0">
                <a:latin typeface="Cambria" pitchFamily="18" charset="0"/>
              </a:rPr>
              <a:t>Пассивная музыкотерапия направлена на формирование положительного состояния ребёнка и выход из проблемной ситуации с помощью музыки. В данном контексте ребёнок является слушателем. Как известно, классическая музыка комплексно влияет на здоровье человека: гармонизует интеллект, эмоции и физическое состояние. </a:t>
            </a:r>
            <a:endParaRPr lang="ru-RU" sz="1600" dirty="0">
              <a:latin typeface="Cambria" pitchFamily="18" charset="0"/>
            </a:endParaRPr>
          </a:p>
        </p:txBody>
      </p:sp>
      <p:sp>
        <p:nvSpPr>
          <p:cNvPr id="6" name="Прямоугольник 5"/>
          <p:cNvSpPr/>
          <p:nvPr/>
        </p:nvSpPr>
        <p:spPr>
          <a:xfrm>
            <a:off x="1115616" y="1844824"/>
            <a:ext cx="7560840" cy="2339102"/>
          </a:xfrm>
          <a:prstGeom prst="rect">
            <a:avLst/>
          </a:prstGeom>
        </p:spPr>
        <p:txBody>
          <a:bodyPr wrap="square">
            <a:spAutoFit/>
          </a:bodyPr>
          <a:lstStyle/>
          <a:p>
            <a:pPr algn="just"/>
            <a:r>
              <a:rPr lang="ru-RU" dirty="0" smtClean="0"/>
              <a:t> </a:t>
            </a:r>
            <a:r>
              <a:rPr lang="ru-RU" sz="1600" dirty="0" smtClean="0">
                <a:latin typeface="Cambria" pitchFamily="18" charset="0"/>
              </a:rPr>
              <a:t>Активная музыкотерапия строится на приёме «освобождение творческих сил», то есть ребёнок творит в музыке (танцует, поёт, импровизирует, играет на музыкальных инструментах). Такой тип музыкотерапии способствует коррекции эмоциональных отклонений, тревожности, страхов, двигательных и речевых расстройств, отклонений в поведении, позволяет малышу погрузиться в творчество, расслабиться. При повышенной возбудимости используются музыкальные произведения </a:t>
            </a:r>
            <a:r>
              <a:rPr lang="ru-RU" sz="1600" dirty="0" err="1" smtClean="0">
                <a:latin typeface="Cambria" pitchFamily="18" charset="0"/>
              </a:rPr>
              <a:t>релаксирующего</a:t>
            </a:r>
            <a:r>
              <a:rPr lang="ru-RU" sz="1600" dirty="0" smtClean="0">
                <a:latin typeface="Cambria" pitchFamily="18" charset="0"/>
              </a:rPr>
              <a:t> характера, которые помогают восстановить дыхание, успокоиться, настроиться на последующую деятельность. </a:t>
            </a:r>
            <a:endParaRPr lang="ru-RU" sz="1600" dirty="0">
              <a:latin typeface="Cambria" pitchFamily="18" charset="0"/>
            </a:endParaRPr>
          </a:p>
        </p:txBody>
      </p:sp>
      <p:sp>
        <p:nvSpPr>
          <p:cNvPr id="26625" name="Rectangle 1"/>
          <p:cNvSpPr>
            <a:spLocks noChangeArrowheads="1"/>
          </p:cNvSpPr>
          <p:nvPr/>
        </p:nvSpPr>
        <p:spPr bwMode="auto">
          <a:xfrm>
            <a:off x="1115616" y="4038532"/>
            <a:ext cx="7560840" cy="156966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180975" algn="just" defTabSz="914400" rtl="0" eaLnBrk="1" fontAlgn="base" latinLnBrk="0" hangingPunct="1">
              <a:lnSpc>
                <a:spcPct val="100000"/>
              </a:lnSpc>
              <a:spcBef>
                <a:spcPct val="0"/>
              </a:spcBef>
              <a:spcAft>
                <a:spcPct val="0"/>
              </a:spcAft>
              <a:buClrTx/>
              <a:buSzTx/>
              <a:buFontTx/>
              <a:buNone/>
              <a:tabLst>
                <a:tab pos="1620838" algn="l"/>
              </a:tabLst>
            </a:pPr>
            <a:r>
              <a:rPr kumimoji="0" lang="ru-RU" sz="1600" b="0" i="0" u="none" strike="noStrike" cap="none" normalizeH="0" baseline="0" dirty="0" smtClean="0">
                <a:ln>
                  <a:noFill/>
                </a:ln>
                <a:solidFill>
                  <a:schemeClr val="tx1"/>
                </a:solidFill>
                <a:effectLst/>
                <a:latin typeface="Cambria" pitchFamily="18" charset="0"/>
                <a:ea typeface="Calibri" pitchFamily="34" charset="0"/>
                <a:cs typeface="Times New Roman" pitchFamily="18" charset="0"/>
              </a:rPr>
              <a:t>      Таким образом, уровень развития детей в дошкольных учреждениях станет выше, если традиционные формы, методы и средства обучения и воспитания будут сочетаться с музыкотерапией. С помощью музыкотерапии можно создать оптимальные условия для развития детей, воспитания у них эстетических чувств и вкуса, избавления от комплексов, раскрытия новых способностей.</a:t>
            </a:r>
            <a:endParaRPr kumimoji="0" lang="ru-RU" sz="1600" b="0" i="0" u="none" strike="noStrike" cap="none" normalizeH="0" baseline="0" dirty="0" smtClean="0">
              <a:ln>
                <a:noFill/>
              </a:ln>
              <a:solidFill>
                <a:schemeClr val="tx1"/>
              </a:solidFill>
              <a:effectLst/>
              <a:latin typeface="Cambria" pitchFamily="18" charset="0"/>
              <a:cs typeface="Arial" pitchFamily="34"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descr="OrangSlaidMini.jpg"/>
          <p:cNvPicPr>
            <a:picLocks noChangeAspect="1"/>
          </p:cNvPicPr>
          <p:nvPr/>
        </p:nvPicPr>
        <p:blipFill>
          <a:blip r:embed="rId2" cstate="print"/>
          <a:stretch>
            <a:fillRect/>
          </a:stretch>
        </p:blipFill>
        <p:spPr>
          <a:xfrm>
            <a:off x="0" y="0"/>
            <a:ext cx="9144000" cy="6858000"/>
          </a:xfrm>
          <a:prstGeom prst="rect">
            <a:avLst/>
          </a:prstGeom>
        </p:spPr>
      </p:pic>
      <p:sp>
        <p:nvSpPr>
          <p:cNvPr id="27649" name="Rectangle 1"/>
          <p:cNvSpPr>
            <a:spLocks noChangeArrowheads="1"/>
          </p:cNvSpPr>
          <p:nvPr/>
        </p:nvSpPr>
        <p:spPr bwMode="auto">
          <a:xfrm>
            <a:off x="1331640" y="742547"/>
            <a:ext cx="7200800" cy="70788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180975" algn="just" defTabSz="914400" rtl="0" eaLnBrk="1" fontAlgn="base" latinLnBrk="0" hangingPunct="1">
              <a:lnSpc>
                <a:spcPct val="100000"/>
              </a:lnSpc>
              <a:spcBef>
                <a:spcPct val="0"/>
              </a:spcBef>
              <a:spcAft>
                <a:spcPct val="0"/>
              </a:spcAft>
              <a:buClrTx/>
              <a:buSzTx/>
              <a:buFontTx/>
              <a:buNone/>
              <a:tabLst>
                <a:tab pos="1620838" algn="l"/>
              </a:tabLst>
            </a:pPr>
            <a:r>
              <a:rPr kumimoji="0" lang="ru-RU" sz="2000" b="1" i="1" u="none" strike="noStrike" cap="none" normalizeH="0" baseline="0" dirty="0" smtClean="0">
                <a:ln>
                  <a:noFill/>
                </a:ln>
                <a:solidFill>
                  <a:srgbClr val="C00000"/>
                </a:solidFill>
                <a:effectLst/>
                <a:latin typeface="Cambria" pitchFamily="18" charset="0"/>
                <a:ea typeface="Calibri" pitchFamily="34" charset="0"/>
                <a:cs typeface="Times New Roman" pitchFamily="18" charset="0"/>
              </a:rPr>
              <a:t>Взаимодействие музыкального руководителя с воспитателями и родителями.</a:t>
            </a:r>
            <a:endParaRPr kumimoji="0" lang="ru-RU" sz="2000" b="0" i="1" u="none" strike="noStrike" cap="none" normalizeH="0" baseline="0" dirty="0" smtClean="0">
              <a:ln>
                <a:noFill/>
              </a:ln>
              <a:solidFill>
                <a:srgbClr val="C00000"/>
              </a:solidFill>
              <a:effectLst/>
              <a:latin typeface="Cambria" pitchFamily="18" charset="0"/>
              <a:cs typeface="Arial" pitchFamily="34" charset="0"/>
            </a:endParaRPr>
          </a:p>
        </p:txBody>
      </p:sp>
      <p:sp>
        <p:nvSpPr>
          <p:cNvPr id="27650" name="Rectangle 2"/>
          <p:cNvSpPr>
            <a:spLocks noChangeArrowheads="1"/>
          </p:cNvSpPr>
          <p:nvPr/>
        </p:nvSpPr>
        <p:spPr bwMode="auto">
          <a:xfrm>
            <a:off x="755576" y="1846649"/>
            <a:ext cx="7920880" cy="329320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180975" algn="just" defTabSz="914400" rtl="0" eaLnBrk="1" fontAlgn="base" latinLnBrk="0" hangingPunct="1">
              <a:lnSpc>
                <a:spcPct val="100000"/>
              </a:lnSpc>
              <a:spcBef>
                <a:spcPct val="0"/>
              </a:spcBef>
              <a:spcAft>
                <a:spcPct val="0"/>
              </a:spcAft>
              <a:buClrTx/>
              <a:buSzTx/>
              <a:buFontTx/>
              <a:buNone/>
              <a:tabLst>
                <a:tab pos="1620838" algn="l"/>
              </a:tabLst>
            </a:pPr>
            <a:r>
              <a:rPr kumimoji="0" lang="ru-RU" sz="1600" b="0" i="0" u="none" strike="noStrike" cap="none" normalizeH="0" baseline="0" dirty="0" smtClean="0">
                <a:ln>
                  <a:noFill/>
                </a:ln>
                <a:solidFill>
                  <a:schemeClr val="tx1"/>
                </a:solidFill>
                <a:effectLst/>
                <a:latin typeface="Cambria" pitchFamily="18" charset="0"/>
                <a:ea typeface="Calibri" pitchFamily="34" charset="0"/>
                <a:cs typeface="Times New Roman" pitchFamily="18" charset="0"/>
              </a:rPr>
              <a:t>     Для эффективности музыкально-оздоровительной работы необходимо взаимодействие </a:t>
            </a:r>
            <a:r>
              <a:rPr kumimoji="0" lang="ru-RU" sz="1600" b="1" i="0" u="none" strike="noStrike" cap="none" normalizeH="0" baseline="0" dirty="0" smtClean="0">
                <a:ln>
                  <a:noFill/>
                </a:ln>
                <a:solidFill>
                  <a:schemeClr val="tx1"/>
                </a:solidFill>
                <a:effectLst/>
                <a:latin typeface="Cambria" pitchFamily="18" charset="0"/>
                <a:ea typeface="Calibri" pitchFamily="34" charset="0"/>
                <a:cs typeface="Times New Roman" pitchFamily="18" charset="0"/>
              </a:rPr>
              <a:t>музыкального руководителя и воспитателя</a:t>
            </a:r>
            <a:r>
              <a:rPr kumimoji="0" lang="ru-RU" sz="1600" b="0" i="0" u="none" strike="noStrike" cap="none" normalizeH="0" baseline="0" dirty="0" smtClean="0">
                <a:ln>
                  <a:noFill/>
                </a:ln>
                <a:solidFill>
                  <a:schemeClr val="tx1"/>
                </a:solidFill>
                <a:effectLst/>
                <a:latin typeface="Cambria" pitchFamily="18" charset="0"/>
                <a:ea typeface="Calibri" pitchFamily="34" charset="0"/>
                <a:cs typeface="Times New Roman" pitchFamily="18" charset="0"/>
              </a:rPr>
              <a:t>, которое подразумевает единый подход к воспитанию каждого ребёнка и единый стиль в целом. Воспитатель помогает закрепить пройденный материал с детьми в группе, организует предметно-развивающую среду, создаёт игровые формы в режимных моментах, а также условия для самостоятельной детской деятельности, то есть воспитатель осуществляет преемственность между музыкальными занятиями и другими  звеньями процесса музыкально-оздоровительной работы в группе. Для обеспечения качества педагогической работы проводятся консультации (индивидуальные и групповые), практикумы по изготовлению пособий, дидактических игр, выступления на педагогических советах по итогам диагностики, планируется и организуется совместная педагогическая деятельность.</a:t>
            </a:r>
            <a:endParaRPr kumimoji="0" lang="ru-RU" sz="1600" b="0" i="0" u="none" strike="noStrike" cap="none" normalizeH="0" baseline="0" dirty="0" smtClean="0">
              <a:ln>
                <a:noFill/>
              </a:ln>
              <a:solidFill>
                <a:schemeClr val="tx1"/>
              </a:solidFill>
              <a:effectLst/>
              <a:latin typeface="Cambria" pitchFamily="18" charset="0"/>
              <a:cs typeface="Arial" pitchFamily="34" charset="0"/>
            </a:endParaRPr>
          </a:p>
        </p:txBody>
      </p:sp>
      <p:pic>
        <p:nvPicPr>
          <p:cNvPr id="27651" name="Picture 3" descr="C:\Users\Елена\Pictures\длоипмм.jpeg"/>
          <p:cNvPicPr>
            <a:picLocks noChangeAspect="1" noChangeArrowheads="1"/>
          </p:cNvPicPr>
          <p:nvPr/>
        </p:nvPicPr>
        <p:blipFill>
          <a:blip r:embed="rId3" cstate="print"/>
          <a:srcRect/>
          <a:stretch>
            <a:fillRect/>
          </a:stretch>
        </p:blipFill>
        <p:spPr bwMode="auto">
          <a:xfrm>
            <a:off x="5796137" y="4839426"/>
            <a:ext cx="2664296" cy="1623459"/>
          </a:xfrm>
          <a:prstGeom prst="rect">
            <a:avLst/>
          </a:prstGeom>
          <a:noFill/>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descr="OrangSlaidMini.jpg"/>
          <p:cNvPicPr>
            <a:picLocks noChangeAspect="1"/>
          </p:cNvPicPr>
          <p:nvPr/>
        </p:nvPicPr>
        <p:blipFill>
          <a:blip r:embed="rId2" cstate="print"/>
          <a:stretch>
            <a:fillRect/>
          </a:stretch>
        </p:blipFill>
        <p:spPr>
          <a:xfrm>
            <a:off x="0" y="0"/>
            <a:ext cx="9144000" cy="6858000"/>
          </a:xfrm>
          <a:prstGeom prst="rect">
            <a:avLst/>
          </a:prstGeom>
        </p:spPr>
      </p:pic>
      <p:sp>
        <p:nvSpPr>
          <p:cNvPr id="28673" name="Rectangle 1"/>
          <p:cNvSpPr>
            <a:spLocks noChangeArrowheads="1"/>
          </p:cNvSpPr>
          <p:nvPr/>
        </p:nvSpPr>
        <p:spPr bwMode="auto">
          <a:xfrm>
            <a:off x="899592" y="616065"/>
            <a:ext cx="7848872" cy="206210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180975" algn="just" defTabSz="914400" rtl="0" eaLnBrk="1" fontAlgn="base" latinLnBrk="0" hangingPunct="1">
              <a:lnSpc>
                <a:spcPct val="100000"/>
              </a:lnSpc>
              <a:spcBef>
                <a:spcPct val="0"/>
              </a:spcBef>
              <a:spcAft>
                <a:spcPct val="0"/>
              </a:spcAft>
              <a:buClrTx/>
              <a:buSzTx/>
              <a:buFontTx/>
              <a:buNone/>
              <a:tabLst/>
            </a:pPr>
            <a:r>
              <a:rPr kumimoji="0" lang="ru-RU" sz="1600" b="0" i="0" u="none" strike="noStrike" cap="none" normalizeH="0" baseline="0" dirty="0" smtClean="0">
                <a:ln>
                  <a:noFill/>
                </a:ln>
                <a:solidFill>
                  <a:schemeClr val="tx1"/>
                </a:solidFill>
                <a:effectLst/>
                <a:latin typeface="Cambria" pitchFamily="18" charset="0"/>
                <a:ea typeface="Calibri" pitchFamily="34" charset="0"/>
                <a:cs typeface="Times New Roman" pitchFamily="18" charset="0"/>
              </a:rPr>
              <a:t>          Сформировать у детей установку на здоровый образ жизни невозможно без участия </a:t>
            </a:r>
            <a:r>
              <a:rPr kumimoji="0" lang="ru-RU" sz="1600" b="1" i="0" u="none" strike="noStrike" cap="none" normalizeH="0" baseline="0" dirty="0" smtClean="0">
                <a:ln>
                  <a:noFill/>
                </a:ln>
                <a:solidFill>
                  <a:schemeClr val="tx1"/>
                </a:solidFill>
                <a:effectLst/>
                <a:latin typeface="Cambria" pitchFamily="18" charset="0"/>
                <a:ea typeface="Calibri" pitchFamily="34" charset="0"/>
                <a:cs typeface="Times New Roman" pitchFamily="18" charset="0"/>
              </a:rPr>
              <a:t>родителей.</a:t>
            </a:r>
            <a:r>
              <a:rPr kumimoji="0" lang="ru-RU" sz="1600" b="0" i="0" u="none" strike="noStrike" cap="none" normalizeH="0" baseline="0" dirty="0" smtClean="0">
                <a:ln>
                  <a:noFill/>
                </a:ln>
                <a:solidFill>
                  <a:schemeClr val="tx1"/>
                </a:solidFill>
                <a:effectLst/>
                <a:latin typeface="Cambria" pitchFamily="18" charset="0"/>
                <a:ea typeface="Calibri" pitchFamily="34" charset="0"/>
                <a:cs typeface="Times New Roman" pitchFamily="18" charset="0"/>
              </a:rPr>
              <a:t> Важно заинтересовать родителей, сделать их союзниками в своей работе.  Взаимодействие ребенка и родителей – актуальный вопрос в современном обществе, ведь изменения ритма жизни современных родителей приводит к тому, что во взаимодействии взрослого с ребенком эмоциональный контакт сводится к минимуму. Безусловно, внутрисемейные отношения и отношение к ребенку родителей оказывают прямое влияние на становление внутреннего мира растущего человека.</a:t>
            </a:r>
            <a:endParaRPr kumimoji="0" lang="ru-RU" sz="1600" b="0" i="0" u="none" strike="noStrike" cap="none" normalizeH="0" baseline="0" dirty="0" smtClean="0">
              <a:ln>
                <a:noFill/>
              </a:ln>
              <a:solidFill>
                <a:schemeClr val="tx1"/>
              </a:solidFill>
              <a:effectLst/>
              <a:latin typeface="Cambria" pitchFamily="18" charset="0"/>
              <a:cs typeface="Arial" pitchFamily="34" charset="0"/>
            </a:endParaRPr>
          </a:p>
        </p:txBody>
      </p:sp>
      <p:sp>
        <p:nvSpPr>
          <p:cNvPr id="28674" name="Rectangle 2"/>
          <p:cNvSpPr>
            <a:spLocks noChangeArrowheads="1"/>
          </p:cNvSpPr>
          <p:nvPr/>
        </p:nvSpPr>
        <p:spPr bwMode="auto">
          <a:xfrm>
            <a:off x="827584" y="2680123"/>
            <a:ext cx="7848872" cy="107721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180975" algn="just" defTabSz="914400" rtl="0" eaLnBrk="1" fontAlgn="base" latinLnBrk="0" hangingPunct="1">
              <a:lnSpc>
                <a:spcPct val="100000"/>
              </a:lnSpc>
              <a:spcBef>
                <a:spcPct val="0"/>
              </a:spcBef>
              <a:spcAft>
                <a:spcPct val="0"/>
              </a:spcAft>
              <a:buClrTx/>
              <a:buSzTx/>
              <a:buFontTx/>
              <a:buNone/>
              <a:tabLst/>
            </a:pPr>
            <a:r>
              <a:rPr kumimoji="0" lang="ru-RU" sz="1600" b="0" i="0" u="none" strike="noStrike" cap="none" normalizeH="0" baseline="0" dirty="0" smtClean="0">
                <a:ln>
                  <a:noFill/>
                </a:ln>
                <a:solidFill>
                  <a:schemeClr val="tx1"/>
                </a:solidFill>
                <a:effectLst/>
                <a:latin typeface="Cambria" pitchFamily="18" charset="0"/>
                <a:ea typeface="Calibri" pitchFamily="34" charset="0"/>
                <a:cs typeface="Times New Roman" pitchFamily="18" charset="0"/>
              </a:rPr>
              <a:t>            В практике применяются  индивидуально-дифференцированный подход,  </a:t>
            </a:r>
            <a:r>
              <a:rPr lang="ru-RU" sz="1600" dirty="0" smtClean="0">
                <a:latin typeface="Cambria" pitchFamily="18" charset="0"/>
                <a:ea typeface="Calibri" pitchFamily="34" charset="0"/>
                <a:cs typeface="Times New Roman" pitchFamily="18" charset="0"/>
              </a:rPr>
              <a:t>используются</a:t>
            </a:r>
            <a:r>
              <a:rPr kumimoji="0" lang="ru-RU" sz="1600" b="0" i="0" u="none" strike="noStrike" cap="none" normalizeH="0" baseline="0" dirty="0" smtClean="0">
                <a:ln>
                  <a:noFill/>
                </a:ln>
                <a:solidFill>
                  <a:schemeClr val="tx1"/>
                </a:solidFill>
                <a:effectLst/>
                <a:latin typeface="Cambria" pitchFamily="18" charset="0"/>
                <a:ea typeface="Calibri" pitchFamily="34" charset="0"/>
                <a:cs typeface="Times New Roman" pitchFamily="18" charset="0"/>
              </a:rPr>
              <a:t> различные формы работы с родителями: открытые показы музыкальных занятий, индивидуальные консультации, наглядные консультации, выступления на родительских собраниях.</a:t>
            </a:r>
            <a:endParaRPr kumimoji="0" lang="ru-RU" sz="1600" b="0" i="0" u="none" strike="noStrike" cap="none" normalizeH="0" baseline="0" dirty="0" smtClean="0">
              <a:ln>
                <a:noFill/>
              </a:ln>
              <a:solidFill>
                <a:schemeClr val="tx1"/>
              </a:solidFill>
              <a:effectLst/>
              <a:latin typeface="Cambria" pitchFamily="18" charset="0"/>
              <a:cs typeface="Arial" pitchFamily="34" charset="0"/>
            </a:endParaRPr>
          </a:p>
        </p:txBody>
      </p:sp>
      <p:pic>
        <p:nvPicPr>
          <p:cNvPr id="28675" name="Picture 3" descr="C:\Users\Елена\Pictures\0_94ab7_ba3687dc_XXXL.png"/>
          <p:cNvPicPr>
            <a:picLocks noChangeAspect="1" noChangeArrowheads="1"/>
          </p:cNvPicPr>
          <p:nvPr/>
        </p:nvPicPr>
        <p:blipFill>
          <a:blip r:embed="rId3" cstate="print"/>
          <a:srcRect/>
          <a:stretch>
            <a:fillRect/>
          </a:stretch>
        </p:blipFill>
        <p:spPr bwMode="auto">
          <a:xfrm>
            <a:off x="4932040" y="3501008"/>
            <a:ext cx="3184373" cy="2708920"/>
          </a:xfrm>
          <a:prstGeom prst="rect">
            <a:avLst/>
          </a:prstGeom>
          <a:noFill/>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descr="OrangSlaidMini.jpg"/>
          <p:cNvPicPr>
            <a:picLocks noChangeAspect="1"/>
          </p:cNvPicPr>
          <p:nvPr/>
        </p:nvPicPr>
        <p:blipFill>
          <a:blip r:embed="rId2" cstate="print"/>
          <a:stretch>
            <a:fillRect/>
          </a:stretch>
        </p:blipFill>
        <p:spPr>
          <a:xfrm>
            <a:off x="0" y="0"/>
            <a:ext cx="9144000" cy="6858000"/>
          </a:xfrm>
          <a:prstGeom prst="rect">
            <a:avLst/>
          </a:prstGeom>
        </p:spPr>
      </p:pic>
      <p:sp>
        <p:nvSpPr>
          <p:cNvPr id="5" name="TextBox 4"/>
          <p:cNvSpPr txBox="1"/>
          <p:nvPr/>
        </p:nvSpPr>
        <p:spPr>
          <a:xfrm>
            <a:off x="1403648" y="404664"/>
            <a:ext cx="7056784" cy="1015663"/>
          </a:xfrm>
          <a:prstGeom prst="rect">
            <a:avLst/>
          </a:prstGeom>
          <a:noFill/>
        </p:spPr>
        <p:txBody>
          <a:bodyPr wrap="square" rtlCol="0">
            <a:spAutoFit/>
          </a:bodyPr>
          <a:lstStyle/>
          <a:p>
            <a:r>
              <a:rPr lang="ru-RU" sz="2000" b="1" i="1" dirty="0" smtClean="0">
                <a:solidFill>
                  <a:srgbClr val="C00000"/>
                </a:solidFill>
                <a:latin typeface="Cambria" pitchFamily="18" charset="0"/>
              </a:rPr>
              <a:t>Результативность использования </a:t>
            </a:r>
            <a:r>
              <a:rPr lang="ru-RU" sz="2000" b="1" i="1" dirty="0" err="1" smtClean="0">
                <a:solidFill>
                  <a:srgbClr val="C00000"/>
                </a:solidFill>
                <a:latin typeface="Cambria" pitchFamily="18" charset="0"/>
              </a:rPr>
              <a:t>здоровьесберегающих</a:t>
            </a:r>
            <a:r>
              <a:rPr lang="ru-RU" sz="2000" b="1" i="1" dirty="0" smtClean="0">
                <a:solidFill>
                  <a:srgbClr val="C00000"/>
                </a:solidFill>
                <a:latin typeface="Cambria" pitchFamily="18" charset="0"/>
              </a:rPr>
              <a:t> технологий в музыкальном развитии дошкольников.</a:t>
            </a:r>
            <a:endParaRPr lang="ru-RU" sz="2000" b="1" i="1" dirty="0">
              <a:solidFill>
                <a:srgbClr val="C00000"/>
              </a:solidFill>
              <a:latin typeface="Cambria" pitchFamily="18" charset="0"/>
            </a:endParaRPr>
          </a:p>
        </p:txBody>
      </p:sp>
      <p:sp>
        <p:nvSpPr>
          <p:cNvPr id="29697" name="Rectangle 1"/>
          <p:cNvSpPr>
            <a:spLocks noChangeArrowheads="1"/>
          </p:cNvSpPr>
          <p:nvPr/>
        </p:nvSpPr>
        <p:spPr bwMode="auto">
          <a:xfrm>
            <a:off x="611560" y="1459809"/>
            <a:ext cx="8136904" cy="403187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180975" algn="just" defTabSz="914400" rtl="0" eaLnBrk="1" fontAlgn="base" latinLnBrk="0" hangingPunct="1">
              <a:lnSpc>
                <a:spcPct val="100000"/>
              </a:lnSpc>
              <a:spcBef>
                <a:spcPct val="0"/>
              </a:spcBef>
              <a:spcAft>
                <a:spcPct val="0"/>
              </a:spcAft>
              <a:buClrTx/>
              <a:buSzTx/>
              <a:buFontTx/>
              <a:buNone/>
              <a:tabLst/>
            </a:pPr>
            <a:r>
              <a:rPr kumimoji="0" lang="ru-RU" sz="1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1600" b="0" i="0" u="none" strike="noStrike" cap="none" normalizeH="0" baseline="0" dirty="0" smtClean="0">
                <a:ln>
                  <a:noFill/>
                </a:ln>
                <a:solidFill>
                  <a:schemeClr val="tx1"/>
                </a:solidFill>
                <a:effectLst/>
                <a:latin typeface="Cambria" pitchFamily="18" charset="0"/>
                <a:ea typeface="Calibri" pitchFamily="34" charset="0"/>
                <a:cs typeface="Times New Roman" pitchFamily="18" charset="0"/>
              </a:rPr>
              <a:t>Обогащение содержания музыкального образования различными видами </a:t>
            </a:r>
            <a:r>
              <a:rPr kumimoji="0" lang="ru-RU" sz="1600" b="0" i="0" u="none" strike="noStrike" cap="none" normalizeH="0" baseline="0" dirty="0" err="1" smtClean="0">
                <a:ln>
                  <a:noFill/>
                </a:ln>
                <a:solidFill>
                  <a:schemeClr val="tx1"/>
                </a:solidFill>
                <a:effectLst/>
                <a:latin typeface="Cambria" pitchFamily="18" charset="0"/>
                <a:ea typeface="Calibri" pitchFamily="34" charset="0"/>
                <a:cs typeface="Times New Roman" pitchFamily="18" charset="0"/>
              </a:rPr>
              <a:t>здоровьесберегательной</a:t>
            </a:r>
            <a:r>
              <a:rPr kumimoji="0" lang="ru-RU" sz="1600" b="0" i="0" u="none" strike="noStrike" cap="none" normalizeH="0" baseline="0" dirty="0" smtClean="0">
                <a:ln>
                  <a:noFill/>
                </a:ln>
                <a:solidFill>
                  <a:schemeClr val="tx1"/>
                </a:solidFill>
                <a:effectLst/>
                <a:latin typeface="Cambria" pitchFamily="18" charset="0"/>
                <a:ea typeface="Calibri" pitchFamily="34" charset="0"/>
                <a:cs typeface="Times New Roman" pitchFamily="18" charset="0"/>
              </a:rPr>
              <a:t> деятельности, современными методами и приёмами, позволяет корректировать двигательную сферу, мелкую и общую моторику, устраняет речевые нарушения, преодолеваются барьеры в общении, ребёнок учится понимать себя и других, снимается психическое напряжение, гармонизируются взаимоотношения в социуме, развивается физическая, эмоциональная и психическая активность.</a:t>
            </a:r>
            <a:endParaRPr kumimoji="0" lang="ru-RU" sz="1600" b="0" i="0" u="none" strike="noStrike" cap="none" normalizeH="0" baseline="0" dirty="0" smtClean="0">
              <a:ln>
                <a:noFill/>
              </a:ln>
              <a:solidFill>
                <a:schemeClr val="tx1"/>
              </a:solidFill>
              <a:effectLst/>
              <a:latin typeface="Cambria" pitchFamily="18" charset="0"/>
              <a:cs typeface="Arial" pitchFamily="34" charset="0"/>
            </a:endParaRPr>
          </a:p>
          <a:p>
            <a:pPr marL="0" marR="0" lvl="0" indent="180975" algn="just" defTabSz="914400" rtl="0" eaLnBrk="0" fontAlgn="base" latinLnBrk="0" hangingPunct="0">
              <a:lnSpc>
                <a:spcPct val="100000"/>
              </a:lnSpc>
              <a:spcBef>
                <a:spcPct val="0"/>
              </a:spcBef>
              <a:spcAft>
                <a:spcPct val="0"/>
              </a:spcAft>
              <a:buClrTx/>
              <a:buSzTx/>
              <a:buFontTx/>
              <a:buNone/>
              <a:tabLst/>
            </a:pPr>
            <a:r>
              <a:rPr kumimoji="0" lang="ru-RU" sz="1600" b="0" i="0" u="none" strike="noStrike" cap="none" normalizeH="0" baseline="0" dirty="0" smtClean="0">
                <a:ln>
                  <a:noFill/>
                </a:ln>
                <a:solidFill>
                  <a:schemeClr val="tx1"/>
                </a:solidFill>
                <a:effectLst/>
                <a:latin typeface="Cambria" pitchFamily="18" charset="0"/>
                <a:ea typeface="Calibri" pitchFamily="34" charset="0"/>
                <a:cs typeface="Times New Roman" pitchFamily="18" charset="0"/>
              </a:rPr>
              <a:t>     Использование </a:t>
            </a:r>
            <a:r>
              <a:rPr kumimoji="0" lang="ru-RU" sz="1600" b="0" i="0" u="none" strike="noStrike" cap="none" normalizeH="0" baseline="0" dirty="0" err="1" smtClean="0">
                <a:ln>
                  <a:noFill/>
                </a:ln>
                <a:solidFill>
                  <a:schemeClr val="tx1"/>
                </a:solidFill>
                <a:effectLst/>
                <a:latin typeface="Cambria" pitchFamily="18" charset="0"/>
                <a:ea typeface="Calibri" pitchFamily="34" charset="0"/>
                <a:cs typeface="Times New Roman" pitchFamily="18" charset="0"/>
              </a:rPr>
              <a:t>здоровьесберегающих</a:t>
            </a:r>
            <a:r>
              <a:rPr kumimoji="0" lang="ru-RU" sz="1600" b="0" i="0" u="none" strike="noStrike" cap="none" normalizeH="0" baseline="0" dirty="0" smtClean="0">
                <a:ln>
                  <a:noFill/>
                </a:ln>
                <a:solidFill>
                  <a:schemeClr val="tx1"/>
                </a:solidFill>
                <a:effectLst/>
                <a:latin typeface="Cambria" pitchFamily="18" charset="0"/>
                <a:ea typeface="Calibri" pitchFamily="34" charset="0"/>
                <a:cs typeface="Times New Roman" pitchFamily="18" charset="0"/>
              </a:rPr>
              <a:t> технологий на музыкальных занятиях  носит игровой, творческий подход и подразумевает:</a:t>
            </a:r>
            <a:endParaRPr kumimoji="0" lang="ru-RU" sz="1600" b="0" i="0" u="none" strike="noStrike" cap="none" normalizeH="0" baseline="0" dirty="0" smtClean="0">
              <a:ln>
                <a:noFill/>
              </a:ln>
              <a:solidFill>
                <a:schemeClr val="tx1"/>
              </a:solidFill>
              <a:effectLst/>
              <a:latin typeface="Cambria" pitchFamily="18" charset="0"/>
              <a:cs typeface="Arial" pitchFamily="34" charset="0"/>
            </a:endParaRPr>
          </a:p>
          <a:p>
            <a:pPr marL="0" marR="0" lvl="0" indent="180975" algn="just" defTabSz="914400" rtl="0" eaLnBrk="0" fontAlgn="base" latinLnBrk="0" hangingPunct="0">
              <a:lnSpc>
                <a:spcPct val="100000"/>
              </a:lnSpc>
              <a:spcBef>
                <a:spcPct val="0"/>
              </a:spcBef>
              <a:spcAft>
                <a:spcPct val="0"/>
              </a:spcAft>
              <a:buClrTx/>
              <a:buSzTx/>
              <a:buFontTx/>
              <a:buChar char="•"/>
              <a:tabLst/>
            </a:pPr>
            <a:r>
              <a:rPr kumimoji="0" lang="ru-RU" sz="1600" b="0" i="0" u="none" strike="noStrike" cap="none" normalizeH="0" baseline="0" dirty="0" smtClean="0">
                <a:ln>
                  <a:noFill/>
                </a:ln>
                <a:solidFill>
                  <a:schemeClr val="tx1"/>
                </a:solidFill>
                <a:effectLst/>
                <a:latin typeface="Cambria" pitchFamily="18" charset="0"/>
                <a:ea typeface="Calibri" pitchFamily="34" charset="0"/>
                <a:cs typeface="Times New Roman" pitchFamily="18" charset="0"/>
              </a:rPr>
              <a:t> развитие музыкальных, творческих способностей детей;</a:t>
            </a:r>
            <a:endParaRPr kumimoji="0" lang="ru-RU" sz="1600" b="0" i="0" u="none" strike="noStrike" cap="none" normalizeH="0" baseline="0" dirty="0" smtClean="0">
              <a:ln>
                <a:noFill/>
              </a:ln>
              <a:solidFill>
                <a:schemeClr val="tx1"/>
              </a:solidFill>
              <a:effectLst/>
              <a:latin typeface="Cambria" pitchFamily="18" charset="0"/>
              <a:cs typeface="Arial" pitchFamily="34" charset="0"/>
            </a:endParaRPr>
          </a:p>
          <a:p>
            <a:pPr marL="0" marR="0" lvl="0" indent="180975" algn="just" defTabSz="914400" rtl="0" eaLnBrk="0" fontAlgn="base" latinLnBrk="0" hangingPunct="0">
              <a:lnSpc>
                <a:spcPct val="100000"/>
              </a:lnSpc>
              <a:spcBef>
                <a:spcPct val="0"/>
              </a:spcBef>
              <a:spcAft>
                <a:spcPct val="0"/>
              </a:spcAft>
              <a:buClrTx/>
              <a:buSzTx/>
              <a:buFontTx/>
              <a:buChar char="•"/>
              <a:tabLst/>
            </a:pPr>
            <a:r>
              <a:rPr kumimoji="0" lang="ru-RU" sz="1600" b="0" i="0" u="none" strike="noStrike" cap="none" normalizeH="0" baseline="0" dirty="0" smtClean="0">
                <a:ln>
                  <a:noFill/>
                </a:ln>
                <a:solidFill>
                  <a:schemeClr val="tx1"/>
                </a:solidFill>
                <a:effectLst/>
                <a:latin typeface="Cambria" pitchFamily="18" charset="0"/>
                <a:ea typeface="Calibri" pitchFamily="34" charset="0"/>
                <a:cs typeface="Times New Roman" pitchFamily="18" charset="0"/>
              </a:rPr>
              <a:t> воспитание эмоциональной отзывчивости, исполнительских навыков во всех видах музыкальной деятельности.</a:t>
            </a:r>
            <a:endParaRPr kumimoji="0" lang="ru-RU" sz="1600" b="0" i="0" u="none" strike="noStrike" cap="none" normalizeH="0" baseline="0" dirty="0" smtClean="0">
              <a:ln>
                <a:noFill/>
              </a:ln>
              <a:solidFill>
                <a:schemeClr val="tx1"/>
              </a:solidFill>
              <a:effectLst/>
              <a:latin typeface="Cambria" pitchFamily="18" charset="0"/>
              <a:cs typeface="Arial" pitchFamily="34" charset="0"/>
            </a:endParaRPr>
          </a:p>
          <a:p>
            <a:pPr marL="0" marR="0" lvl="0" indent="180975" algn="just" defTabSz="914400" rtl="0" eaLnBrk="0" fontAlgn="base" latinLnBrk="0" hangingPunct="0">
              <a:lnSpc>
                <a:spcPct val="100000"/>
              </a:lnSpc>
              <a:spcBef>
                <a:spcPct val="0"/>
              </a:spcBef>
              <a:spcAft>
                <a:spcPct val="0"/>
              </a:spcAft>
              <a:buClrTx/>
              <a:buSzTx/>
              <a:buFontTx/>
              <a:buChar char="•"/>
              <a:tabLst/>
            </a:pPr>
            <a:r>
              <a:rPr kumimoji="0" lang="ru-RU" sz="1600" b="0" i="0" u="none" strike="noStrike" cap="none" normalizeH="0" baseline="0" dirty="0" smtClean="0">
                <a:ln>
                  <a:noFill/>
                </a:ln>
                <a:solidFill>
                  <a:schemeClr val="tx1"/>
                </a:solidFill>
                <a:effectLst/>
                <a:latin typeface="Cambria" pitchFamily="18" charset="0"/>
                <a:ea typeface="Calibri" pitchFamily="34" charset="0"/>
                <a:cs typeface="Times New Roman" pitchFamily="18" charset="0"/>
              </a:rPr>
              <a:t> формирование устойчивого внимания, воображения, умения ориентироваться в пространстве, совершенствование образности в движениях, мимики, жестов;</a:t>
            </a:r>
            <a:endParaRPr kumimoji="0" lang="ru-RU" sz="1600" b="0" i="0" u="none" strike="noStrike" cap="none" normalizeH="0" baseline="0" dirty="0" smtClean="0">
              <a:ln>
                <a:noFill/>
              </a:ln>
              <a:solidFill>
                <a:schemeClr val="tx1"/>
              </a:solidFill>
              <a:effectLst/>
              <a:latin typeface="Cambria" pitchFamily="18" charset="0"/>
              <a:cs typeface="Arial" pitchFamily="34" charset="0"/>
            </a:endParaRPr>
          </a:p>
          <a:p>
            <a:pPr marL="0" marR="0" lvl="0" indent="180975" algn="just" defTabSz="914400" rtl="0" eaLnBrk="0" fontAlgn="base" latinLnBrk="0" hangingPunct="0">
              <a:lnSpc>
                <a:spcPct val="100000"/>
              </a:lnSpc>
              <a:spcBef>
                <a:spcPct val="0"/>
              </a:spcBef>
              <a:spcAft>
                <a:spcPct val="0"/>
              </a:spcAft>
              <a:buClrTx/>
              <a:buSzTx/>
              <a:buFontTx/>
              <a:buChar char="•"/>
              <a:tabLst/>
            </a:pPr>
            <a:r>
              <a:rPr kumimoji="0" lang="ru-RU" sz="1600" b="0" i="0" u="none" strike="noStrike" cap="none" normalizeH="0" baseline="0" dirty="0" smtClean="0">
                <a:ln>
                  <a:noFill/>
                </a:ln>
                <a:solidFill>
                  <a:schemeClr val="tx1"/>
                </a:solidFill>
                <a:effectLst/>
                <a:latin typeface="Cambria" pitchFamily="18" charset="0"/>
                <a:ea typeface="Calibri" pitchFamily="34" charset="0"/>
                <a:cs typeface="Times New Roman" pitchFamily="18" charset="0"/>
              </a:rPr>
              <a:t> корректирование  речи;</a:t>
            </a:r>
            <a:endParaRPr kumimoji="0" lang="ru-RU" sz="1600" b="0" i="0" u="none" strike="noStrike" cap="none" normalizeH="0" baseline="0" dirty="0" smtClean="0">
              <a:ln>
                <a:noFill/>
              </a:ln>
              <a:solidFill>
                <a:schemeClr val="tx1"/>
              </a:solidFill>
              <a:effectLst/>
              <a:latin typeface="Cambria" pitchFamily="18" charset="0"/>
              <a:cs typeface="Arial" pitchFamily="34" charset="0"/>
            </a:endParaRPr>
          </a:p>
          <a:p>
            <a:pPr marL="0" marR="0" lvl="0" indent="180975" algn="just" defTabSz="914400" rtl="0" eaLnBrk="0" fontAlgn="base" latinLnBrk="0" hangingPunct="0">
              <a:lnSpc>
                <a:spcPct val="100000"/>
              </a:lnSpc>
              <a:spcBef>
                <a:spcPct val="0"/>
              </a:spcBef>
              <a:spcAft>
                <a:spcPct val="0"/>
              </a:spcAft>
              <a:buClrTx/>
              <a:buSzTx/>
              <a:buFontTx/>
              <a:buChar char="•"/>
              <a:tabLst/>
            </a:pPr>
            <a:r>
              <a:rPr kumimoji="0" lang="ru-RU" sz="1600" b="0" i="0" u="none" strike="noStrike" cap="none" normalizeH="0" baseline="0" dirty="0" smtClean="0">
                <a:ln>
                  <a:noFill/>
                </a:ln>
                <a:solidFill>
                  <a:schemeClr val="tx1"/>
                </a:solidFill>
                <a:effectLst/>
                <a:latin typeface="Cambria" pitchFamily="18" charset="0"/>
                <a:ea typeface="Calibri" pitchFamily="34" charset="0"/>
                <a:cs typeface="Times New Roman" pitchFamily="18" charset="0"/>
              </a:rPr>
              <a:t> воспитание коммуникативных качеств.</a:t>
            </a:r>
            <a:endParaRPr kumimoji="0" lang="ru-RU" sz="1600" b="0" i="0" u="none" strike="noStrike" cap="none" normalizeH="0" baseline="0" dirty="0" smtClean="0">
              <a:ln>
                <a:noFill/>
              </a:ln>
              <a:solidFill>
                <a:schemeClr val="tx1"/>
              </a:solidFill>
              <a:effectLst/>
              <a:latin typeface="Cambria" pitchFamily="18" charset="0"/>
              <a:cs typeface="Arial" pitchFamily="34"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descr="OrangSlaidMini.jpg"/>
          <p:cNvPicPr>
            <a:picLocks noChangeAspect="1"/>
          </p:cNvPicPr>
          <p:nvPr/>
        </p:nvPicPr>
        <p:blipFill>
          <a:blip r:embed="rId2" cstate="print"/>
          <a:stretch>
            <a:fillRect/>
          </a:stretch>
        </p:blipFill>
        <p:spPr>
          <a:xfrm>
            <a:off x="0" y="0"/>
            <a:ext cx="9144000" cy="6858000"/>
          </a:xfrm>
          <a:prstGeom prst="rect">
            <a:avLst/>
          </a:prstGeom>
        </p:spPr>
      </p:pic>
      <p:sp>
        <p:nvSpPr>
          <p:cNvPr id="5" name="Прямоугольник 4"/>
          <p:cNvSpPr/>
          <p:nvPr/>
        </p:nvSpPr>
        <p:spPr>
          <a:xfrm>
            <a:off x="971600" y="1628800"/>
            <a:ext cx="7776864" cy="1354217"/>
          </a:xfrm>
          <a:prstGeom prst="rect">
            <a:avLst/>
          </a:prstGeom>
        </p:spPr>
        <p:txBody>
          <a:bodyPr wrap="square">
            <a:spAutoFit/>
          </a:bodyPr>
          <a:lstStyle/>
          <a:p>
            <a:r>
              <a:rPr lang="ru-RU" dirty="0" smtClean="0"/>
              <a:t>     </a:t>
            </a:r>
            <a:r>
              <a:rPr lang="ru-RU" sz="1600" dirty="0" smtClean="0">
                <a:latin typeface="Cambria" pitchFamily="18" charset="0"/>
              </a:rPr>
              <a:t>Музыкальные занятия,  с использованием технологий </a:t>
            </a:r>
            <a:r>
              <a:rPr lang="ru-RU" sz="1600" dirty="0" err="1" smtClean="0">
                <a:latin typeface="Cambria" pitchFamily="18" charset="0"/>
              </a:rPr>
              <a:t>здоровьесбережения</a:t>
            </a:r>
            <a:r>
              <a:rPr lang="ru-RU" sz="1600" dirty="0" smtClean="0">
                <a:latin typeface="Cambria" pitchFamily="18" charset="0"/>
              </a:rPr>
              <a:t> эффективны при учете индивидуальных и возрастных особенностей каждого ребенка, его интересов. В соответствии с этим, любые формы работы с детьми,  строятся на планомерном, направленном  усвоении материала, педагогической импровизации, варьирующей ход занятия, его содержание,  методы и приёмы.</a:t>
            </a:r>
            <a:endParaRPr lang="ru-RU" sz="1600" dirty="0">
              <a:latin typeface="Cambria" pitchFamily="18" charset="0"/>
            </a:endParaRPr>
          </a:p>
        </p:txBody>
      </p:sp>
      <p:sp>
        <p:nvSpPr>
          <p:cNvPr id="30721" name="Rectangle 1"/>
          <p:cNvSpPr>
            <a:spLocks noChangeArrowheads="1"/>
          </p:cNvSpPr>
          <p:nvPr/>
        </p:nvSpPr>
        <p:spPr bwMode="auto">
          <a:xfrm>
            <a:off x="899592" y="2987079"/>
            <a:ext cx="7704856" cy="307777"/>
          </a:xfrm>
          <a:prstGeom prst="rect">
            <a:avLst/>
          </a:prstGeom>
          <a:solidFill>
            <a:srgbClr val="FFFFFF"/>
          </a:solid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180975" algn="just" defTabSz="914400" rtl="0" eaLnBrk="1" fontAlgn="base" latinLnBrk="0" hangingPunct="1">
              <a:lnSpc>
                <a:spcPct val="100000"/>
              </a:lnSpc>
              <a:spcBef>
                <a:spcPct val="0"/>
              </a:spcBef>
              <a:spcAft>
                <a:spcPct val="0"/>
              </a:spcAft>
              <a:buClrTx/>
              <a:buSzTx/>
              <a:buFontTx/>
              <a:buNone/>
              <a:tabLst/>
            </a:pPr>
            <a:r>
              <a:rPr kumimoji="0" lang="ru-RU" sz="1400" b="0" i="0" u="none" strike="noStrike" cap="none" normalizeH="0" baseline="0" dirty="0" smtClean="0">
                <a:ln>
                  <a:noFill/>
                </a:ln>
                <a:solidFill>
                  <a:schemeClr val="tx1"/>
                </a:solidFill>
                <a:effectLst/>
                <a:latin typeface="Times New Roman" pitchFamily="18" charset="0"/>
                <a:cs typeface="Times New Roman" pitchFamily="18" charset="0"/>
              </a:rPr>
              <a:t>.</a:t>
            </a:r>
            <a:endParaRPr kumimoji="0" lang="ru-RU"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8" name="Прямоугольник 7"/>
          <p:cNvSpPr/>
          <p:nvPr/>
        </p:nvSpPr>
        <p:spPr>
          <a:xfrm>
            <a:off x="1043608" y="404664"/>
            <a:ext cx="7272808" cy="1569660"/>
          </a:xfrm>
          <a:prstGeom prst="rect">
            <a:avLst/>
          </a:prstGeom>
        </p:spPr>
        <p:txBody>
          <a:bodyPr wrap="square">
            <a:spAutoFit/>
          </a:bodyPr>
          <a:lstStyle/>
          <a:p>
            <a:pPr algn="just"/>
            <a:r>
              <a:rPr lang="ru-RU" sz="1600" dirty="0" smtClean="0">
                <a:latin typeface="Cambria" pitchFamily="18" charset="0"/>
              </a:rPr>
              <a:t>      Вся образовательная работа строиться на диагностической основе, что позволяет  грамотно прогнозировать перспективы здоровья, индивидуальные особенности детей, адекватно строить образовательный процесс с использованием специально подобранных для конкретного случая методов и приёмов. </a:t>
            </a:r>
          </a:p>
          <a:p>
            <a:pPr algn="just"/>
            <a:endParaRPr lang="ru-RU" sz="1600" dirty="0">
              <a:latin typeface="Cambria" pitchFamily="18" charset="0"/>
            </a:endParaRPr>
          </a:p>
        </p:txBody>
      </p:sp>
      <p:pic>
        <p:nvPicPr>
          <p:cNvPr id="30722" name="Picture 2" descr="C:\Users\Елена\Pictures\детский сад\depositphotos_3989322-marching-band.jpg"/>
          <p:cNvPicPr>
            <a:picLocks noChangeAspect="1" noChangeArrowheads="1"/>
          </p:cNvPicPr>
          <p:nvPr/>
        </p:nvPicPr>
        <p:blipFill>
          <a:blip r:embed="rId3" cstate="print"/>
          <a:srcRect/>
          <a:stretch>
            <a:fillRect/>
          </a:stretch>
        </p:blipFill>
        <p:spPr bwMode="auto">
          <a:xfrm>
            <a:off x="1547664" y="3861048"/>
            <a:ext cx="6826564" cy="2088232"/>
          </a:xfrm>
          <a:prstGeom prst="rect">
            <a:avLst/>
          </a:prstGeom>
          <a:noFill/>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descr="veselyie-rebyata-shablon-prevyu-4.png"/>
          <p:cNvPicPr>
            <a:picLocks noChangeAspect="1"/>
          </p:cNvPicPr>
          <p:nvPr/>
        </p:nvPicPr>
        <p:blipFill>
          <a:blip r:embed="rId2" cstate="print"/>
          <a:stretch>
            <a:fillRect/>
          </a:stretch>
        </p:blipFill>
        <p:spPr>
          <a:xfrm>
            <a:off x="8071" y="0"/>
            <a:ext cx="9127858" cy="6857999"/>
          </a:xfrm>
          <a:prstGeom prst="rect">
            <a:avLst/>
          </a:prstGeom>
        </p:spPr>
      </p:pic>
      <p:sp>
        <p:nvSpPr>
          <p:cNvPr id="31745" name="Rectangle 1"/>
          <p:cNvSpPr>
            <a:spLocks noChangeArrowheads="1"/>
          </p:cNvSpPr>
          <p:nvPr/>
        </p:nvSpPr>
        <p:spPr bwMode="auto">
          <a:xfrm>
            <a:off x="323528" y="406697"/>
            <a:ext cx="8352928" cy="3600986"/>
          </a:xfrm>
          <a:prstGeom prst="rect">
            <a:avLst/>
          </a:prstGeom>
          <a:solidFill>
            <a:srgbClr val="FFFFFF"/>
          </a:solid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180975" algn="just" defTabSz="914400" rtl="0" eaLnBrk="1" fontAlgn="base" latinLnBrk="0" hangingPunct="1">
              <a:lnSpc>
                <a:spcPct val="100000"/>
              </a:lnSpc>
              <a:spcBef>
                <a:spcPct val="0"/>
              </a:spcBef>
              <a:spcAft>
                <a:spcPct val="0"/>
              </a:spcAft>
              <a:buClrTx/>
              <a:buSzTx/>
              <a:buFontTx/>
              <a:buNone/>
              <a:tabLst/>
            </a:pPr>
            <a:r>
              <a:rPr kumimoji="0" lang="ru-RU" sz="2000" b="1" i="1" u="none" strike="noStrike" cap="none" normalizeH="0" baseline="0" dirty="0" smtClean="0">
                <a:ln>
                  <a:noFill/>
                </a:ln>
                <a:solidFill>
                  <a:srgbClr val="C00000"/>
                </a:solidFill>
                <a:effectLst/>
                <a:latin typeface="Cambria" pitchFamily="18" charset="0"/>
                <a:ea typeface="Calibri" pitchFamily="34" charset="0"/>
                <a:cs typeface="Times New Roman" pitchFamily="18" charset="0"/>
              </a:rPr>
              <a:t>Вывод</a:t>
            </a:r>
            <a:endParaRPr kumimoji="0" lang="ru-RU" sz="2000" b="0" i="1" u="none" strike="noStrike" cap="none" normalizeH="0" baseline="0" dirty="0" smtClean="0">
              <a:ln>
                <a:noFill/>
              </a:ln>
              <a:solidFill>
                <a:srgbClr val="C00000"/>
              </a:solidFill>
              <a:effectLst/>
              <a:latin typeface="Cambria" pitchFamily="18" charset="0"/>
              <a:cs typeface="Arial" pitchFamily="34" charset="0"/>
            </a:endParaRPr>
          </a:p>
          <a:p>
            <a:pPr marL="0" marR="0" lvl="0" indent="180975" algn="just" defTabSz="914400" rtl="0" eaLnBrk="0" fontAlgn="base" latinLnBrk="0" hangingPunct="0">
              <a:lnSpc>
                <a:spcPct val="100000"/>
              </a:lnSpc>
              <a:spcBef>
                <a:spcPct val="0"/>
              </a:spcBef>
              <a:spcAft>
                <a:spcPct val="0"/>
              </a:spcAft>
              <a:buClrTx/>
              <a:buSzTx/>
              <a:buFontTx/>
              <a:buNone/>
              <a:tabLst/>
            </a:pPr>
            <a:r>
              <a:rPr kumimoji="0" lang="ru-RU" sz="1600" b="0" i="0" u="none" strike="noStrike" cap="none" normalizeH="0" baseline="0" dirty="0" smtClean="0">
                <a:ln>
                  <a:noFill/>
                </a:ln>
                <a:solidFill>
                  <a:srgbClr val="000000"/>
                </a:solidFill>
                <a:effectLst/>
                <a:latin typeface="Cambria" pitchFamily="18" charset="0"/>
                <a:cs typeface="Times New Roman" pitchFamily="18" charset="0"/>
              </a:rPr>
              <a:t>       Формирование умений с ранних лет заботиться о сохранении своего здоровья и здоровья своих близких, противостоять отрицательным явлениям в поведении окружающих становится приоритетным направлением в работе с детьми дошкольного возраста. Использование </a:t>
            </a:r>
            <a:r>
              <a:rPr kumimoji="0" lang="ru-RU" sz="1600" b="0" i="0" u="none" strike="noStrike" cap="none" normalizeH="0" baseline="0" dirty="0" err="1" smtClean="0">
                <a:ln>
                  <a:noFill/>
                </a:ln>
                <a:solidFill>
                  <a:srgbClr val="000000"/>
                </a:solidFill>
                <a:effectLst/>
                <a:latin typeface="Cambria" pitchFamily="18" charset="0"/>
                <a:cs typeface="Times New Roman" pitchFamily="18" charset="0"/>
              </a:rPr>
              <a:t>здоровьесберегающих</a:t>
            </a:r>
            <a:r>
              <a:rPr kumimoji="0" lang="ru-RU" sz="1600" b="0" i="0" u="none" strike="noStrike" cap="none" normalizeH="0" baseline="0" dirty="0" smtClean="0">
                <a:ln>
                  <a:noFill/>
                </a:ln>
                <a:solidFill>
                  <a:srgbClr val="000000"/>
                </a:solidFill>
                <a:effectLst/>
                <a:latin typeface="Cambria" pitchFamily="18" charset="0"/>
                <a:cs typeface="Times New Roman" pitchFamily="18" charset="0"/>
              </a:rPr>
              <a:t> технологий не только на музыкальных занятиях, но и во всей системе оздоровительной работы ДОУ, является  актуальным, важным, основополагающим направлением в современной педагогике. </a:t>
            </a:r>
            <a:r>
              <a:rPr kumimoji="0" lang="ru-RU" sz="1600" b="0" i="0" u="none" strike="noStrike" cap="none" normalizeH="0" baseline="0" dirty="0" smtClean="0">
                <a:ln>
                  <a:noFill/>
                </a:ln>
                <a:solidFill>
                  <a:schemeClr val="tx1"/>
                </a:solidFill>
                <a:effectLst/>
                <a:latin typeface="Cambria" pitchFamily="18" charset="0"/>
                <a:cs typeface="Times New Roman" pitchFamily="18" charset="0"/>
              </a:rPr>
              <a:t>Проблема здоровья детей в любом обществе и при любых социально-экономических и политических ситуациях актуальна, своевременна и достаточно сложна, так как оно определяет будущее страны, генофонд нации, научный и экономический потенциал общества.</a:t>
            </a:r>
            <a:endParaRPr kumimoji="0" lang="ru-RU" sz="1600" b="0" i="0" u="none" strike="noStrike" cap="none" normalizeH="0" baseline="0" dirty="0" smtClean="0">
              <a:ln>
                <a:noFill/>
              </a:ln>
              <a:solidFill>
                <a:schemeClr val="tx1"/>
              </a:solidFill>
              <a:effectLst/>
              <a:latin typeface="Cambria" pitchFamily="18" charset="0"/>
              <a:cs typeface="Arial" pitchFamily="34" charset="0"/>
            </a:endParaRPr>
          </a:p>
          <a:p>
            <a:pPr marL="0" marR="0" lvl="0" indent="180975" algn="just" defTabSz="914400" rtl="0" eaLnBrk="0" fontAlgn="base" latinLnBrk="0" hangingPunct="0">
              <a:lnSpc>
                <a:spcPct val="100000"/>
              </a:lnSpc>
              <a:spcBef>
                <a:spcPct val="0"/>
              </a:spcBef>
              <a:spcAft>
                <a:spcPct val="0"/>
              </a:spcAft>
              <a:buClrTx/>
              <a:buSzTx/>
              <a:buFontTx/>
              <a:buNone/>
              <a:tabLst/>
            </a:pPr>
            <a:r>
              <a:rPr kumimoji="0" lang="ru-RU" sz="1600" b="0" i="0" u="none" strike="noStrike" cap="none" normalizeH="0" baseline="0" dirty="0" smtClean="0">
                <a:ln>
                  <a:noFill/>
                </a:ln>
                <a:solidFill>
                  <a:schemeClr val="tx1"/>
                </a:solidFill>
                <a:effectLst/>
                <a:latin typeface="Cambria" pitchFamily="18" charset="0"/>
                <a:cs typeface="Times New Roman" pitchFamily="18" charset="0"/>
              </a:rPr>
              <a:t>     Исходя из выше сказанного, планирую продолжать работу в данном направлении, накапливать практический материал, модернизировать методы и приёмы работы в </a:t>
            </a:r>
            <a:r>
              <a:rPr kumimoji="0" lang="ru-RU" sz="1600" b="0" i="0" u="none" strike="noStrike" cap="none" normalizeH="0" baseline="0" dirty="0" err="1" smtClean="0">
                <a:ln>
                  <a:noFill/>
                </a:ln>
                <a:solidFill>
                  <a:schemeClr val="tx1"/>
                </a:solidFill>
                <a:effectLst/>
                <a:latin typeface="Cambria" pitchFamily="18" charset="0"/>
                <a:cs typeface="Times New Roman" pitchFamily="18" charset="0"/>
              </a:rPr>
              <a:t>образовательно</a:t>
            </a:r>
            <a:r>
              <a:rPr kumimoji="0" lang="ru-RU" sz="1600" b="0" i="0" u="none" strike="noStrike" cap="none" normalizeH="0" baseline="0" dirty="0" smtClean="0">
                <a:ln>
                  <a:noFill/>
                </a:ln>
                <a:solidFill>
                  <a:schemeClr val="tx1"/>
                </a:solidFill>
                <a:effectLst/>
                <a:latin typeface="Cambria" pitchFamily="18" charset="0"/>
                <a:cs typeface="Times New Roman" pitchFamily="18" charset="0"/>
              </a:rPr>
              <a:t> - воспитательном процессе для последующего применения в практику.</a:t>
            </a:r>
            <a:endParaRPr kumimoji="0" lang="ru-RU" sz="1600" b="0" i="0" u="none" strike="noStrike" cap="none" normalizeH="0" baseline="0" dirty="0" smtClean="0">
              <a:ln>
                <a:noFill/>
              </a:ln>
              <a:solidFill>
                <a:schemeClr val="tx1"/>
              </a:solidFill>
              <a:effectLst/>
              <a:latin typeface="Cambria" pitchFamily="18" charset="0"/>
              <a:cs typeface="Arial" pitchFamily="34" charset="0"/>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Рисунок 5" descr="1467334-96f6f1ad53764b93.jpg"/>
          <p:cNvPicPr>
            <a:picLocks noChangeAspect="1"/>
          </p:cNvPicPr>
          <p:nvPr/>
        </p:nvPicPr>
        <p:blipFill>
          <a:blip r:embed="rId2" cstate="print"/>
          <a:stretch>
            <a:fillRect/>
          </a:stretch>
        </p:blipFill>
        <p:spPr>
          <a:xfrm>
            <a:off x="0" y="-387424"/>
            <a:ext cx="9144000" cy="7245424"/>
          </a:xfrm>
          <a:prstGeom prst="rect">
            <a:avLst/>
          </a:prstGeom>
        </p:spPr>
      </p:pic>
      <p:sp>
        <p:nvSpPr>
          <p:cNvPr id="33793" name="Rectangle 1"/>
          <p:cNvSpPr>
            <a:spLocks noChangeArrowheads="1"/>
          </p:cNvSpPr>
          <p:nvPr/>
        </p:nvSpPr>
        <p:spPr bwMode="auto">
          <a:xfrm>
            <a:off x="3275856" y="1916832"/>
            <a:ext cx="412292" cy="307777"/>
          </a:xfrm>
          <a:prstGeom prst="rect">
            <a:avLst/>
          </a:prstGeom>
          <a:solidFill>
            <a:srgbClr val="FFFFFF"/>
          </a:solid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180975" algn="l" defTabSz="914400" rtl="0" eaLnBrk="1" fontAlgn="base" latinLnBrk="0" hangingPunct="1">
              <a:lnSpc>
                <a:spcPct val="100000"/>
              </a:lnSpc>
              <a:spcBef>
                <a:spcPct val="0"/>
              </a:spcBef>
              <a:spcAft>
                <a:spcPct val="0"/>
              </a:spcAft>
              <a:buClrTx/>
              <a:buSzTx/>
              <a:buFontTx/>
              <a:buNone/>
              <a:tabLst/>
            </a:pPr>
            <a:r>
              <a:rPr kumimoji="0" lang="ru-RU" sz="14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 </a:t>
            </a:r>
          </a:p>
        </p:txBody>
      </p:sp>
      <p:sp>
        <p:nvSpPr>
          <p:cNvPr id="33795" name="Rectangle 3"/>
          <p:cNvSpPr>
            <a:spLocks noChangeArrowheads="1"/>
          </p:cNvSpPr>
          <p:nvPr/>
        </p:nvSpPr>
        <p:spPr bwMode="auto">
          <a:xfrm>
            <a:off x="395536" y="755020"/>
            <a:ext cx="8424936" cy="206210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180975" algn="l" defTabSz="914400" rtl="0" eaLnBrk="1" fontAlgn="base" latinLnBrk="0" hangingPunct="1">
              <a:lnSpc>
                <a:spcPct val="100000"/>
              </a:lnSpc>
              <a:spcBef>
                <a:spcPct val="0"/>
              </a:spcBef>
              <a:spcAft>
                <a:spcPct val="0"/>
              </a:spcAft>
              <a:buClrTx/>
              <a:buSzTx/>
              <a:buFontTx/>
              <a:buChar char="•"/>
              <a:tabLst/>
            </a:pPr>
            <a:r>
              <a:rPr kumimoji="0" lang="ru-RU" sz="16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Арсеневская</a:t>
            </a:r>
            <a:r>
              <a:rPr kumimoji="0" lang="ru-RU" sz="16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О.Н.. Система музыкально-оздоровительной работы в детском саду: занятия, игры, упражнения. Волгоград 2011.</a:t>
            </a:r>
            <a:endParaRPr kumimoji="0" lang="ru-RU" sz="1600" b="0" i="0" u="none" strike="noStrike" cap="none" normalizeH="0" baseline="0" dirty="0" smtClean="0">
              <a:ln>
                <a:noFill/>
              </a:ln>
              <a:solidFill>
                <a:schemeClr val="tx1"/>
              </a:solidFill>
              <a:effectLst/>
              <a:latin typeface="Arial" pitchFamily="34" charset="0"/>
              <a:cs typeface="Arial" pitchFamily="34" charset="0"/>
            </a:endParaRPr>
          </a:p>
          <a:p>
            <a:pPr marL="0" marR="0" lvl="0" indent="180975" algn="l" defTabSz="914400" rtl="0" eaLnBrk="0" fontAlgn="base" latinLnBrk="0" hangingPunct="0">
              <a:lnSpc>
                <a:spcPct val="100000"/>
              </a:lnSpc>
              <a:spcBef>
                <a:spcPct val="0"/>
              </a:spcBef>
              <a:spcAft>
                <a:spcPct val="0"/>
              </a:spcAft>
              <a:buClrTx/>
              <a:buSzTx/>
              <a:buFontTx/>
              <a:buChar char="•"/>
              <a:tabLst/>
            </a:pPr>
            <a:r>
              <a:rPr kumimoji="0" lang="ru-RU" sz="16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Буренина А.И. программа </a:t>
            </a:r>
            <a:r>
              <a:rPr kumimoji="0" lang="ru-RU" sz="1600" b="0" i="0" u="none" strike="noStrike" cap="none" normalizeH="0" baseline="0" dirty="0" smtClean="0">
                <a:ln>
                  <a:noFill/>
                </a:ln>
                <a:solidFill>
                  <a:schemeClr val="tx1"/>
                </a:solidFill>
                <a:effectLst/>
                <a:latin typeface="Calibri"/>
                <a:ea typeface="Calibri" pitchFamily="34" charset="0"/>
                <a:cs typeface="Times New Roman" pitchFamily="18" charset="0"/>
              </a:rPr>
              <a:t>«</a:t>
            </a:r>
            <a:r>
              <a:rPr kumimoji="0" lang="ru-RU" sz="16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Ритмическая мозаика</a:t>
            </a:r>
            <a:r>
              <a:rPr kumimoji="0" lang="ru-RU" sz="1600" b="0" i="0" u="none" strike="noStrike" cap="none" normalizeH="0" baseline="0" dirty="0" smtClean="0">
                <a:ln>
                  <a:noFill/>
                </a:ln>
                <a:solidFill>
                  <a:schemeClr val="tx1"/>
                </a:solidFill>
                <a:effectLst/>
                <a:latin typeface="Calibri"/>
                <a:ea typeface="Calibri" pitchFamily="34" charset="0"/>
                <a:cs typeface="Times New Roman" pitchFamily="18" charset="0"/>
              </a:rPr>
              <a:t>»</a:t>
            </a:r>
            <a:r>
              <a:rPr kumimoji="0" lang="ru-RU" sz="16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Санкт-Петербург, 2000.</a:t>
            </a:r>
            <a:endParaRPr kumimoji="0" lang="ru-RU" sz="1600" b="0" i="0" u="none" strike="noStrike" cap="none" normalizeH="0" baseline="0" dirty="0" smtClean="0">
              <a:ln>
                <a:noFill/>
              </a:ln>
              <a:solidFill>
                <a:schemeClr val="tx1"/>
              </a:solidFill>
              <a:effectLst/>
              <a:latin typeface="Arial" pitchFamily="34" charset="0"/>
              <a:cs typeface="Arial" pitchFamily="34" charset="0"/>
            </a:endParaRPr>
          </a:p>
          <a:p>
            <a:pPr marL="0" marR="0" lvl="0" indent="180975" algn="l" defTabSz="914400" rtl="0" eaLnBrk="0" fontAlgn="base" latinLnBrk="0" hangingPunct="0">
              <a:lnSpc>
                <a:spcPct val="100000"/>
              </a:lnSpc>
              <a:spcBef>
                <a:spcPct val="0"/>
              </a:spcBef>
              <a:spcAft>
                <a:spcPct val="0"/>
              </a:spcAft>
              <a:buClrTx/>
              <a:buSzTx/>
              <a:buFontTx/>
              <a:buChar char="•"/>
              <a:tabLst/>
            </a:pPr>
            <a:r>
              <a:rPr kumimoji="0" lang="ru-RU" sz="16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Вайнер</a:t>
            </a:r>
            <a:r>
              <a:rPr kumimoji="0" lang="ru-RU" sz="16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Н.Э, </a:t>
            </a:r>
            <a:r>
              <a:rPr kumimoji="0" lang="ru-RU" sz="16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Кастюнин</a:t>
            </a:r>
            <a:r>
              <a:rPr kumimoji="0" lang="ru-RU" sz="16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С.А </a:t>
            </a:r>
            <a:r>
              <a:rPr kumimoji="0" lang="ru-RU" sz="1600" b="0" i="0" u="none" strike="noStrike" cap="none" normalizeH="0" baseline="0" dirty="0" smtClean="0">
                <a:ln>
                  <a:noFill/>
                </a:ln>
                <a:solidFill>
                  <a:schemeClr val="tx1"/>
                </a:solidFill>
                <a:effectLst/>
                <a:latin typeface="Calibri"/>
                <a:ea typeface="Calibri" pitchFamily="34" charset="0"/>
                <a:cs typeface="Times New Roman" pitchFamily="18" charset="0"/>
              </a:rPr>
              <a:t>«</a:t>
            </a:r>
            <a:r>
              <a:rPr kumimoji="0" lang="ru-RU" sz="16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Краткий энциклопедический словарь</a:t>
            </a:r>
            <a:r>
              <a:rPr kumimoji="0" lang="ru-RU" sz="1600" b="0" i="0" u="none" strike="noStrike" cap="none" normalizeH="0" baseline="0" dirty="0" smtClean="0">
                <a:ln>
                  <a:noFill/>
                </a:ln>
                <a:solidFill>
                  <a:schemeClr val="tx1"/>
                </a:solidFill>
                <a:effectLst/>
                <a:latin typeface="Calibri"/>
                <a:ea typeface="Calibri" pitchFamily="34" charset="0"/>
                <a:cs typeface="Times New Roman" pitchFamily="18" charset="0"/>
              </a:rPr>
              <a:t>»</a:t>
            </a:r>
            <a:r>
              <a:rPr kumimoji="0" lang="ru-RU" sz="16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Москва, 2003.</a:t>
            </a:r>
            <a:endParaRPr kumimoji="0" lang="ru-RU" sz="1600" b="0" i="0" u="none" strike="noStrike" cap="none" normalizeH="0" baseline="0" dirty="0" smtClean="0">
              <a:ln>
                <a:noFill/>
              </a:ln>
              <a:solidFill>
                <a:schemeClr val="tx1"/>
              </a:solidFill>
              <a:effectLst/>
              <a:latin typeface="Arial" pitchFamily="34" charset="0"/>
              <a:cs typeface="Arial" pitchFamily="34" charset="0"/>
            </a:endParaRPr>
          </a:p>
          <a:p>
            <a:pPr marL="0" marR="0" lvl="0" indent="180975" algn="l" defTabSz="914400" rtl="0" eaLnBrk="0" fontAlgn="base" latinLnBrk="0" hangingPunct="0">
              <a:lnSpc>
                <a:spcPct val="100000"/>
              </a:lnSpc>
              <a:spcBef>
                <a:spcPct val="0"/>
              </a:spcBef>
              <a:spcAft>
                <a:spcPct val="0"/>
              </a:spcAft>
              <a:buClrTx/>
              <a:buSzTx/>
              <a:buFontTx/>
              <a:buChar char="•"/>
              <a:tabLst/>
            </a:pPr>
            <a:r>
              <a:rPr kumimoji="0" lang="ru-RU" sz="16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Гаврючина</a:t>
            </a:r>
            <a:r>
              <a:rPr kumimoji="0" lang="ru-RU" sz="16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Л.В. </a:t>
            </a:r>
            <a:r>
              <a:rPr kumimoji="0" lang="ru-RU" sz="1600" b="0" i="0" u="none" strike="noStrike" cap="none" normalizeH="0" baseline="0" dirty="0" smtClean="0">
                <a:ln>
                  <a:noFill/>
                </a:ln>
                <a:solidFill>
                  <a:schemeClr val="tx1"/>
                </a:solidFill>
                <a:effectLst/>
                <a:latin typeface="Calibri"/>
                <a:ea typeface="Calibri" pitchFamily="34" charset="0"/>
                <a:cs typeface="Times New Roman" pitchFamily="18" charset="0"/>
              </a:rPr>
              <a:t>«</a:t>
            </a:r>
            <a:r>
              <a:rPr kumimoji="0" lang="ru-RU" sz="16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Здоровьесберегющие</a:t>
            </a:r>
            <a:r>
              <a:rPr kumimoji="0" lang="ru-RU" sz="16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технологии в ДОУ</a:t>
            </a:r>
            <a:r>
              <a:rPr kumimoji="0" lang="ru-RU" sz="1600" b="0" i="0" u="none" strike="noStrike" cap="none" normalizeH="0" baseline="0" dirty="0" smtClean="0">
                <a:ln>
                  <a:noFill/>
                </a:ln>
                <a:solidFill>
                  <a:schemeClr val="tx1"/>
                </a:solidFill>
                <a:effectLst/>
                <a:latin typeface="Calibri"/>
                <a:ea typeface="Calibri" pitchFamily="34" charset="0"/>
                <a:cs typeface="Times New Roman" pitchFamily="18" charset="0"/>
              </a:rPr>
              <a:t>»</a:t>
            </a:r>
            <a:r>
              <a:rPr kumimoji="0" lang="ru-RU" sz="16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методическое пособие / СПб.: Речь, 2007.</a:t>
            </a:r>
            <a:endParaRPr kumimoji="0" lang="ru-RU" sz="1600" b="0" i="0" u="none" strike="noStrike" cap="none" normalizeH="0" baseline="0" dirty="0" smtClean="0">
              <a:ln>
                <a:noFill/>
              </a:ln>
              <a:solidFill>
                <a:schemeClr val="tx1"/>
              </a:solidFill>
              <a:effectLst/>
              <a:latin typeface="Arial" pitchFamily="34" charset="0"/>
              <a:cs typeface="Arial" pitchFamily="34" charset="0"/>
            </a:endParaRPr>
          </a:p>
          <a:p>
            <a:pPr marL="0" marR="0" lvl="0" indent="180975" algn="l" defTabSz="914400" rtl="0" eaLnBrk="0" fontAlgn="base" latinLnBrk="0" hangingPunct="0">
              <a:lnSpc>
                <a:spcPct val="100000"/>
              </a:lnSpc>
              <a:spcBef>
                <a:spcPct val="0"/>
              </a:spcBef>
              <a:spcAft>
                <a:spcPct val="0"/>
              </a:spcAft>
              <a:buClrTx/>
              <a:buSzTx/>
              <a:buFontTx/>
              <a:buChar char="•"/>
              <a:tabLst/>
            </a:pPr>
            <a:r>
              <a:rPr kumimoji="0" lang="ru-RU" sz="16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Гогоберидзе А. Г., </a:t>
            </a:r>
            <a:r>
              <a:rPr kumimoji="0" lang="ru-RU" sz="16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Деркунская</a:t>
            </a:r>
            <a:r>
              <a:rPr kumimoji="0" lang="ru-RU" sz="16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В. А. Теория и методика музыкального воспитания детей дошкольного возраста  Санкт-Петербург, 2010.</a:t>
            </a:r>
            <a:endParaRPr kumimoji="0" lang="ru-RU" sz="1600" b="0" i="0" u="none" strike="noStrike" cap="none" normalizeH="0" baseline="0" dirty="0" smtClean="0">
              <a:ln>
                <a:noFill/>
              </a:ln>
              <a:solidFill>
                <a:schemeClr val="tx1"/>
              </a:solidFill>
              <a:effectLst/>
              <a:latin typeface="Arial" pitchFamily="34" charset="0"/>
              <a:cs typeface="Arial" pitchFamily="34" charset="0"/>
            </a:endParaRPr>
          </a:p>
        </p:txBody>
      </p:sp>
      <p:sp>
        <p:nvSpPr>
          <p:cNvPr id="33796" name="Rectangle 4"/>
          <p:cNvSpPr>
            <a:spLocks noChangeArrowheads="1"/>
          </p:cNvSpPr>
          <p:nvPr/>
        </p:nvSpPr>
        <p:spPr bwMode="auto">
          <a:xfrm>
            <a:off x="467544" y="2708921"/>
            <a:ext cx="8280920" cy="263052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180975" algn="l" defTabSz="914400" rtl="0" eaLnBrk="1" fontAlgn="base" latinLnBrk="0" hangingPunct="1">
              <a:lnSpc>
                <a:spcPct val="100000"/>
              </a:lnSpc>
              <a:spcBef>
                <a:spcPct val="0"/>
              </a:spcBef>
              <a:spcAft>
                <a:spcPct val="0"/>
              </a:spcAft>
              <a:buClrTx/>
              <a:buSzTx/>
              <a:buFontTx/>
              <a:buChar char="•"/>
              <a:tabLst/>
            </a:pPr>
            <a:r>
              <a:rPr kumimoji="0" lang="ru-RU" sz="16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Каплунова</a:t>
            </a:r>
            <a:r>
              <a:rPr kumimoji="0" lang="ru-RU" sz="16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И.М. Программа «Ладушки».</a:t>
            </a:r>
            <a:endParaRPr kumimoji="0" lang="ru-RU" sz="1600" b="0" i="0" u="none" strike="noStrike" cap="none" normalizeH="0" baseline="0" dirty="0" smtClean="0">
              <a:ln>
                <a:noFill/>
              </a:ln>
              <a:solidFill>
                <a:schemeClr val="tx1"/>
              </a:solidFill>
              <a:effectLst/>
              <a:latin typeface="Arial" pitchFamily="34" charset="0"/>
              <a:cs typeface="Arial" pitchFamily="34" charset="0"/>
            </a:endParaRPr>
          </a:p>
          <a:p>
            <a:pPr marL="0" marR="0" lvl="0" indent="180975" algn="l" defTabSz="914400" rtl="0" eaLnBrk="0" fontAlgn="base" latinLnBrk="0" hangingPunct="0">
              <a:lnSpc>
                <a:spcPct val="100000"/>
              </a:lnSpc>
              <a:spcBef>
                <a:spcPct val="0"/>
              </a:spcBef>
              <a:spcAft>
                <a:spcPct val="0"/>
              </a:spcAft>
              <a:buClrTx/>
              <a:buSzTx/>
              <a:buFontTx/>
              <a:buChar char="•"/>
              <a:tabLst/>
            </a:pPr>
            <a:r>
              <a:rPr kumimoji="0" lang="ru-RU" sz="16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Картушина</a:t>
            </a:r>
            <a:r>
              <a:rPr kumimoji="0" lang="ru-RU" sz="16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М.Ю. «</a:t>
            </a:r>
            <a:r>
              <a:rPr kumimoji="0" lang="ru-RU" sz="16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Логоритмические</a:t>
            </a:r>
            <a:r>
              <a:rPr kumimoji="0" lang="ru-RU" sz="16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занятия в детском  саду», 2003</a:t>
            </a:r>
            <a:endParaRPr kumimoji="0" lang="ru-RU" sz="1600" b="0" i="0" u="none" strike="noStrike" cap="none" normalizeH="0" baseline="0" dirty="0" smtClean="0">
              <a:ln>
                <a:noFill/>
              </a:ln>
              <a:solidFill>
                <a:schemeClr val="tx1"/>
              </a:solidFill>
              <a:effectLst/>
              <a:latin typeface="Arial" pitchFamily="34" charset="0"/>
              <a:cs typeface="Arial" pitchFamily="34" charset="0"/>
            </a:endParaRPr>
          </a:p>
          <a:p>
            <a:pPr marL="0" marR="0" lvl="0" indent="180975" algn="l" defTabSz="914400" rtl="0" eaLnBrk="0" fontAlgn="base" latinLnBrk="0" hangingPunct="0">
              <a:lnSpc>
                <a:spcPct val="100000"/>
              </a:lnSpc>
              <a:spcBef>
                <a:spcPct val="0"/>
              </a:spcBef>
              <a:spcAft>
                <a:spcPct val="0"/>
              </a:spcAft>
              <a:buClrTx/>
              <a:buSzTx/>
              <a:buFontTx/>
              <a:buChar char="•"/>
              <a:tabLst/>
            </a:pPr>
            <a:r>
              <a:rPr kumimoji="0" lang="ru-RU" sz="16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16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Картушина</a:t>
            </a:r>
            <a:r>
              <a:rPr kumimoji="0" lang="ru-RU" sz="16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М.Ю. </a:t>
            </a:r>
            <a:r>
              <a:rPr kumimoji="0" lang="ru-RU" sz="16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Логоритмика</a:t>
            </a:r>
            <a:r>
              <a:rPr kumimoji="0" lang="ru-RU" sz="16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для малышей: Сценарии занятий с детьми 3-4 лет. (Программа развития.) - М.: ТЦ Сфера, 2005.;</a:t>
            </a:r>
            <a:endParaRPr kumimoji="0" lang="ru-RU" sz="1600" b="0" i="0" u="none" strike="noStrike" cap="none" normalizeH="0" baseline="0" dirty="0" smtClean="0">
              <a:ln>
                <a:noFill/>
              </a:ln>
              <a:solidFill>
                <a:schemeClr val="tx1"/>
              </a:solidFill>
              <a:effectLst/>
              <a:latin typeface="Arial" pitchFamily="34" charset="0"/>
              <a:cs typeface="Arial" pitchFamily="34" charset="0"/>
            </a:endParaRPr>
          </a:p>
          <a:p>
            <a:pPr marL="0" marR="0" lvl="0" indent="180975" algn="l" defTabSz="914400" rtl="0" eaLnBrk="0" fontAlgn="base" latinLnBrk="0" hangingPunct="0">
              <a:lnSpc>
                <a:spcPct val="100000"/>
              </a:lnSpc>
              <a:spcBef>
                <a:spcPct val="0"/>
              </a:spcBef>
              <a:spcAft>
                <a:spcPct val="0"/>
              </a:spcAft>
              <a:buClrTx/>
              <a:buSzTx/>
              <a:buFontTx/>
              <a:buChar char="•"/>
              <a:tabLst/>
            </a:pPr>
            <a:r>
              <a:rPr kumimoji="0" lang="ru-RU" sz="16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Мирясова</a:t>
            </a:r>
            <a:r>
              <a:rPr kumimoji="0" lang="ru-RU" sz="16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В.И. Пальчиковые игры.  М, 2007.</a:t>
            </a:r>
            <a:endParaRPr kumimoji="0" lang="ru-RU" sz="1600" b="0" i="0" u="none" strike="noStrike" cap="none" normalizeH="0" baseline="0" dirty="0" smtClean="0">
              <a:ln>
                <a:noFill/>
              </a:ln>
              <a:solidFill>
                <a:schemeClr val="tx1"/>
              </a:solidFill>
              <a:effectLst/>
              <a:latin typeface="Arial" pitchFamily="34" charset="0"/>
              <a:cs typeface="Arial" pitchFamily="34" charset="0"/>
            </a:endParaRPr>
          </a:p>
          <a:p>
            <a:pPr marL="0" marR="0" lvl="0" indent="180975" algn="l" defTabSz="914400" rtl="0" eaLnBrk="0" fontAlgn="base" latinLnBrk="0" hangingPunct="0">
              <a:lnSpc>
                <a:spcPct val="100000"/>
              </a:lnSpc>
              <a:spcBef>
                <a:spcPct val="0"/>
              </a:spcBef>
              <a:spcAft>
                <a:spcPct val="0"/>
              </a:spcAft>
              <a:buClrTx/>
              <a:buSzTx/>
              <a:buFontTx/>
              <a:buChar char="•"/>
              <a:tabLst/>
            </a:pPr>
            <a:r>
              <a:rPr kumimoji="0" lang="ru-RU" sz="16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Никишина И.В. «</a:t>
            </a:r>
            <a:r>
              <a:rPr kumimoji="0" lang="ru-RU" sz="16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Здоровьесберегающая</a:t>
            </a:r>
            <a:r>
              <a:rPr kumimoji="0" lang="ru-RU" sz="16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педагогическая система», Москва 2011.</a:t>
            </a:r>
            <a:endParaRPr kumimoji="0" lang="ru-RU" sz="1600" b="0" i="0" u="none" strike="noStrike" cap="none" normalizeH="0" baseline="0" dirty="0" smtClean="0">
              <a:ln>
                <a:noFill/>
              </a:ln>
              <a:solidFill>
                <a:schemeClr val="tx1"/>
              </a:solidFill>
              <a:effectLst/>
              <a:latin typeface="Arial" pitchFamily="34" charset="0"/>
              <a:cs typeface="Arial" pitchFamily="34" charset="0"/>
            </a:endParaRPr>
          </a:p>
          <a:p>
            <a:pPr marL="0" marR="0" lvl="0" indent="180975" algn="l" defTabSz="914400" rtl="0" eaLnBrk="0" fontAlgn="base" latinLnBrk="0" hangingPunct="0">
              <a:lnSpc>
                <a:spcPct val="100000"/>
              </a:lnSpc>
              <a:spcBef>
                <a:spcPct val="0"/>
              </a:spcBef>
              <a:spcAft>
                <a:spcPct val="0"/>
              </a:spcAft>
              <a:buClrTx/>
              <a:buSzTx/>
              <a:buFontTx/>
              <a:buChar char="•"/>
              <a:tabLst/>
            </a:pPr>
            <a:r>
              <a:rPr kumimoji="0" lang="ru-RU" sz="16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Примерная общеобразовательная программа дошкольного образования «От рождения до школы», под редакцией </a:t>
            </a:r>
            <a:r>
              <a:rPr kumimoji="0" lang="ru-RU" sz="16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Вераксы</a:t>
            </a:r>
            <a:r>
              <a:rPr kumimoji="0" lang="ru-RU" sz="16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Н.Е, Комаровой Т.С.</a:t>
            </a:r>
            <a:endParaRPr kumimoji="0" lang="ru-RU" sz="1600" b="0" i="0" u="none" strike="noStrike" cap="none" normalizeH="0" baseline="0" dirty="0" smtClean="0">
              <a:ln>
                <a:noFill/>
              </a:ln>
              <a:solidFill>
                <a:schemeClr val="tx1"/>
              </a:solidFill>
              <a:effectLst/>
              <a:latin typeface="Arial" pitchFamily="34" charset="0"/>
              <a:cs typeface="Arial" pitchFamily="34" charset="0"/>
            </a:endParaRPr>
          </a:p>
          <a:p>
            <a:pPr marL="0" marR="0" lvl="0" indent="180975" algn="l" defTabSz="914400" rtl="0" eaLnBrk="0" fontAlgn="base" latinLnBrk="0" hangingPunct="0">
              <a:lnSpc>
                <a:spcPct val="100000"/>
              </a:lnSpc>
              <a:spcBef>
                <a:spcPct val="0"/>
              </a:spcBef>
              <a:spcAft>
                <a:spcPct val="0"/>
              </a:spcAft>
              <a:buClrTx/>
              <a:buSzTx/>
              <a:buFontTx/>
              <a:buChar char="•"/>
              <a:tabLst/>
            </a:pPr>
            <a:r>
              <a:rPr kumimoji="0" lang="ru-RU" sz="16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ТютюнниковаТ.Э</a:t>
            </a:r>
            <a:r>
              <a:rPr kumimoji="0" lang="ru-RU" sz="16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Программа «Тутти», Санкт-Петербург, 2012</a:t>
            </a:r>
            <a:endParaRPr kumimoji="0" lang="ru-RU" sz="1600" b="0" i="0" u="none" strike="noStrike" cap="none" normalizeH="0" baseline="0" dirty="0" smtClean="0">
              <a:ln>
                <a:noFill/>
              </a:ln>
              <a:solidFill>
                <a:schemeClr val="tx1"/>
              </a:solidFill>
              <a:effectLst/>
              <a:latin typeface="Arial" pitchFamily="34" charset="0"/>
              <a:cs typeface="Arial" pitchFamily="34" charset="0"/>
            </a:endParaRPr>
          </a:p>
          <a:p>
            <a:pPr marL="0" marR="0" lvl="0" indent="180975" algn="l" defTabSz="914400" rtl="0" eaLnBrk="0" fontAlgn="base" latinLnBrk="0" hangingPunct="0">
              <a:lnSpc>
                <a:spcPct val="100000"/>
              </a:lnSpc>
              <a:spcBef>
                <a:spcPct val="0"/>
              </a:spcBef>
              <a:spcAft>
                <a:spcPct val="0"/>
              </a:spcAft>
              <a:buClrTx/>
              <a:buSzTx/>
              <a:buFontTx/>
              <a:buChar char="•"/>
              <a:tabLst/>
            </a:pPr>
            <a:r>
              <a:rPr kumimoji="0" lang="ru-RU" sz="16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Чистякова М.И. «</a:t>
            </a:r>
            <a:r>
              <a:rPr kumimoji="0" lang="ru-RU" sz="16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Психогимнастика</a:t>
            </a:r>
            <a:r>
              <a:rPr kumimoji="0" lang="ru-RU" sz="16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Москва 1995.</a:t>
            </a:r>
            <a:endParaRPr kumimoji="0" lang="ru-RU" sz="1600" b="0" i="0" u="none" strike="noStrike" cap="none" normalizeH="0" baseline="0" dirty="0" smtClean="0">
              <a:ln>
                <a:noFill/>
              </a:ln>
              <a:solidFill>
                <a:schemeClr val="tx1"/>
              </a:solidFill>
              <a:effectLst/>
              <a:latin typeface="Arial" pitchFamily="34" charset="0"/>
              <a:cs typeface="Arial" pitchFamily="34" charset="0"/>
            </a:endParaRPr>
          </a:p>
        </p:txBody>
      </p:sp>
      <p:sp>
        <p:nvSpPr>
          <p:cNvPr id="11" name="TextBox 10"/>
          <p:cNvSpPr txBox="1"/>
          <p:nvPr/>
        </p:nvSpPr>
        <p:spPr>
          <a:xfrm>
            <a:off x="2051720" y="260648"/>
            <a:ext cx="5904656" cy="369332"/>
          </a:xfrm>
          <a:prstGeom prst="rect">
            <a:avLst/>
          </a:prstGeom>
          <a:noFill/>
        </p:spPr>
        <p:txBody>
          <a:bodyPr wrap="square" rtlCol="0">
            <a:spAutoFit/>
          </a:bodyPr>
          <a:lstStyle/>
          <a:p>
            <a:r>
              <a:rPr lang="ru-RU" b="1" i="1" dirty="0" smtClean="0">
                <a:solidFill>
                  <a:srgbClr val="C00000"/>
                </a:solidFill>
                <a:latin typeface="Cambria" pitchFamily="18" charset="0"/>
              </a:rPr>
              <a:t>Литература:</a:t>
            </a:r>
            <a:endParaRPr lang="ru-RU" b="1" i="1" dirty="0">
              <a:solidFill>
                <a:srgbClr val="C00000"/>
              </a:solidFill>
              <a:latin typeface="Cambria" pitchFamily="18" charset="0"/>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descr="Yellow-Pattern-1366x768.jpg"/>
          <p:cNvPicPr>
            <a:picLocks noChangeAspect="1"/>
          </p:cNvPicPr>
          <p:nvPr/>
        </p:nvPicPr>
        <p:blipFill>
          <a:blip r:embed="rId2" cstate="print"/>
          <a:stretch>
            <a:fillRect/>
          </a:stretch>
        </p:blipFill>
        <p:spPr>
          <a:xfrm>
            <a:off x="0" y="0"/>
            <a:ext cx="9144000" cy="6858000"/>
          </a:xfrm>
          <a:prstGeom prst="rect">
            <a:avLst/>
          </a:prstGeom>
        </p:spPr>
      </p:pic>
      <p:pic>
        <p:nvPicPr>
          <p:cNvPr id="5" name="Рисунок 4" descr="DSC04173.JPG"/>
          <p:cNvPicPr>
            <a:picLocks noChangeAspect="1"/>
          </p:cNvPicPr>
          <p:nvPr/>
        </p:nvPicPr>
        <p:blipFill>
          <a:blip r:embed="rId3" cstate="print"/>
          <a:stretch>
            <a:fillRect/>
          </a:stretch>
        </p:blipFill>
        <p:spPr>
          <a:xfrm>
            <a:off x="539552" y="332656"/>
            <a:ext cx="3360374" cy="2664296"/>
          </a:xfrm>
          <a:prstGeom prst="rect">
            <a:avLst/>
          </a:prstGeom>
          <a:ln>
            <a:noFill/>
          </a:ln>
          <a:effectLst>
            <a:outerShdw blurRad="292100" dist="139700" dir="2700000" algn="tl" rotWithShape="0">
              <a:srgbClr val="333333">
                <a:alpha val="65000"/>
              </a:srgbClr>
            </a:outerShdw>
          </a:effectLst>
        </p:spPr>
      </p:pic>
      <p:pic>
        <p:nvPicPr>
          <p:cNvPr id="6" name="Рисунок 5" descr="DSC04176.JPG"/>
          <p:cNvPicPr>
            <a:picLocks noChangeAspect="1"/>
          </p:cNvPicPr>
          <p:nvPr/>
        </p:nvPicPr>
        <p:blipFill>
          <a:blip r:embed="rId4" cstate="print"/>
          <a:stretch>
            <a:fillRect/>
          </a:stretch>
        </p:blipFill>
        <p:spPr>
          <a:xfrm>
            <a:off x="5004048" y="332656"/>
            <a:ext cx="3480387" cy="2592288"/>
          </a:xfrm>
          <a:prstGeom prst="rect">
            <a:avLst/>
          </a:prstGeom>
          <a:ln>
            <a:noFill/>
          </a:ln>
          <a:effectLst>
            <a:outerShdw blurRad="292100" dist="139700" dir="2700000" algn="tl" rotWithShape="0">
              <a:srgbClr val="333333">
                <a:alpha val="65000"/>
              </a:srgbClr>
            </a:outerShdw>
          </a:effectLst>
        </p:spPr>
      </p:pic>
      <p:pic>
        <p:nvPicPr>
          <p:cNvPr id="7" name="Рисунок 6" descr="DSC04180.JPG"/>
          <p:cNvPicPr>
            <a:picLocks noChangeAspect="1"/>
          </p:cNvPicPr>
          <p:nvPr/>
        </p:nvPicPr>
        <p:blipFill>
          <a:blip r:embed="rId5" cstate="print"/>
          <a:stretch>
            <a:fillRect/>
          </a:stretch>
        </p:blipFill>
        <p:spPr>
          <a:xfrm>
            <a:off x="467545" y="3501008"/>
            <a:ext cx="3384375" cy="2852936"/>
          </a:xfrm>
          <a:prstGeom prst="rect">
            <a:avLst/>
          </a:prstGeom>
          <a:ln>
            <a:noFill/>
          </a:ln>
          <a:effectLst>
            <a:outerShdw blurRad="292100" dist="139700" dir="2700000" algn="tl" rotWithShape="0">
              <a:srgbClr val="333333">
                <a:alpha val="65000"/>
              </a:srgbClr>
            </a:outerShdw>
          </a:effectLst>
        </p:spPr>
      </p:pic>
      <p:pic>
        <p:nvPicPr>
          <p:cNvPr id="8" name="Рисунок 7" descr="DSC04185.JPG"/>
          <p:cNvPicPr>
            <a:picLocks noChangeAspect="1"/>
          </p:cNvPicPr>
          <p:nvPr/>
        </p:nvPicPr>
        <p:blipFill>
          <a:blip r:embed="rId6" cstate="print"/>
          <a:stretch>
            <a:fillRect/>
          </a:stretch>
        </p:blipFill>
        <p:spPr>
          <a:xfrm>
            <a:off x="5076056" y="3429000"/>
            <a:ext cx="3384376" cy="2808312"/>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descr="650x465_828750_[www.ArtFile.ru].jpg"/>
          <p:cNvPicPr>
            <a:picLocks noChangeAspect="1"/>
          </p:cNvPicPr>
          <p:nvPr/>
        </p:nvPicPr>
        <p:blipFill>
          <a:blip r:embed="rId2" cstate="print"/>
          <a:srcRect l="34261" t="8061" r="9814"/>
          <a:stretch>
            <a:fillRect/>
          </a:stretch>
        </p:blipFill>
        <p:spPr>
          <a:xfrm>
            <a:off x="683568" y="404664"/>
            <a:ext cx="2664296" cy="3284984"/>
          </a:xfrm>
          <a:prstGeom prst="rect">
            <a:avLst/>
          </a:prstGeom>
        </p:spPr>
      </p:pic>
      <p:pic>
        <p:nvPicPr>
          <p:cNvPr id="7" name="Рисунок 6" descr="650x465_828750_[www.ArtFile.ru].jpg"/>
          <p:cNvPicPr>
            <a:picLocks noChangeAspect="1"/>
          </p:cNvPicPr>
          <p:nvPr/>
        </p:nvPicPr>
        <p:blipFill>
          <a:blip r:embed="rId3" cstate="print"/>
          <a:stretch>
            <a:fillRect/>
          </a:stretch>
        </p:blipFill>
        <p:spPr>
          <a:xfrm>
            <a:off x="0" y="0"/>
            <a:ext cx="9323512" cy="6857999"/>
          </a:xfrm>
          <a:prstGeom prst="rect">
            <a:avLst/>
          </a:prstGeom>
        </p:spPr>
      </p:pic>
      <p:pic>
        <p:nvPicPr>
          <p:cNvPr id="10" name="Рисунок 9" descr="осень 12 046.JPG"/>
          <p:cNvPicPr>
            <a:picLocks noChangeAspect="1"/>
          </p:cNvPicPr>
          <p:nvPr/>
        </p:nvPicPr>
        <p:blipFill>
          <a:blip r:embed="rId4" cstate="print"/>
          <a:stretch>
            <a:fillRect/>
          </a:stretch>
        </p:blipFill>
        <p:spPr>
          <a:xfrm>
            <a:off x="467545" y="3284984"/>
            <a:ext cx="4283968" cy="3212976"/>
          </a:xfrm>
          <a:prstGeom prst="rect">
            <a:avLst/>
          </a:prstGeom>
          <a:ln>
            <a:noFill/>
          </a:ln>
          <a:effectLst>
            <a:outerShdw blurRad="292100" dist="139700" dir="2700000" algn="tl" rotWithShape="0">
              <a:srgbClr val="333333">
                <a:alpha val="65000"/>
              </a:srgbClr>
            </a:outerShdw>
          </a:effectLst>
        </p:spPr>
      </p:pic>
      <p:pic>
        <p:nvPicPr>
          <p:cNvPr id="11" name="Рисунок 10" descr="дед ковбой 023.JPG"/>
          <p:cNvPicPr>
            <a:picLocks noChangeAspect="1"/>
          </p:cNvPicPr>
          <p:nvPr/>
        </p:nvPicPr>
        <p:blipFill>
          <a:blip r:embed="rId5" cstate="print"/>
          <a:stretch>
            <a:fillRect/>
          </a:stretch>
        </p:blipFill>
        <p:spPr>
          <a:xfrm>
            <a:off x="4716016" y="332656"/>
            <a:ext cx="4427984" cy="3320988"/>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descr="650x465_828750_[www.ArtFile.ru].jpg"/>
          <p:cNvPicPr>
            <a:picLocks noChangeAspect="1"/>
          </p:cNvPicPr>
          <p:nvPr/>
        </p:nvPicPr>
        <p:blipFill>
          <a:blip r:embed="rId2" cstate="print"/>
          <a:stretch>
            <a:fillRect/>
          </a:stretch>
        </p:blipFill>
        <p:spPr>
          <a:xfrm>
            <a:off x="0" y="0"/>
            <a:ext cx="9144000" cy="6857999"/>
          </a:xfrm>
          <a:prstGeom prst="rect">
            <a:avLst/>
          </a:prstGeom>
        </p:spPr>
      </p:pic>
      <p:pic>
        <p:nvPicPr>
          <p:cNvPr id="7" name="Рисунок 6" descr="DSC04165.JPG"/>
          <p:cNvPicPr>
            <a:picLocks noChangeAspect="1"/>
          </p:cNvPicPr>
          <p:nvPr/>
        </p:nvPicPr>
        <p:blipFill>
          <a:blip r:embed="rId3" cstate="print"/>
          <a:stretch>
            <a:fillRect/>
          </a:stretch>
        </p:blipFill>
        <p:spPr>
          <a:xfrm>
            <a:off x="251520" y="2132856"/>
            <a:ext cx="4091947" cy="3068960"/>
          </a:xfrm>
          <a:prstGeom prst="rect">
            <a:avLst/>
          </a:prstGeom>
          <a:ln>
            <a:noFill/>
          </a:ln>
          <a:effectLst>
            <a:outerShdw blurRad="292100" dist="139700" dir="2700000" algn="tl" rotWithShape="0">
              <a:srgbClr val="333333">
                <a:alpha val="65000"/>
              </a:srgbClr>
            </a:outerShdw>
          </a:effectLst>
        </p:spPr>
      </p:pic>
      <p:pic>
        <p:nvPicPr>
          <p:cNvPr id="9" name="Рисунок 8" descr="DSC04191.JPG"/>
          <p:cNvPicPr>
            <a:picLocks noChangeAspect="1"/>
          </p:cNvPicPr>
          <p:nvPr/>
        </p:nvPicPr>
        <p:blipFill>
          <a:blip r:embed="rId4" cstate="print"/>
          <a:srcRect l="9810"/>
          <a:stretch>
            <a:fillRect/>
          </a:stretch>
        </p:blipFill>
        <p:spPr>
          <a:xfrm>
            <a:off x="4716016" y="980728"/>
            <a:ext cx="3971933" cy="3302986"/>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descr="650x465_828750_[www.ArtFile.ru].jpg"/>
          <p:cNvPicPr>
            <a:picLocks noChangeAspect="1"/>
          </p:cNvPicPr>
          <p:nvPr/>
        </p:nvPicPr>
        <p:blipFill>
          <a:blip r:embed="rId2" cstate="print"/>
          <a:stretch>
            <a:fillRect/>
          </a:stretch>
        </p:blipFill>
        <p:spPr>
          <a:xfrm>
            <a:off x="0" y="0"/>
            <a:ext cx="9143999" cy="6857999"/>
          </a:xfrm>
          <a:prstGeom prst="rect">
            <a:avLst/>
          </a:prstGeom>
        </p:spPr>
      </p:pic>
      <p:pic>
        <p:nvPicPr>
          <p:cNvPr id="5" name="Рисунок 4" descr="DSC04188.JPG"/>
          <p:cNvPicPr>
            <a:picLocks noChangeAspect="1"/>
          </p:cNvPicPr>
          <p:nvPr/>
        </p:nvPicPr>
        <p:blipFill>
          <a:blip r:embed="rId3" cstate="print"/>
          <a:stretch>
            <a:fillRect/>
          </a:stretch>
        </p:blipFill>
        <p:spPr>
          <a:xfrm>
            <a:off x="323528" y="332656"/>
            <a:ext cx="3851920" cy="2888940"/>
          </a:xfrm>
          <a:prstGeom prst="rect">
            <a:avLst/>
          </a:prstGeom>
          <a:ln>
            <a:noFill/>
          </a:ln>
          <a:effectLst>
            <a:outerShdw blurRad="292100" dist="139700" dir="2700000" algn="tl" rotWithShape="0">
              <a:srgbClr val="333333">
                <a:alpha val="65000"/>
              </a:srgbClr>
            </a:outerShdw>
          </a:effectLst>
        </p:spPr>
      </p:pic>
      <p:pic>
        <p:nvPicPr>
          <p:cNvPr id="6" name="Рисунок 5" descr="DSC04195.JPG"/>
          <p:cNvPicPr>
            <a:picLocks noChangeAspect="1"/>
          </p:cNvPicPr>
          <p:nvPr/>
        </p:nvPicPr>
        <p:blipFill>
          <a:blip r:embed="rId4" cstate="print"/>
          <a:stretch>
            <a:fillRect/>
          </a:stretch>
        </p:blipFill>
        <p:spPr>
          <a:xfrm>
            <a:off x="4788024" y="1628800"/>
            <a:ext cx="3744416" cy="2808312"/>
          </a:xfrm>
          <a:prstGeom prst="rect">
            <a:avLst/>
          </a:prstGeom>
          <a:ln>
            <a:noFill/>
          </a:ln>
          <a:effectLst>
            <a:outerShdw blurRad="292100" dist="139700" dir="2700000" algn="tl" rotWithShape="0">
              <a:srgbClr val="333333">
                <a:alpha val="65000"/>
              </a:srgbClr>
            </a:outerShdw>
          </a:effectLst>
        </p:spPr>
      </p:pic>
      <p:pic>
        <p:nvPicPr>
          <p:cNvPr id="7" name="Рисунок 6" descr="садик 011.JPG"/>
          <p:cNvPicPr>
            <a:picLocks noChangeAspect="1"/>
          </p:cNvPicPr>
          <p:nvPr/>
        </p:nvPicPr>
        <p:blipFill>
          <a:blip r:embed="rId5" cstate="print"/>
          <a:stretch>
            <a:fillRect/>
          </a:stretch>
        </p:blipFill>
        <p:spPr>
          <a:xfrm>
            <a:off x="251520" y="3789040"/>
            <a:ext cx="3960440" cy="2724686"/>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theme/theme1.xml><?xml version="1.0" encoding="utf-8"?>
<a:theme xmlns:a="http://schemas.openxmlformats.org/drawingml/2006/main" name="Тема Office">
  <a:themeElements>
    <a:clrScheme name="Другая 2">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FFC000"/>
      </a:hlink>
      <a:folHlink>
        <a:srgbClr val="85DFD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343</TotalTime>
  <Words>2650</Words>
  <Application>Microsoft Office PowerPoint</Application>
  <PresentationFormat>Экран (4:3)</PresentationFormat>
  <Paragraphs>102</Paragraphs>
  <Slides>23</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23</vt:i4>
      </vt:variant>
    </vt:vector>
  </HeadingPairs>
  <TitlesOfParts>
    <vt:vector size="24" baseType="lpstr">
      <vt:lpstr>Тема Office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RePack by SPecialiST</dc:creator>
  <cp:lastModifiedBy>Елена</cp:lastModifiedBy>
  <cp:revision>38</cp:revision>
  <dcterms:created xsi:type="dcterms:W3CDTF">2016-01-09T12:20:17Z</dcterms:created>
  <dcterms:modified xsi:type="dcterms:W3CDTF">2017-02-23T22:13:28Z</dcterms:modified>
</cp:coreProperties>
</file>