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85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67" r:id="rId12"/>
    <p:sldId id="268" r:id="rId13"/>
    <p:sldId id="281" r:id="rId14"/>
    <p:sldId id="269" r:id="rId15"/>
    <p:sldId id="270" r:id="rId16"/>
    <p:sldId id="284" r:id="rId17"/>
    <p:sldId id="282" r:id="rId18"/>
    <p:sldId id="283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  <a:srgbClr val="008000"/>
    <a:srgbClr val="800000"/>
    <a:srgbClr val="FFFF00"/>
    <a:srgbClr val="006600"/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87" autoAdjust="0"/>
    <p:restoredTop sz="94622" autoAdjust="0"/>
  </p:normalViewPr>
  <p:slideViewPr>
    <p:cSldViewPr>
      <p:cViewPr>
        <p:scale>
          <a:sx n="62" d="100"/>
          <a:sy n="62" d="100"/>
        </p:scale>
        <p:origin x="-91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u="none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u="none">
                <a:latin typeface="+mn-lt"/>
                <a:cs typeface="+mn-cs"/>
              </a:defRPr>
            </a:lvl1pPr>
          </a:lstStyle>
          <a:p>
            <a:pPr>
              <a:defRPr/>
            </a:pPr>
            <a:fld id="{C56030B1-564F-4683-A951-63DA19A2031E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u="none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u="none">
                <a:latin typeface="+mn-lt"/>
                <a:cs typeface="+mn-cs"/>
              </a:defRPr>
            </a:lvl1pPr>
          </a:lstStyle>
          <a:p>
            <a:pPr>
              <a:defRPr/>
            </a:pPr>
            <a:fld id="{B02D431C-9F48-4509-AD07-3A0603E20E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2367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662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2DB3FFB-B202-44C4-A0AE-C5C0736BB95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 descr="0i4l2h0mas.jpg"/>
          <p:cNvPicPr>
            <a:picLocks noChangeAspect="1"/>
          </p:cNvPicPr>
          <p:nvPr userDrawn="1"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33" y="-22"/>
            <a:ext cx="9144033" cy="685802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accent4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F2DDF-752F-4097-A43E-2CA114BFAA37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8B427-16C5-42F2-BA57-3E4FE86A03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6B698-E95C-4676-9B76-90E3D829D647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508B6-56F2-4A1A-B2A3-432F27AACB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92BDE-B90C-4DF1-86D6-93BA3D555D77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59CE2-616B-4434-87FE-7F9CB88EC3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F9CED-3935-498D-BB4D-CC184B2C8E6D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D3D2E-912E-47AB-A9F4-D5E564FAA8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A59E1-F375-4E61-911B-02B621A8077B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16E77-A052-4894-BFF7-41716A9A29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9545E-9CBE-4AF8-949D-18ACDC4216A2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E858B-AD37-4557-A6BF-4BD9268B1D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C8411-3D84-49DC-9147-B891073F174C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4DEA7-FD42-4674-A464-27544C6195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52306-88CE-4065-BA94-91931DB29055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A4E6C-6A90-4CAD-881D-AD219F87E4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36946-4FCF-4CB1-A04A-A8F07725BA79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99B26-116A-4A84-8ABB-8F28D29675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EAEBF-C66A-4836-B5F8-DDA3A7CBA8D1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B9C1D-81B0-48D7-A46D-11869AAD7B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553EF-02C4-4637-A666-201496F8EEE3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2DF5C-FD8B-4A55-B32D-DFC245431D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85720" y="214290"/>
            <a:ext cx="8572560" cy="6429420"/>
          </a:xfrm>
          <a:prstGeom prst="roundRect">
            <a:avLst>
              <a:gd name="adj" fmla="val 8900"/>
            </a:avLst>
          </a:prstGeom>
          <a:noFill/>
          <a:ln>
            <a:solidFill>
              <a:srgbClr val="FF6699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u="none"/>
          </a:p>
        </p:txBody>
      </p:sp>
      <p:sp>
        <p:nvSpPr>
          <p:cNvPr id="1029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0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u="none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E43BC4-1215-4C57-9904-5FDBDDAFB3FD}" type="datetimeFigureOut">
              <a:rPr lang="ru-RU"/>
              <a:pPr>
                <a:defRPr/>
              </a:pPr>
              <a:t>07.03.2025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u="none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u="none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8E1290-F4E5-471D-B20D-0C8818755F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6539" y="620688"/>
            <a:ext cx="8572500" cy="720080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3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ДОНЕЦКАЯ НАРОДНАЯ РЕСПУБЛИКА</a:t>
            </a:r>
            <a:r>
              <a:rPr lang="ru-RU" sz="1300" b="1" dirty="0">
                <a:ea typeface="Calibri"/>
                <a:cs typeface="Times New Roman"/>
              </a:rPr>
              <a:t/>
            </a:r>
            <a:br>
              <a:rPr lang="ru-RU" sz="1300" b="1" dirty="0">
                <a:ea typeface="Calibri"/>
                <a:cs typeface="Times New Roman"/>
              </a:rPr>
            </a:br>
            <a:r>
              <a:rPr lang="ru-RU" sz="13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ОТДЕЛ ОБРАЗОВАНИЯ АДМИНИСТРАЦИИ ПЕТРОВСКОГО РАЙОНА ГОРОДА ДОНЕЦКА</a:t>
            </a:r>
            <a:r>
              <a:rPr lang="ru-RU" sz="1300" b="1" dirty="0">
                <a:ea typeface="Calibri"/>
                <a:cs typeface="Times New Roman"/>
              </a:rPr>
              <a:t/>
            </a:r>
            <a:br>
              <a:rPr lang="ru-RU" sz="1300" b="1" dirty="0">
                <a:ea typeface="Calibri"/>
                <a:cs typeface="Times New Roman"/>
              </a:rPr>
            </a:br>
            <a:r>
              <a:rPr lang="ru-RU" sz="13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МУНИЦИПАЛЬНОЕ ДОШКОЛЬНОЕ ОБРАЗОВАТЕЛЬНОЕ УЧРЕЖДЕНИЕ</a:t>
            </a:r>
            <a:r>
              <a:rPr lang="ru-RU" sz="1300" b="1" dirty="0">
                <a:ea typeface="Calibri"/>
                <a:cs typeface="Times New Roman"/>
              </a:rPr>
              <a:t/>
            </a:r>
            <a:br>
              <a:rPr lang="ru-RU" sz="1300" b="1" dirty="0">
                <a:ea typeface="Calibri"/>
                <a:cs typeface="Times New Roman"/>
              </a:rPr>
            </a:br>
            <a:r>
              <a:rPr lang="ru-RU" sz="1300" b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«ЯСЛИ-САД КОМБИНИРОВАННОГО ТИПА № 180 ГОРОДА ДОНЕЦКА»</a:t>
            </a:r>
            <a:r>
              <a:rPr lang="ru-RU" sz="1200" dirty="0">
                <a:ea typeface="Calibri"/>
                <a:cs typeface="Times New Roman"/>
              </a:rPr>
              <a:t/>
            </a:r>
            <a:br>
              <a:rPr lang="ru-RU" sz="1200" dirty="0">
                <a:ea typeface="Calibri"/>
                <a:cs typeface="Times New Roman"/>
              </a:rPr>
            </a:br>
            <a:r>
              <a:rPr lang="ru-RU" sz="2800" b="1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1772816"/>
            <a:ext cx="6400800" cy="10001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k-UA" sz="40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Педагогический</a:t>
            </a:r>
            <a:r>
              <a:rPr lang="uk-UA" sz="4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опыт</a:t>
            </a:r>
            <a:r>
              <a:rPr lang="uk-UA" sz="4000" dirty="0" smtClean="0">
                <a:solidFill>
                  <a:srgbClr val="000099"/>
                </a:solidFill>
              </a:rPr>
              <a:t>.</a:t>
            </a:r>
            <a:endParaRPr lang="ru-RU" sz="4000" dirty="0" smtClean="0">
              <a:solidFill>
                <a:srgbClr val="000099"/>
              </a:solidFill>
            </a:endParaRPr>
          </a:p>
        </p:txBody>
      </p:sp>
      <p:sp>
        <p:nvSpPr>
          <p:cNvPr id="14339" name="TextBox 3"/>
          <p:cNvSpPr txBox="1">
            <a:spLocks noChangeArrowheads="1"/>
          </p:cNvSpPr>
          <p:nvPr/>
        </p:nvSpPr>
        <p:spPr bwMode="auto">
          <a:xfrm>
            <a:off x="928688" y="2428875"/>
            <a:ext cx="785812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4000" b="1" i="1" u="none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uk-UA" sz="4000" b="1" i="1" u="none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“Развитие</a:t>
            </a:r>
            <a:r>
              <a:rPr lang="uk-UA" sz="4000" b="1" i="1" u="none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b="1" i="1" u="none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творческих</a:t>
            </a:r>
            <a:r>
              <a:rPr lang="uk-UA" sz="4000" b="1" i="1" u="none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b="1" i="1" u="none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способностей</a:t>
            </a:r>
            <a:r>
              <a:rPr lang="uk-UA" sz="4000" b="1" i="1" u="none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b="1" i="1" u="none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uk-UA" sz="4000" b="1" i="1" u="none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помощью</a:t>
            </a:r>
            <a:r>
              <a:rPr lang="uk-UA" sz="4000" b="1" i="1" u="none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4000" b="1" i="1" u="none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танца”</a:t>
            </a:r>
            <a:endParaRPr lang="ru-RU" sz="4000" b="1" i="1" u="none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9952" y="4857750"/>
            <a:ext cx="450398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200" b="1" u="none" dirty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Автор : </a:t>
            </a:r>
            <a:r>
              <a:rPr lang="uk-UA" sz="2200" b="1" u="none" dirty="0" err="1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музыкальный</a:t>
            </a:r>
            <a:r>
              <a:rPr lang="uk-UA" sz="2200" b="1" u="none" dirty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uk-UA" sz="2200" b="1" u="none" dirty="0" err="1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руководитель</a:t>
            </a:r>
            <a:r>
              <a:rPr lang="uk-UA" sz="2200" b="1" u="none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 МДОУ </a:t>
            </a:r>
            <a:r>
              <a:rPr lang="uk-UA" sz="2200" b="1" u="none" dirty="0" smtClean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№ 180</a:t>
            </a:r>
            <a:endParaRPr lang="uk-UA" sz="2200" b="1" u="none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  <a:p>
            <a:r>
              <a:rPr lang="uk-UA" sz="2200" b="1" u="none" dirty="0">
                <a:solidFill>
                  <a:srgbClr val="002060"/>
                </a:solidFill>
                <a:latin typeface="Arial Black" pitchFamily="34" charset="0"/>
                <a:cs typeface="Times New Roman" pitchFamily="18" charset="0"/>
              </a:rPr>
              <a:t> Романова М.Ю.</a:t>
            </a:r>
            <a:endParaRPr lang="ru-RU" sz="2200" b="1" u="none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14341" name="Picture 3" descr="F:\DSC_00522.jpg"/>
          <p:cNvPicPr>
            <a:picLocks noChangeAspect="1" noChangeArrowheads="1"/>
          </p:cNvPicPr>
          <p:nvPr/>
        </p:nvPicPr>
        <p:blipFill>
          <a:blip r:embed="rId2" cstate="print"/>
          <a:srcRect t="20442"/>
          <a:stretch>
            <a:fillRect/>
          </a:stretch>
        </p:blipFill>
        <p:spPr bwMode="auto">
          <a:xfrm>
            <a:off x="395536" y="3645024"/>
            <a:ext cx="2736304" cy="31216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6632"/>
            <a:ext cx="4359625" cy="6165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69"/>
          <a:stretch/>
        </p:blipFill>
        <p:spPr>
          <a:xfrm>
            <a:off x="5001350" y="3481596"/>
            <a:ext cx="3867120" cy="26837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350" y="312594"/>
            <a:ext cx="3816424" cy="28623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DSC_08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313"/>
            <a:ext cx="4375150" cy="2928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F:\DSC_0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00438"/>
            <a:ext cx="4375150" cy="2928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0" y="3068960"/>
            <a:ext cx="4500563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 u="none" dirty="0">
                <a:solidFill>
                  <a:schemeClr val="hlink"/>
                </a:solidFill>
                <a:latin typeface="Arial Black" pitchFamily="34" charset="0"/>
              </a:rPr>
              <a:t>Танец – это искусство, которое развивает артистические способности. Педагоги-музыканты (Д. </a:t>
            </a:r>
            <a:r>
              <a:rPr lang="ru-RU" b="1" i="1" u="none" dirty="0" err="1">
                <a:solidFill>
                  <a:schemeClr val="hlink"/>
                </a:solidFill>
                <a:latin typeface="Arial Black" pitchFamily="34" charset="0"/>
              </a:rPr>
              <a:t>Кабалевский</a:t>
            </a:r>
            <a:r>
              <a:rPr lang="ru-RU" b="1" i="1" u="none" dirty="0">
                <a:solidFill>
                  <a:schemeClr val="hlink"/>
                </a:solidFill>
                <a:latin typeface="Arial Black" pitchFamily="34" charset="0"/>
              </a:rPr>
              <a:t>, </a:t>
            </a:r>
            <a:br>
              <a:rPr lang="ru-RU" b="1" i="1" u="none" dirty="0">
                <a:solidFill>
                  <a:schemeClr val="hlink"/>
                </a:solidFill>
                <a:latin typeface="Arial Black" pitchFamily="34" charset="0"/>
              </a:rPr>
            </a:br>
            <a:r>
              <a:rPr lang="ru-RU" b="1" i="1" u="none" dirty="0">
                <a:solidFill>
                  <a:schemeClr val="hlink"/>
                </a:solidFill>
                <a:latin typeface="Arial Black" pitchFamily="34" charset="0"/>
              </a:rPr>
              <a:t>Д. Шостакович) пришли к выводу, что задатки музыкальной деятельности есть у каждого.</a:t>
            </a:r>
            <a:br>
              <a:rPr lang="ru-RU" b="1" i="1" u="none" dirty="0">
                <a:solidFill>
                  <a:schemeClr val="hlink"/>
                </a:solidFill>
                <a:latin typeface="Arial Black" pitchFamily="34" charset="0"/>
              </a:rPr>
            </a:br>
            <a:r>
              <a:rPr lang="ru-RU" b="1" i="1" u="none" dirty="0">
                <a:solidFill>
                  <a:schemeClr val="hlink"/>
                </a:solidFill>
                <a:latin typeface="Arial Black" pitchFamily="34" charset="0"/>
              </a:rPr>
              <a:t>Поэтому начинать музыкальное развитие ребенка нужно как можно раньше.</a:t>
            </a:r>
            <a:r>
              <a:rPr lang="ru-RU" dirty="0">
                <a:latin typeface="Arial Black" pitchFamily="34" charset="0"/>
              </a:rPr>
              <a:t> </a:t>
            </a:r>
            <a:r>
              <a:rPr lang="uk-UA" u="none" dirty="0">
                <a:latin typeface="Arial Black" pitchFamily="34" charset="0"/>
              </a:rPr>
              <a:t> </a:t>
            </a:r>
            <a:endParaRPr lang="ru-RU" u="none" dirty="0"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25428" y="404664"/>
            <a:ext cx="461857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Без музыки трудно представить себе </a:t>
            </a:r>
          </a:p>
          <a:p>
            <a:r>
              <a:rPr lang="ru-RU" sz="16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жизнь человека. Без звуков музыки </a:t>
            </a:r>
          </a:p>
          <a:p>
            <a:r>
              <a:rPr lang="ru-RU" sz="16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она была бы не полная, глухая, </a:t>
            </a:r>
          </a:p>
          <a:p>
            <a:r>
              <a:rPr lang="ru-RU" sz="16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бедная… Любителями и знатоками </a:t>
            </a:r>
          </a:p>
          <a:p>
            <a:r>
              <a:rPr lang="ru-RU" sz="16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музыки не рождаются, а</a:t>
            </a:r>
          </a:p>
          <a:p>
            <a:r>
              <a:rPr lang="ru-RU" sz="16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становятся»</a:t>
            </a:r>
          </a:p>
          <a:p>
            <a:r>
              <a:rPr lang="ru-RU" sz="16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                              Д.Шостакович</a:t>
            </a:r>
            <a:endParaRPr lang="ru-RU" sz="1600" b="1" i="1" u="none" dirty="0">
              <a:solidFill>
                <a:srgbClr val="000099"/>
              </a:solidFill>
              <a:latin typeface="Arial Black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01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72000" y="3645024"/>
            <a:ext cx="4551246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Окружающая ребенка с 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Пеленок музыкальная среда 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создает у детей зависимость 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от простейших ритмов, что 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приводит к остановке 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развития музыкально-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танцевальных способностей 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детей</a:t>
            </a:r>
            <a:r>
              <a:rPr lang="ru-RU" sz="2000" b="1" i="1" u="none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u="none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512" y="188640"/>
            <a:ext cx="46054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Музыкально-ритмическая 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деятельность привлекает детей 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своей эмоциональной окрашенностью,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возможностью активно выразить 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отношение к музыке в движениях</a:t>
            </a:r>
            <a:r>
              <a:rPr lang="ru-RU" sz="2000" b="1" dirty="0" smtClean="0">
                <a:solidFill>
                  <a:srgbClr val="000099"/>
                </a:solidFill>
                <a:latin typeface="Arial Black" pitchFamily="34" charset="0"/>
              </a:rPr>
              <a:t>.</a:t>
            </a:r>
            <a:endParaRPr lang="ru-RU" sz="2000" b="1" dirty="0">
              <a:solidFill>
                <a:srgbClr val="000099"/>
              </a:solidFill>
              <a:latin typeface="Arial Black" pitchFamily="34" charset="0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476672"/>
            <a:ext cx="3880595" cy="2598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140968"/>
            <a:ext cx="4187208" cy="2791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фото\фото МЮ\DSC_08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901276">
            <a:off x="395537" y="476672"/>
            <a:ext cx="3456384" cy="23137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2647">
            <a:off x="5148064" y="188640"/>
            <a:ext cx="3448431" cy="23086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645024"/>
            <a:ext cx="3866012" cy="2588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573016"/>
            <a:ext cx="4000001" cy="26779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уза года Романова\Новая папка\IMG_138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3240360" cy="25216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D:\муза года Романова\Новая папка\Захваченный кадр 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5666" y="260648"/>
            <a:ext cx="3360373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D:\муза года Романова\Новая папка\P10200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077072"/>
            <a:ext cx="3145899" cy="2359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3" name="Picture 5" descr="D:\муза года Романова\Новая папка\getImage2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3861048"/>
            <a:ext cx="3384376" cy="25382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 descr="D:\мои фото\180 Д.с\танцевальный конкурс 2014\2014-04-10 10-33-2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2204864"/>
            <a:ext cx="2819056" cy="18793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Цель :</a:t>
            </a: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1468760"/>
          </a:xfrm>
        </p:spPr>
        <p:txBody>
          <a:bodyPr/>
          <a:lstStyle/>
          <a:p>
            <a:r>
              <a:rPr lang="ru-RU" sz="2400" b="1" i="1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Построение системы работы по развитию чувства ритма у дошкольников в процессе музыкально – ритмического движения.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779912" y="2132856"/>
            <a:ext cx="1986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Задачи:</a:t>
            </a:r>
            <a:endParaRPr lang="ru-RU" sz="3200" b="1" u="none" dirty="0">
              <a:solidFill>
                <a:srgbClr val="000099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2636912"/>
            <a:ext cx="75440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1.​ Создать </a:t>
            </a:r>
            <a:r>
              <a:rPr lang="ru-RU" sz="2000" b="1" i="1" dirty="0" err="1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образовательно</a:t>
            </a:r>
            <a:r>
              <a:rPr lang="ru-RU" sz="2000" b="1" i="1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– развивающую среду: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3140968"/>
            <a:ext cx="58368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Изучение методической литературы;</a:t>
            </a:r>
            <a:endParaRPr lang="ru-RU" sz="2000" b="1" i="1" u="none" dirty="0">
              <a:solidFill>
                <a:srgbClr val="000099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4450011" y="74711"/>
            <a:ext cx="24397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3501008"/>
            <a:ext cx="5400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000099"/>
                </a:solidFill>
                <a:latin typeface="Arial Black" pitchFamily="34" charset="0"/>
              </a:rPr>
              <a:t> </a:t>
            </a:r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Изготовление атрибутов, игр;</a:t>
            </a:r>
          </a:p>
          <a:p>
            <a:endParaRPr lang="ru-RU" dirty="0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425165" y="74711"/>
            <a:ext cx="29367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-;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3861048"/>
            <a:ext cx="497123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Перспективное планирование;</a:t>
            </a:r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39552" y="4293096"/>
            <a:ext cx="829265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2.​ Наработать теоретический, практический, материал </a:t>
            </a:r>
          </a:p>
          <a:p>
            <a:r>
              <a:rPr lang="ru-RU" sz="2000" b="1" i="1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с учетом индивидуальных, физических особенностей </a:t>
            </a:r>
          </a:p>
          <a:p>
            <a:r>
              <a:rPr lang="ru-RU" sz="2000" b="1" i="1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детей</a:t>
            </a:r>
            <a:r>
              <a:rPr lang="ru-RU" sz="2000" b="1" i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467544" y="5229200"/>
            <a:ext cx="8635697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3.​ Разработать методические рекомендации по развитию</a:t>
            </a:r>
          </a:p>
          <a:p>
            <a:r>
              <a:rPr lang="ru-RU" sz="2000" b="1" i="1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музыкально –ритмического слуха у детей дошкольного </a:t>
            </a:r>
          </a:p>
          <a:p>
            <a:r>
              <a:rPr lang="ru-RU" sz="2000" b="1" i="1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возраста.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  <p:bldP spid="13" grpId="0"/>
      <p:bldP spid="14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9288" y="188640"/>
            <a:ext cx="808426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Цель работы с детьми:</a:t>
            </a:r>
          </a:p>
          <a:p>
            <a:r>
              <a:rPr lang="ru-RU" sz="24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Развивать у детей чувство ритма в процессе </a:t>
            </a:r>
          </a:p>
          <a:p>
            <a:r>
              <a:rPr lang="ru-RU" sz="24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музыкально – ритмического движения.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779912" y="1412776"/>
            <a:ext cx="16077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3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2204864"/>
            <a:ext cx="68772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1.​ Формировать навык точно воспроизводить </a:t>
            </a:r>
          </a:p>
          <a:p>
            <a:r>
              <a:rPr lang="ru-RU" sz="2000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ритмический рисунок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95536" y="2924944"/>
            <a:ext cx="860524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2.​ Развивать навыки музыкально – двигательных качеств и 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умений: (развитие ловкости, координации движений, развитие 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гибкости и пластичности; воспитание выносливости, развитие 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умения ориентироваться в пространстве; формирование 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правильной осанки; обогащение двигательного опыта 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разнообразными видами движений)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42204" y="4941168"/>
            <a:ext cx="890179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3.​ Развивать нравственно – коммуникативные качества личности.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(воспитание умения сопереживать другим людям и животным;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формировать чувство такта и культурных привычек в процессе 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группового общения с детьми и взрослыми.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u="sng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Методологическая основа работы</a:t>
            </a:r>
            <a:endParaRPr lang="ru-RU" sz="2800" b="1" u="sng" dirty="0">
              <a:solidFill>
                <a:srgbClr val="000099"/>
              </a:solidFill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Picture 5" descr="1282852650_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35696" y="1268760"/>
            <a:ext cx="1780732" cy="2513975"/>
          </a:xfrm>
          <a:noFill/>
          <a:ln w="38100">
            <a:solidFill>
              <a:srgbClr val="FFFF00"/>
            </a:solidFill>
          </a:ln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173355"/>
            <a:ext cx="1872208" cy="2517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3789040"/>
            <a:ext cx="1786204" cy="2801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861048"/>
            <a:ext cx="1800200" cy="25459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3861048"/>
            <a:ext cx="1914525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3" y="188640"/>
            <a:ext cx="3549726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779912" y="0"/>
            <a:ext cx="475252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 </a:t>
            </a:r>
          </a:p>
          <a:p>
            <a:r>
              <a:rPr lang="ru-RU" sz="20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Занятия танцем формируют </a:t>
            </a:r>
          </a:p>
          <a:p>
            <a:r>
              <a:rPr lang="ru-RU" sz="20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правильную осанку, </a:t>
            </a:r>
          </a:p>
          <a:p>
            <a:r>
              <a:rPr lang="ru-RU" sz="20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прививают основы этикета и</a:t>
            </a:r>
          </a:p>
          <a:p>
            <a:r>
              <a:rPr lang="ru-RU" sz="20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грамотной манеры поведения</a:t>
            </a:r>
          </a:p>
          <a:p>
            <a:r>
              <a:rPr lang="ru-RU" sz="20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в обществе, дают </a:t>
            </a:r>
          </a:p>
          <a:p>
            <a:r>
              <a:rPr lang="ru-RU" sz="20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представление об актерском </a:t>
            </a:r>
          </a:p>
          <a:p>
            <a:r>
              <a:rPr lang="ru-RU" sz="20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мастерстве</a:t>
            </a:r>
            <a:r>
              <a:rPr lang="ru-RU" sz="2800" b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36868" name="Picture 4" descr="D:\мои фото\180 Д.с\Новая папка\IMG_13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140968"/>
            <a:ext cx="4104453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6869" name="Picture 5" descr="D:\мои фото\180 Д.с\новый год13-14\2014-03-07 11-46-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113584"/>
            <a:ext cx="4104456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:\игры импровизация\DSC_09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1285875"/>
            <a:ext cx="3841750" cy="2571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3" name="Picture 3" descr="F:\игры импровизация\звездопад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0" y="1290638"/>
            <a:ext cx="3929063" cy="2630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4" name="Picture 4" descr="F:\игры импровизация\бабочки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4227513"/>
            <a:ext cx="3929062" cy="2630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5" name="Picture 5" descr="F:\игры импровизация\бабочки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4275138"/>
            <a:ext cx="3857625" cy="2582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5609" name="WordArt 9"/>
          <p:cNvSpPr>
            <a:spLocks noChangeArrowheads="1" noChangeShapeType="1" noTextEdit="1"/>
          </p:cNvSpPr>
          <p:nvPr/>
        </p:nvSpPr>
        <p:spPr bwMode="auto">
          <a:xfrm>
            <a:off x="971550" y="260350"/>
            <a:ext cx="7129463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Танцы-импровизации</a:t>
            </a:r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25611" name="WordArt 11"/>
          <p:cNvSpPr>
            <a:spLocks noChangeArrowheads="1" noChangeShapeType="1" noTextEdit="1"/>
          </p:cNvSpPr>
          <p:nvPr/>
        </p:nvSpPr>
        <p:spPr bwMode="auto">
          <a:xfrm>
            <a:off x="2484438" y="908050"/>
            <a:ext cx="3895725" cy="282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Цветы и звёздочки</a:t>
            </a:r>
          </a:p>
        </p:txBody>
      </p:sp>
      <p:sp>
        <p:nvSpPr>
          <p:cNvPr id="25612" name="WordArt 12"/>
          <p:cNvSpPr>
            <a:spLocks noChangeArrowheads="1" noChangeShapeType="1" noTextEdit="1"/>
          </p:cNvSpPr>
          <p:nvPr/>
        </p:nvSpPr>
        <p:spPr bwMode="auto">
          <a:xfrm>
            <a:off x="3348038" y="4005263"/>
            <a:ext cx="2117725" cy="211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Бабочки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:\игры превращения\вкусные конфет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981075"/>
            <a:ext cx="3627437" cy="2428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27" name="Picture 3" descr="F:\игры превращения\состав букет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3929063"/>
            <a:ext cx="3929063" cy="2630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28" name="Picture 4" descr="F:\игры превращения\состав букети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3933825"/>
            <a:ext cx="3829050" cy="2563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7656" name="WordArt 8"/>
          <p:cNvSpPr>
            <a:spLocks noChangeArrowheads="1" noChangeShapeType="1" noTextEdit="1"/>
          </p:cNvSpPr>
          <p:nvPr/>
        </p:nvSpPr>
        <p:spPr bwMode="auto">
          <a:xfrm>
            <a:off x="1547813" y="333375"/>
            <a:ext cx="626427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Игры -превращения</a:t>
            </a:r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27657" name="WordArt 9"/>
          <p:cNvSpPr>
            <a:spLocks noChangeArrowheads="1" noChangeShapeType="1" noTextEdit="1"/>
          </p:cNvSpPr>
          <p:nvPr/>
        </p:nvSpPr>
        <p:spPr bwMode="auto">
          <a:xfrm>
            <a:off x="900113" y="1628775"/>
            <a:ext cx="3024187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вкусная конфета</a:t>
            </a:r>
          </a:p>
        </p:txBody>
      </p:sp>
      <p:sp>
        <p:nvSpPr>
          <p:cNvPr id="27658" name="WordArt 10"/>
          <p:cNvSpPr>
            <a:spLocks noChangeArrowheads="1" noChangeShapeType="1" noTextEdit="1"/>
          </p:cNvSpPr>
          <p:nvPr/>
        </p:nvSpPr>
        <p:spPr bwMode="auto">
          <a:xfrm>
            <a:off x="2268538" y="3573463"/>
            <a:ext cx="3887787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собери букет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DSC_08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4194820" cy="28073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1787854" y="332656"/>
            <a:ext cx="58804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Танцевальные игры</a:t>
            </a:r>
            <a:endParaRPr lang="ru-RU" sz="40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37891" name="Picture 3" descr="DSC_08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789040"/>
            <a:ext cx="4088608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860032" y="1340768"/>
            <a:ext cx="31592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none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Лесной концерт</a:t>
            </a:r>
            <a:endParaRPr lang="ru-RU" sz="3200" b="1" u="none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688" y="4437112"/>
            <a:ext cx="1498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u="none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Зеркало</a:t>
            </a:r>
            <a:endParaRPr lang="ru-RU" sz="2800" b="1" u="none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муза года\Новая папка\Новая папка (2)\МОЙ ПРОЕКТ\Новая папка\фото МЮ\видио\Новая папка\DSC_0780.JPG"/>
          <p:cNvPicPr>
            <a:picLocks noChangeAspect="1" noChangeArrowheads="1"/>
          </p:cNvPicPr>
          <p:nvPr/>
        </p:nvPicPr>
        <p:blipFill>
          <a:blip r:embed="rId2" cstate="print"/>
          <a:srcRect l="14285" t="14726" r="7022"/>
          <a:stretch>
            <a:fillRect/>
          </a:stretch>
        </p:blipFill>
        <p:spPr bwMode="auto">
          <a:xfrm>
            <a:off x="428625" y="1000125"/>
            <a:ext cx="3938588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D:\муза года\Новая папка\Новая папка (2)\МОЙ ПРОЕКТ\Новая папка\фото МЮ\видио\Новая папка\DSC_0803.JPG"/>
          <p:cNvPicPr>
            <a:picLocks noChangeAspect="1" noChangeArrowheads="1"/>
          </p:cNvPicPr>
          <p:nvPr/>
        </p:nvPicPr>
        <p:blipFill>
          <a:blip r:embed="rId3" cstate="print"/>
          <a:srcRect l="14891" t="18344" r="15771" b="6610"/>
          <a:stretch>
            <a:fillRect/>
          </a:stretch>
        </p:blipFill>
        <p:spPr bwMode="auto">
          <a:xfrm>
            <a:off x="4929188" y="1071563"/>
            <a:ext cx="3838575" cy="2781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 descr="D:\муза года\Новая папка\Новая папка (2)\МОЙ ПРОЕКТ\Новая папка\фото МЮ\видио\DSC_07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75" y="4000500"/>
            <a:ext cx="3929063" cy="2630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678" name="WordArt 6"/>
          <p:cNvSpPr>
            <a:spLocks noChangeArrowheads="1" noChangeShapeType="1" noTextEdit="1"/>
          </p:cNvSpPr>
          <p:nvPr/>
        </p:nvSpPr>
        <p:spPr bwMode="auto">
          <a:xfrm>
            <a:off x="755650" y="260350"/>
            <a:ext cx="7561263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Использование видеосъёмки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:\Безимени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5" y="3786188"/>
            <a:ext cx="4071938" cy="284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F:\Захваченный кадр 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79925" y="1071563"/>
            <a:ext cx="40401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WordArt 7"/>
          <p:cNvSpPr>
            <a:spLocks noChangeArrowheads="1" noChangeShapeType="1" noTextEdit="1"/>
          </p:cNvSpPr>
          <p:nvPr/>
        </p:nvSpPr>
        <p:spPr bwMode="auto">
          <a:xfrm>
            <a:off x="1763713" y="333375"/>
            <a:ext cx="5113337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Подбор костюмов</a:t>
            </a:r>
          </a:p>
        </p:txBody>
      </p:sp>
      <p:pic>
        <p:nvPicPr>
          <p:cNvPr id="5122" name="Picture 2" descr="DSC_087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789040"/>
            <a:ext cx="386951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D:\мои фото\180 Д.с\кошкин дом\DSC080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052736"/>
            <a:ext cx="3542451" cy="2656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фото\работа с родителями\Захваченный кадр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4824536" cy="2713802"/>
          </a:xfrm>
          <a:prstGeom prst="rect">
            <a:avLst/>
          </a:prstGeom>
          <a:noFill/>
        </p:spPr>
      </p:pic>
      <p:pic>
        <p:nvPicPr>
          <p:cNvPr id="1027" name="Picture 3" descr="D:\мои фото\работа с родителями\Захваченный кадр 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284984"/>
            <a:ext cx="5260843" cy="295922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076056" y="260648"/>
            <a:ext cx="396903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u="none" dirty="0" smtClean="0">
                <a:solidFill>
                  <a:srgbClr val="000099"/>
                </a:solidFill>
              </a:rPr>
              <a:t>Совместная работа с 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родителями  позволяет 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создать единое 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образовательное 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пространство для 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музыкального развития 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детей. </a:t>
            </a:r>
            <a:endParaRPr lang="ru-RU" sz="2400" b="1" u="none" dirty="0">
              <a:solidFill>
                <a:srgbClr val="0000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429000"/>
            <a:ext cx="381380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u="none" dirty="0" smtClean="0">
                <a:solidFill>
                  <a:srgbClr val="000099"/>
                </a:solidFill>
              </a:rPr>
              <a:t>И от того, с каким 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настроением родители 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будут уходить с таких 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мероприятий, зависит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 дальнейший контакт с</a:t>
            </a:r>
          </a:p>
          <a:p>
            <a:r>
              <a:rPr lang="ru-RU" sz="2400" b="1" u="none" dirty="0" smtClean="0">
                <a:solidFill>
                  <a:srgbClr val="000099"/>
                </a:solidFill>
              </a:rPr>
              <a:t> ними.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742" y="404664"/>
            <a:ext cx="904125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Необходимо воспитывать у детей творческое отношение к музыке,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стремление к самостоятельному выразительному исполнению 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движений, соответствующих характеру, образам песни,</a:t>
            </a:r>
          </a:p>
          <a:p>
            <a:r>
              <a:rPr lang="ru-RU" b="1" i="1" u="none" dirty="0" smtClean="0">
                <a:solidFill>
                  <a:srgbClr val="000099"/>
                </a:solidFill>
                <a:latin typeface="Arial Black" pitchFamily="34" charset="0"/>
                <a:cs typeface="Times New Roman" pitchFamily="18" charset="0"/>
              </a:rPr>
              <a:t> инструментальной пьесы.</a:t>
            </a:r>
          </a:p>
          <a:p>
            <a:endParaRPr lang="ru-RU" dirty="0"/>
          </a:p>
        </p:txBody>
      </p:sp>
      <p:pic>
        <p:nvPicPr>
          <p:cNvPr id="38914" name="Picture 2" descr="D:\мои фото\180 Д.с\новый год13-14\2014-03-07 12-13-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16832"/>
            <a:ext cx="3203848" cy="21358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915" name="Picture 3" descr="D:\мои фото\180 Д.с\новый год13-14\2013-12-27 12-56-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916832"/>
            <a:ext cx="3312368" cy="22082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221088"/>
            <a:ext cx="3467128" cy="23114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1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1800" y="24208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3" name="Рисунок 5" descr="0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195736" y="213285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6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istral" pitchFamily="66" charset="0"/>
              </a:rPr>
              <a:t>БЛАГОДАРЮ </a:t>
            </a:r>
          </a:p>
          <a:p>
            <a:pPr algn="ctr">
              <a:defRPr/>
            </a:pPr>
            <a:endParaRPr lang="ru-RU" sz="6000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istral" pitchFamily="66" charset="0"/>
            </a:endParaRPr>
          </a:p>
          <a:p>
            <a:pPr algn="ctr">
              <a:defRPr/>
            </a:pPr>
            <a:r>
              <a:rPr lang="ru-RU" sz="6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istral" pitchFamily="66" charset="0"/>
              </a:rPr>
              <a:t>ЗА ВНИМАНИЕ</a:t>
            </a:r>
            <a:r>
              <a:rPr lang="ru-RU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istral" pitchFamily="66" charset="0"/>
              </a:rPr>
              <a:t>!</a:t>
            </a:r>
            <a:endParaRPr lang="ru-RU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istral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284</Words>
  <Application>Microsoft Office PowerPoint</Application>
  <PresentationFormat>Экран (4:3)</PresentationFormat>
  <Paragraphs>98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ДОНЕЦКАЯ НАРОДНАЯ РЕСПУБЛИКА ОТДЕЛ ОБРАЗОВАНИЯ АДМИНИСТРАЦИИ ПЕТРОВСКОГО РАЙОНА ГОРОДА ДОНЕЦКА МУНИЦИПАЛЬНОЕ ДОШКОЛЬНОЕ ОБРАЗОВАТЕЛЬНОЕ УЧРЕЖДЕНИЕ «ЯСЛИ-САД КОМБИНИРОВАННОГО ТИПА № 180 ГОРОДА ДОНЕЦКА» 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Цель :</vt:lpstr>
      <vt:lpstr>Презентация PowerPoint</vt:lpstr>
      <vt:lpstr>Методологическая основа работы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anyuser</cp:lastModifiedBy>
  <cp:revision>71</cp:revision>
  <dcterms:created xsi:type="dcterms:W3CDTF">2013-03-02T11:51:33Z</dcterms:created>
  <dcterms:modified xsi:type="dcterms:W3CDTF">2025-03-07T04:42:19Z</dcterms:modified>
</cp:coreProperties>
</file>