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18"/>
  </p:notesMasterIdLst>
  <p:sldIdLst>
    <p:sldId id="261" r:id="rId2"/>
    <p:sldId id="265" r:id="rId3"/>
    <p:sldId id="266" r:id="rId4"/>
    <p:sldId id="267" r:id="rId5"/>
    <p:sldId id="268" r:id="rId6"/>
    <p:sldId id="269" r:id="rId7"/>
    <p:sldId id="270" r:id="rId8"/>
    <p:sldId id="271" r:id="rId9"/>
    <p:sldId id="272" r:id="rId10"/>
    <p:sldId id="273" r:id="rId11"/>
    <p:sldId id="274" r:id="rId12"/>
    <p:sldId id="275" r:id="rId13"/>
    <p:sldId id="276" r:id="rId14"/>
    <p:sldId id="277" r:id="rId15"/>
    <p:sldId id="278" r:id="rId16"/>
    <p:sldId id="279" r:id="rId17"/>
  </p:sldIdLst>
  <p:sldSz cx="9144000" cy="6858000" type="screen4x3"/>
  <p:notesSz cx="6858000" cy="9144000"/>
  <p:embeddedFontLst>
    <p:embeddedFont>
      <p:font typeface="Calibri" pitchFamily="34" charset="0"/>
      <p:regular r:id="rId19"/>
      <p:bold r:id="rId20"/>
      <p:italic r:id="rId21"/>
      <p:boldItalic r:id="rId22"/>
    </p:embeddedFont>
    <p:embeddedFont>
      <p:font typeface="Romana Script" charset="-52"/>
      <p:regular r:id="rId23"/>
    </p:embeddedFont>
    <p:embeddedFont>
      <p:font typeface="MS PGothic" pitchFamily="34" charset="-128"/>
      <p:regular r:id="rId24"/>
    </p:embeddedFont>
  </p:embeddedFontLst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33CC"/>
    <a:srgbClr val="990000"/>
    <a:srgbClr val="0000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542" autoAdjust="0"/>
    <p:restoredTop sz="94660"/>
  </p:normalViewPr>
  <p:slideViewPr>
    <p:cSldViewPr>
      <p:cViewPr>
        <p:scale>
          <a:sx n="90" d="100"/>
          <a:sy n="90" d="100"/>
        </p:scale>
        <p:origin x="-732" y="96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font" Target="fonts/font3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font" Target="fonts/font2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6.fntdata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font" Target="fonts/font5.fntdata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font" Target="fonts/font1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font" Target="fonts/font4.fntdata"/><Relationship Id="rId27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7DD6654-18BD-408F-BB55-1376704860E5}" type="datetimeFigureOut">
              <a:rPr lang="ru-RU" smtClean="0"/>
              <a:pPr/>
              <a:t>29.01.2020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F941B45-970B-4062-A044-D77D6AFA0F47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1095231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F941B45-970B-4062-A044-D77D6AFA0F47}" type="slidenum">
              <a:rPr lang="ru-RU" smtClean="0"/>
              <a:pPr/>
              <a:t>5</a:t>
            </a:fld>
            <a:endParaRPr lang="ru-RU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B68C4FF4-6EE1-4A76-9B8F-B2F594D6C874}" type="datetimeFigureOut">
              <a:rPr lang="ru-RU">
                <a:solidFill>
                  <a:prstClr val="black"/>
                </a:solidFill>
                <a:latin typeface="Arial" charset="0"/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29.01.2020</a:t>
            </a:fld>
            <a:endParaRPr lang="ru-RU">
              <a:solidFill>
                <a:prstClr val="black"/>
              </a:solidFill>
              <a:latin typeface="Arial" charset="0"/>
              <a:cs typeface="Arial" charset="0"/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ru-RU">
              <a:solidFill>
                <a:prstClr val="black"/>
              </a:solidFill>
              <a:latin typeface="Arial" charset="0"/>
              <a:cs typeface="Arial" charset="0"/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CBF7A747-1B53-4B3F-B8D2-D8AB0E128148}" type="slidenum">
              <a:rPr lang="ru-RU">
                <a:solidFill>
                  <a:prstClr val="black"/>
                </a:solidFill>
                <a:latin typeface="Arial" charset="0"/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ru-RU">
              <a:solidFill>
                <a:prstClr val="black"/>
              </a:solidFill>
              <a:latin typeface="Arial" charset="0"/>
              <a:cs typeface="Arial" charset="0"/>
            </a:endParaRPr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3152DDE1-E9F2-4B50-AB95-1A36B28481DE}" type="datetimeFigureOut">
              <a:rPr lang="ru-RU">
                <a:solidFill>
                  <a:prstClr val="black"/>
                </a:solidFill>
                <a:latin typeface="Arial" charset="0"/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29.01.2020</a:t>
            </a:fld>
            <a:endParaRPr lang="ru-RU">
              <a:solidFill>
                <a:prstClr val="black"/>
              </a:solidFill>
              <a:latin typeface="Arial" charset="0"/>
              <a:cs typeface="Arial" charset="0"/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ru-RU">
              <a:solidFill>
                <a:prstClr val="black"/>
              </a:solidFill>
              <a:latin typeface="Arial" charset="0"/>
              <a:cs typeface="Arial" charset="0"/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A087BA6C-DE82-4922-A007-5CB817EE4E20}" type="slidenum">
              <a:rPr lang="ru-RU">
                <a:solidFill>
                  <a:prstClr val="black"/>
                </a:solidFill>
                <a:latin typeface="Arial" charset="0"/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ru-RU">
              <a:solidFill>
                <a:prstClr val="black"/>
              </a:solidFill>
              <a:latin typeface="Arial" charset="0"/>
              <a:cs typeface="Arial" charset="0"/>
            </a:endParaRPr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D5011FA9-72D4-4D0D-AA04-5200C8F96D1C}" type="datetimeFigureOut">
              <a:rPr lang="ru-RU">
                <a:solidFill>
                  <a:prstClr val="black"/>
                </a:solidFill>
                <a:latin typeface="Arial" charset="0"/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29.01.2020</a:t>
            </a:fld>
            <a:endParaRPr lang="ru-RU">
              <a:solidFill>
                <a:prstClr val="black"/>
              </a:solidFill>
              <a:latin typeface="Arial" charset="0"/>
              <a:cs typeface="Arial" charset="0"/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ru-RU">
              <a:solidFill>
                <a:prstClr val="black"/>
              </a:solidFill>
              <a:latin typeface="Arial" charset="0"/>
              <a:cs typeface="Arial" charset="0"/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64CBFCBB-F7D8-4AD9-B5F9-93687358CA6B}" type="slidenum">
              <a:rPr lang="ru-RU">
                <a:solidFill>
                  <a:prstClr val="black"/>
                </a:solidFill>
                <a:latin typeface="Arial" charset="0"/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ru-RU">
              <a:solidFill>
                <a:prstClr val="black"/>
              </a:solidFill>
              <a:latin typeface="Arial" charset="0"/>
              <a:cs typeface="Arial" charset="0"/>
            </a:endParaRPr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F18AA105-3B9A-485F-A7BD-B3B1C1BFF994}" type="datetimeFigureOut">
              <a:rPr lang="ru-RU">
                <a:solidFill>
                  <a:prstClr val="black"/>
                </a:solidFill>
                <a:latin typeface="Arial" charset="0"/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29.01.2020</a:t>
            </a:fld>
            <a:endParaRPr lang="ru-RU">
              <a:solidFill>
                <a:prstClr val="black"/>
              </a:solidFill>
              <a:latin typeface="Arial" charset="0"/>
              <a:cs typeface="Arial" charset="0"/>
            </a:endParaRPr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ru-RU">
              <a:solidFill>
                <a:prstClr val="black"/>
              </a:solidFill>
              <a:latin typeface="Arial" charset="0"/>
              <a:cs typeface="Arial" charset="0"/>
            </a:endParaRPr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29217202-91A5-4841-8837-12B3422A9C13}" type="slidenum">
              <a:rPr lang="ru-RU">
                <a:solidFill>
                  <a:prstClr val="black"/>
                </a:solidFill>
                <a:latin typeface="Arial" charset="0"/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ru-RU">
              <a:solidFill>
                <a:prstClr val="black"/>
              </a:solidFill>
              <a:latin typeface="Arial" charset="0"/>
              <a:cs typeface="Arial" charset="0"/>
            </a:endParaRPr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B003E727-7E97-4B76-A273-97C117DFD6DE}" type="datetimeFigureOut">
              <a:rPr lang="ru-RU">
                <a:solidFill>
                  <a:prstClr val="black"/>
                </a:solidFill>
                <a:latin typeface="Arial" charset="0"/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29.01.2020</a:t>
            </a:fld>
            <a:endParaRPr lang="ru-RU">
              <a:solidFill>
                <a:prstClr val="black"/>
              </a:solidFill>
              <a:latin typeface="Arial" charset="0"/>
              <a:cs typeface="Arial" charset="0"/>
            </a:endParaRPr>
          </a:p>
        </p:txBody>
      </p:sp>
      <p:sp>
        <p:nvSpPr>
          <p:cNvPr id="8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ru-RU">
              <a:solidFill>
                <a:prstClr val="black"/>
              </a:solidFill>
              <a:latin typeface="Arial" charset="0"/>
              <a:cs typeface="Arial" charset="0"/>
            </a:endParaRPr>
          </a:p>
        </p:txBody>
      </p:sp>
      <p:sp>
        <p:nvSpPr>
          <p:cNvPr id="9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09F140D1-42AB-456C-B3EB-2E58162D29C5}" type="slidenum">
              <a:rPr lang="ru-RU">
                <a:solidFill>
                  <a:prstClr val="black"/>
                </a:solidFill>
                <a:latin typeface="Arial" charset="0"/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ru-RU">
              <a:solidFill>
                <a:prstClr val="black"/>
              </a:solidFill>
              <a:latin typeface="Arial" charset="0"/>
              <a:cs typeface="Arial" charset="0"/>
            </a:endParaRP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C62FDA9A-A9AF-4522-BA4E-959710ABA8F2}" type="datetimeFigureOut">
              <a:rPr lang="ru-RU">
                <a:solidFill>
                  <a:prstClr val="black"/>
                </a:solidFill>
                <a:latin typeface="Arial" charset="0"/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29.01.2020</a:t>
            </a:fld>
            <a:endParaRPr lang="ru-RU">
              <a:solidFill>
                <a:prstClr val="black"/>
              </a:solidFill>
              <a:latin typeface="Arial" charset="0"/>
              <a:cs typeface="Arial" charset="0"/>
            </a:endParaRPr>
          </a:p>
        </p:txBody>
      </p:sp>
      <p:sp>
        <p:nvSpPr>
          <p:cNvPr id="4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ru-RU">
              <a:solidFill>
                <a:prstClr val="black"/>
              </a:solidFill>
              <a:latin typeface="Arial" charset="0"/>
              <a:cs typeface="Arial" charset="0"/>
            </a:endParaRPr>
          </a:p>
        </p:txBody>
      </p:sp>
      <p:sp>
        <p:nvSpPr>
          <p:cNvPr id="5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27C4C3DF-49FF-4AA4-A1AB-8615103FAECA}" type="slidenum">
              <a:rPr lang="ru-RU">
                <a:solidFill>
                  <a:prstClr val="black"/>
                </a:solidFill>
                <a:latin typeface="Arial" charset="0"/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ru-RU">
              <a:solidFill>
                <a:prstClr val="black"/>
              </a:solidFill>
              <a:latin typeface="Arial" charset="0"/>
              <a:cs typeface="Arial" charset="0"/>
            </a:endParaRPr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981C31E6-6AC6-4E62-806B-D0CB1E8C6262}" type="datetimeFigureOut">
              <a:rPr lang="ru-RU">
                <a:solidFill>
                  <a:prstClr val="black"/>
                </a:solidFill>
                <a:latin typeface="Arial" charset="0"/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29.01.2020</a:t>
            </a:fld>
            <a:endParaRPr lang="ru-RU">
              <a:solidFill>
                <a:prstClr val="black"/>
              </a:solidFill>
              <a:latin typeface="Arial" charset="0"/>
              <a:cs typeface="Arial" charset="0"/>
            </a:endParaRPr>
          </a:p>
        </p:txBody>
      </p:sp>
      <p:sp>
        <p:nvSpPr>
          <p:cNvPr id="3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ru-RU">
              <a:solidFill>
                <a:prstClr val="black"/>
              </a:solidFill>
              <a:latin typeface="Arial" charset="0"/>
              <a:cs typeface="Arial" charset="0"/>
            </a:endParaRPr>
          </a:p>
        </p:txBody>
      </p:sp>
      <p:sp>
        <p:nvSpPr>
          <p:cNvPr id="4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B1B0E188-B191-46AC-99B7-5113417AE6AB}" type="slidenum">
              <a:rPr lang="ru-RU">
                <a:solidFill>
                  <a:prstClr val="black"/>
                </a:solidFill>
                <a:latin typeface="Arial" charset="0"/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ru-RU">
              <a:solidFill>
                <a:prstClr val="black"/>
              </a:solidFill>
              <a:latin typeface="Arial" charset="0"/>
              <a:cs typeface="Arial" charset="0"/>
            </a:endParaRPr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F9E59BE0-226E-4980-AAF5-F1A9DF7C7AE8}" type="datetimeFigureOut">
              <a:rPr lang="ru-RU">
                <a:solidFill>
                  <a:prstClr val="black"/>
                </a:solidFill>
                <a:latin typeface="Arial" charset="0"/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29.01.2020</a:t>
            </a:fld>
            <a:endParaRPr lang="ru-RU">
              <a:solidFill>
                <a:prstClr val="black"/>
              </a:solidFill>
              <a:latin typeface="Arial" charset="0"/>
              <a:cs typeface="Arial" charset="0"/>
            </a:endParaRPr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ru-RU">
              <a:solidFill>
                <a:prstClr val="black"/>
              </a:solidFill>
              <a:latin typeface="Arial" charset="0"/>
              <a:cs typeface="Arial" charset="0"/>
            </a:endParaRPr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8ED8319C-EFFD-43A6-A723-9E31BBA50F68}" type="slidenum">
              <a:rPr lang="ru-RU">
                <a:solidFill>
                  <a:prstClr val="black"/>
                </a:solidFill>
                <a:latin typeface="Arial" charset="0"/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ru-RU">
              <a:solidFill>
                <a:prstClr val="black"/>
              </a:solidFill>
              <a:latin typeface="Arial" charset="0"/>
              <a:cs typeface="Arial" charset="0"/>
            </a:endParaRP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  <a:prstGeom prst="rect">
            <a:avLst/>
          </a:prstGeo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 smtClean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8194FB44-2B3A-4EA5-B708-4FEB9F41BBF1}" type="datetimeFigureOut">
              <a:rPr lang="ru-RU">
                <a:solidFill>
                  <a:prstClr val="black"/>
                </a:solidFill>
                <a:latin typeface="Arial" charset="0"/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29.01.2020</a:t>
            </a:fld>
            <a:endParaRPr lang="ru-RU">
              <a:solidFill>
                <a:prstClr val="black"/>
              </a:solidFill>
              <a:latin typeface="Arial" charset="0"/>
              <a:cs typeface="Arial" charset="0"/>
            </a:endParaRPr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ru-RU">
              <a:solidFill>
                <a:prstClr val="black"/>
              </a:solidFill>
              <a:latin typeface="Arial" charset="0"/>
              <a:cs typeface="Arial" charset="0"/>
            </a:endParaRPr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27C51498-F984-481A-8E8C-4DDFA9BC9183}" type="slidenum">
              <a:rPr lang="ru-RU">
                <a:solidFill>
                  <a:prstClr val="black"/>
                </a:solidFill>
                <a:latin typeface="Arial" charset="0"/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ru-RU">
              <a:solidFill>
                <a:prstClr val="black"/>
              </a:solidFill>
              <a:latin typeface="Arial" charset="0"/>
              <a:cs typeface="Arial" charset="0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F24BD201-5F9C-4593-BEFD-74C971F0B552}" type="datetimeFigureOut">
              <a:rPr lang="ru-RU">
                <a:solidFill>
                  <a:prstClr val="black"/>
                </a:solidFill>
                <a:latin typeface="Arial" charset="0"/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29.01.2020</a:t>
            </a:fld>
            <a:endParaRPr lang="ru-RU">
              <a:solidFill>
                <a:prstClr val="black"/>
              </a:solidFill>
              <a:latin typeface="Arial" charset="0"/>
              <a:cs typeface="Arial" charset="0"/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ru-RU">
              <a:solidFill>
                <a:prstClr val="black"/>
              </a:solidFill>
              <a:latin typeface="Arial" charset="0"/>
              <a:cs typeface="Arial" charset="0"/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4B22E6F0-797A-404D-B2F0-96032D2C16E5}" type="slidenum">
              <a:rPr lang="ru-RU">
                <a:solidFill>
                  <a:prstClr val="black"/>
                </a:solidFill>
                <a:latin typeface="Arial" charset="0"/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ru-RU">
              <a:solidFill>
                <a:prstClr val="black"/>
              </a:solidFill>
              <a:latin typeface="Arial" charset="0"/>
              <a:cs typeface="Arial" charset="0"/>
            </a:endParaRPr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  <a:prstGeom prst="rect">
            <a:avLst/>
          </a:prstGeo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637A3035-02C7-4538-A480-C6887B19F5A6}" type="datetimeFigureOut">
              <a:rPr lang="ru-RU">
                <a:solidFill>
                  <a:prstClr val="black"/>
                </a:solidFill>
                <a:latin typeface="Arial" charset="0"/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29.01.2020</a:t>
            </a:fld>
            <a:endParaRPr lang="ru-RU">
              <a:solidFill>
                <a:prstClr val="black"/>
              </a:solidFill>
              <a:latin typeface="Arial" charset="0"/>
              <a:cs typeface="Arial" charset="0"/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ru-RU">
              <a:solidFill>
                <a:prstClr val="black"/>
              </a:solidFill>
              <a:latin typeface="Arial" charset="0"/>
              <a:cs typeface="Arial" charset="0"/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D518664C-3B03-4311-A452-8E87A1DF2E36}" type="slidenum">
              <a:rPr lang="ru-RU">
                <a:solidFill>
                  <a:prstClr val="black"/>
                </a:solidFill>
                <a:latin typeface="Arial" charset="0"/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ru-RU">
              <a:solidFill>
                <a:prstClr val="black"/>
              </a:solidFill>
              <a:latin typeface="Arial" charset="0"/>
              <a:cs typeface="Arial" charset="0"/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e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png"/><Relationship Id="rId3" Type="http://schemas.openxmlformats.org/officeDocument/2006/relationships/image" Target="../media/image11.png"/><Relationship Id="rId7" Type="http://schemas.openxmlformats.org/officeDocument/2006/relationships/image" Target="../media/image15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4.png"/><Relationship Id="rId5" Type="http://schemas.openxmlformats.org/officeDocument/2006/relationships/image" Target="../media/image13.png"/><Relationship Id="rId4" Type="http://schemas.openxmlformats.org/officeDocument/2006/relationships/image" Target="../media/image12.pn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7" Type="http://schemas.openxmlformats.org/officeDocument/2006/relationships/image" Target="../media/image25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4.png"/><Relationship Id="rId5" Type="http://schemas.openxmlformats.org/officeDocument/2006/relationships/image" Target="../media/image23.png"/><Relationship Id="rId4" Type="http://schemas.openxmlformats.org/officeDocument/2006/relationships/image" Target="../media/image22.png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1571604" y="928670"/>
            <a:ext cx="5608485" cy="12003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ru-RU" sz="7200" b="1" dirty="0">
              <a:ln w="19050">
                <a:solidFill>
                  <a:prstClr val="white"/>
                </a:solidFill>
                <a:prstDash val="solid"/>
              </a:ln>
              <a:gradFill>
                <a:gsLst>
                  <a:gs pos="0">
                    <a:schemeClr val="accent3">
                      <a:lumMod val="50000"/>
                    </a:schemeClr>
                  </a:gs>
                  <a:gs pos="50000">
                    <a:srgbClr val="9CB86E"/>
                  </a:gs>
                  <a:gs pos="100000">
                    <a:srgbClr val="156B13"/>
                  </a:gs>
                </a:gsLst>
                <a:lin ang="5400000" scaled="0"/>
              </a:gradFill>
              <a:effectLst>
                <a:outerShdw blurRad="50000" dist="50800" dir="7500000" algn="tl">
                  <a:srgbClr val="000000">
                    <a:shade val="5000"/>
                    <a:alpha val="35000"/>
                  </a:srgbClr>
                </a:outerShdw>
              </a:effectLst>
              <a:latin typeface="Romana Script" pitchFamily="34" charset="-52"/>
              <a:cs typeface="Arial" charset="0"/>
            </a:endParaRPr>
          </a:p>
        </p:txBody>
      </p:sp>
      <p:sp>
        <p:nvSpPr>
          <p:cNvPr id="4097" name="Rectangle 1"/>
          <p:cNvSpPr>
            <a:spLocks noChangeArrowheads="1"/>
          </p:cNvSpPr>
          <p:nvPr/>
        </p:nvSpPr>
        <p:spPr bwMode="auto">
          <a:xfrm>
            <a:off x="1214414" y="1928802"/>
            <a:ext cx="5929354" cy="12003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ja-JP" sz="3600" b="1" i="0" u="none" strike="noStrike" cap="none" normalizeH="0" baseline="0" dirty="0" smtClean="0">
                <a:ln>
                  <a:noFill/>
                </a:ln>
                <a:solidFill>
                  <a:srgbClr val="990000"/>
                </a:solidFill>
                <a:effectLst/>
                <a:latin typeface="Arial" pitchFamily="34" charset="0"/>
                <a:ea typeface="Andale Sans UI"/>
                <a:cs typeface="Arial" pitchFamily="34" charset="0"/>
              </a:rPr>
              <a:t>«Автомастерская. Фургон «Мороженое</a:t>
            </a:r>
            <a:r>
              <a:rPr kumimoji="0" lang="ru-RU" altLang="ja-JP" sz="1600" b="1" i="0" u="none" strike="noStrike" cap="none" normalizeH="0" baseline="0" dirty="0" smtClean="0">
                <a:ln>
                  <a:noFill/>
                </a:ln>
                <a:solidFill>
                  <a:srgbClr val="990000"/>
                </a:solidFill>
                <a:effectLst/>
                <a:latin typeface="Times New Roman" pitchFamily="18" charset="0"/>
                <a:ea typeface="Andale Sans UI"/>
                <a:cs typeface="Times New Roman" pitchFamily="18" charset="0"/>
              </a:rPr>
              <a:t>»»</a:t>
            </a:r>
            <a:endParaRPr kumimoji="0" lang="ru-RU" altLang="ja-JP" sz="1800" b="0" i="0" u="none" strike="noStrike" cap="none" normalizeH="0" baseline="0" dirty="0" smtClean="0">
              <a:ln>
                <a:noFill/>
              </a:ln>
              <a:solidFill>
                <a:srgbClr val="990000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179512" y="4365104"/>
            <a:ext cx="4355976" cy="20313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 fontAlgn="auto">
              <a:spcBef>
                <a:spcPts val="0"/>
              </a:spcBef>
              <a:spcAft>
                <a:spcPts val="0"/>
              </a:spcAft>
              <a:buFont typeface="Arial" pitchFamily="34" charset="0"/>
              <a:buNone/>
              <a:defRPr/>
            </a:pPr>
            <a:r>
              <a:rPr lang="ru-RU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Подготовила и провела учитель</a:t>
            </a:r>
          </a:p>
          <a:p>
            <a:pPr algn="r" fontAlgn="auto">
              <a:spcBef>
                <a:spcPts val="0"/>
              </a:spcBef>
              <a:spcAft>
                <a:spcPts val="0"/>
              </a:spcAft>
              <a:buFont typeface="Arial" pitchFamily="34" charset="0"/>
              <a:buNone/>
              <a:defRPr/>
            </a:pPr>
            <a:r>
              <a:rPr lang="ru-RU" b="1" dirty="0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технологии                                                          </a:t>
            </a:r>
            <a:r>
              <a:rPr lang="ru-RU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первой категории                                                                                            </a:t>
            </a:r>
            <a:r>
              <a:rPr lang="ru-RU" b="1" dirty="0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Богачёва Раиса Алексеевна</a:t>
            </a:r>
            <a:endParaRPr lang="ru-RU" b="1" dirty="0">
              <a:solidFill>
                <a:srgbClr val="002060"/>
              </a:solidFill>
              <a:latin typeface="Arial" pitchFamily="34" charset="0"/>
              <a:cs typeface="Arial" pitchFamily="34" charset="0"/>
            </a:endParaRPr>
          </a:p>
          <a:p>
            <a:pPr algn="r" fontAlgn="auto">
              <a:spcBef>
                <a:spcPts val="0"/>
              </a:spcBef>
              <a:spcAft>
                <a:spcPts val="0"/>
              </a:spcAft>
              <a:buFont typeface="Arial" pitchFamily="34" charset="0"/>
              <a:buNone/>
              <a:defRPr/>
            </a:pPr>
            <a:r>
              <a:rPr lang="ru-RU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ГБОУ ООШ с. Новый </a:t>
            </a:r>
            <a:r>
              <a:rPr lang="ru-RU" b="1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Камелик</a:t>
            </a:r>
            <a:r>
              <a:rPr lang="ru-RU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                                                       </a:t>
            </a:r>
            <a:r>
              <a:rPr lang="ru-RU" b="1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Большечерниговского</a:t>
            </a:r>
            <a:r>
              <a:rPr lang="ru-RU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района                                                                             Самарской области</a:t>
            </a:r>
            <a:endParaRPr lang="ru-RU" b="1" dirty="0">
              <a:solidFill>
                <a:srgbClr val="002060"/>
              </a:solidFill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879823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9" name="Picture 1" descr="C:\Users\Раиса\AppData\Local\Microsoft\Windows\Temporary Internet Files\Content.IE5\1Q58BTRY\truck_PNG16267[1]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30699" y="1290823"/>
            <a:ext cx="8482601" cy="4276353"/>
          </a:xfrm>
          <a:prstGeom prst="rect">
            <a:avLst/>
          </a:prstGeom>
          <a:noFill/>
        </p:spPr>
      </p:pic>
      <p:sp>
        <p:nvSpPr>
          <p:cNvPr id="6" name="TextBox 5"/>
          <p:cNvSpPr txBox="1"/>
          <p:nvPr/>
        </p:nvSpPr>
        <p:spPr>
          <a:xfrm>
            <a:off x="1214414" y="2571744"/>
            <a:ext cx="42862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 smtClean="0">
                <a:solidFill>
                  <a:srgbClr val="C00000"/>
                </a:solidFill>
              </a:rPr>
              <a:t>СКА-АВ-МАС-Я-ТЕР-ТО</a:t>
            </a:r>
            <a:endParaRPr lang="ru-RU" sz="2800" b="1" dirty="0">
              <a:solidFill>
                <a:srgbClr val="C00000"/>
              </a:solidFill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4572000" y="5643578"/>
            <a:ext cx="194636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dirty="0" smtClean="0"/>
              <a:t>(Автомастерская.)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8729230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2" descr="C:\Users\Раиса\AppData\Local\Microsoft\Windows\Temporary Internet Files\Content.IE5\1Q58BTRY\truck_PNG16267[1]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61399" y="785794"/>
            <a:ext cx="8482601" cy="4276353"/>
          </a:xfrm>
          <a:prstGeom prst="rect">
            <a:avLst/>
          </a:prstGeom>
          <a:noFill/>
        </p:spPr>
      </p:pic>
      <p:sp>
        <p:nvSpPr>
          <p:cNvPr id="3" name="TextBox 2"/>
          <p:cNvSpPr txBox="1"/>
          <p:nvPr/>
        </p:nvSpPr>
        <p:spPr>
          <a:xfrm>
            <a:off x="2714612" y="1714488"/>
            <a:ext cx="250033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 smtClean="0">
                <a:solidFill>
                  <a:srgbClr val="C00000"/>
                </a:solidFill>
              </a:rPr>
              <a:t>ФУРГОН</a:t>
            </a:r>
            <a:endParaRPr lang="ru-RU" sz="2800" b="1" dirty="0">
              <a:solidFill>
                <a:srgbClr val="C0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2" descr="C:\Users\Раиса\AppData\Local\Microsoft\Windows\Temporary Internet Files\Content.IE5\1Q58BTRY\truck_PNG16267[1]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30699" y="1290823"/>
            <a:ext cx="8482601" cy="4276353"/>
          </a:xfrm>
          <a:prstGeom prst="rect">
            <a:avLst/>
          </a:prstGeom>
          <a:noFill/>
        </p:spPr>
      </p:pic>
      <p:sp>
        <p:nvSpPr>
          <p:cNvPr id="3" name="Прямоугольник 2"/>
          <p:cNvSpPr/>
          <p:nvPr/>
        </p:nvSpPr>
        <p:spPr>
          <a:xfrm>
            <a:off x="1071538" y="2000240"/>
            <a:ext cx="4572000" cy="1815882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defRPr/>
            </a:pPr>
            <a:r>
              <a:rPr lang="ru-RU" sz="2800" b="1" dirty="0" smtClean="0">
                <a:solidFill>
                  <a:srgbClr val="C00000"/>
                </a:solidFill>
              </a:rPr>
              <a:t>Хочешь, фокус покажу? </a:t>
            </a:r>
          </a:p>
          <a:p>
            <a:pPr>
              <a:defRPr/>
            </a:pPr>
            <a:r>
              <a:rPr lang="ru-RU" sz="2800" b="1" dirty="0" smtClean="0">
                <a:solidFill>
                  <a:srgbClr val="C00000"/>
                </a:solidFill>
              </a:rPr>
              <a:t>Снег на палочке держу!</a:t>
            </a:r>
          </a:p>
          <a:p>
            <a:pPr>
              <a:defRPr/>
            </a:pPr>
            <a:r>
              <a:rPr lang="ru-RU" sz="2800" b="1" dirty="0" smtClean="0">
                <a:solidFill>
                  <a:srgbClr val="C00000"/>
                </a:solidFill>
              </a:rPr>
              <a:t>Снег я съел, какая жалость. </a:t>
            </a:r>
          </a:p>
          <a:p>
            <a:pPr>
              <a:defRPr/>
            </a:pPr>
            <a:r>
              <a:rPr lang="ru-RU" sz="2800" b="1" dirty="0" smtClean="0">
                <a:solidFill>
                  <a:srgbClr val="C00000"/>
                </a:solidFill>
              </a:rPr>
              <a:t>Только палочка осталась. </a:t>
            </a:r>
            <a:endParaRPr lang="ru-RU" sz="2800" b="1" dirty="0">
              <a:solidFill>
                <a:srgbClr val="C00000"/>
              </a:solidFill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5072066" y="5643578"/>
            <a:ext cx="1541384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defRPr/>
            </a:pPr>
            <a:r>
              <a:rPr lang="ru-RU" sz="2000" b="1" dirty="0" smtClean="0"/>
              <a:t>Мороженое</a:t>
            </a:r>
            <a:endParaRPr lang="ru-RU" sz="2000" b="1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2" descr="C:\Users\Раиса\AppData\Local\Microsoft\Windows\Temporary Internet Files\Content.IE5\1Q58BTRY\truck_PNG16267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57158" y="571480"/>
            <a:ext cx="8482601" cy="4276353"/>
          </a:xfrm>
          <a:prstGeom prst="rect">
            <a:avLst/>
          </a:prstGeom>
          <a:noFill/>
        </p:spPr>
      </p:pic>
      <p:sp>
        <p:nvSpPr>
          <p:cNvPr id="3" name="Прямоугольник 2"/>
          <p:cNvSpPr/>
          <p:nvPr/>
        </p:nvSpPr>
        <p:spPr>
          <a:xfrm>
            <a:off x="1571604" y="714356"/>
            <a:ext cx="4572000" cy="2677656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defRPr/>
            </a:pPr>
            <a:r>
              <a:rPr lang="ru-RU" sz="2800" b="1" dirty="0" smtClean="0">
                <a:solidFill>
                  <a:srgbClr val="C00000"/>
                </a:solidFill>
              </a:rPr>
              <a:t>Чтоб тебя я повез,</a:t>
            </a:r>
          </a:p>
          <a:p>
            <a:pPr>
              <a:defRPr/>
            </a:pPr>
            <a:r>
              <a:rPr lang="ru-RU" sz="2800" b="1" dirty="0" smtClean="0">
                <a:solidFill>
                  <a:srgbClr val="C00000"/>
                </a:solidFill>
              </a:rPr>
              <a:t>Мне не нужен овес.</a:t>
            </a:r>
          </a:p>
          <a:p>
            <a:pPr>
              <a:defRPr/>
            </a:pPr>
            <a:r>
              <a:rPr lang="ru-RU" sz="2800" b="1" dirty="0" smtClean="0">
                <a:solidFill>
                  <a:srgbClr val="C00000"/>
                </a:solidFill>
              </a:rPr>
              <a:t>Накорми меня бензином,</a:t>
            </a:r>
          </a:p>
          <a:p>
            <a:pPr>
              <a:defRPr/>
            </a:pPr>
            <a:r>
              <a:rPr lang="ru-RU" sz="2800" b="1" dirty="0" smtClean="0">
                <a:solidFill>
                  <a:srgbClr val="C00000"/>
                </a:solidFill>
              </a:rPr>
              <a:t>На копытца дай резину,</a:t>
            </a:r>
          </a:p>
          <a:p>
            <a:pPr>
              <a:defRPr/>
            </a:pPr>
            <a:r>
              <a:rPr lang="ru-RU" sz="2800" b="1" dirty="0" smtClean="0">
                <a:solidFill>
                  <a:srgbClr val="C00000"/>
                </a:solidFill>
              </a:rPr>
              <a:t>И тогда, поднявши пыль,</a:t>
            </a:r>
          </a:p>
          <a:p>
            <a:pPr>
              <a:defRPr/>
            </a:pPr>
            <a:r>
              <a:rPr lang="ru-RU" sz="2800" b="1" dirty="0" smtClean="0">
                <a:solidFill>
                  <a:srgbClr val="C00000"/>
                </a:solidFill>
              </a:rPr>
              <a:t>Побежит... </a:t>
            </a:r>
            <a:endParaRPr lang="ru-RU" sz="2800" b="1" dirty="0">
              <a:solidFill>
                <a:srgbClr val="C00000"/>
              </a:solidFill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3500430" y="5643578"/>
            <a:ext cx="1562735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altLang="ru-RU" sz="2000" b="1" dirty="0" smtClean="0"/>
              <a:t>Автомобиль</a:t>
            </a:r>
            <a:endParaRPr lang="ru-RU" altLang="ru-RU" sz="2000" b="1" dirty="0"/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286512" y="142852"/>
            <a:ext cx="2667927" cy="20002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142976" y="642918"/>
            <a:ext cx="6570710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3600" b="1" dirty="0" smtClean="0">
                <a:solidFill>
                  <a:srgbClr val="990000"/>
                </a:solidFill>
              </a:rPr>
              <a:t>Историю создания автомобиля </a:t>
            </a:r>
            <a:endParaRPr lang="ru-RU" sz="3600" dirty="0">
              <a:solidFill>
                <a:srgbClr val="990000"/>
              </a:solidFill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214282" y="1285860"/>
            <a:ext cx="5072098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altLang="ru-RU" sz="2400" b="1" dirty="0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Первые модели автомобилей были созданы в 1885-86 годах немецкими изобретателями. Первый автомобиль был похож на экипаж с конной упряжкой и поэтому часто назывался безлошадным экипажем.</a:t>
            </a:r>
            <a:endParaRPr lang="ru-RU" altLang="ru-RU" sz="2400" b="1" dirty="0">
              <a:solidFill>
                <a:srgbClr val="002060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8" name="Рисунок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714876" y="3186994"/>
            <a:ext cx="4268036" cy="34408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1142976" y="4714884"/>
            <a:ext cx="7429552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altLang="ru-RU" sz="2400" b="1" dirty="0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Г. </a:t>
            </a:r>
            <a:r>
              <a:rPr lang="ru-RU" altLang="ru-RU" sz="2400" b="1" dirty="0" err="1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Даймлер</a:t>
            </a:r>
            <a:r>
              <a:rPr lang="ru-RU" altLang="ru-RU" sz="2400" b="1" dirty="0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в 1885 году создал и запатентовал трехколесный самодвижущийся экипаж с бензиновым двигателем. Позднее подобную машину создал Карл </a:t>
            </a:r>
            <a:r>
              <a:rPr lang="ru-RU" altLang="ru-RU" sz="2400" b="1" dirty="0" err="1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Бенц</a:t>
            </a:r>
            <a:r>
              <a:rPr lang="ru-RU" altLang="ru-RU" sz="2400" b="1" dirty="0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. </a:t>
            </a:r>
            <a:endParaRPr lang="ru-RU" altLang="ru-RU" sz="2400" b="1" dirty="0">
              <a:solidFill>
                <a:srgbClr val="002060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143108" y="642918"/>
            <a:ext cx="4775200" cy="3362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85720" y="642918"/>
            <a:ext cx="5929338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altLang="ru-RU" sz="2400" b="1" dirty="0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Спустя 8 лет </a:t>
            </a:r>
            <a:r>
              <a:rPr lang="ru-RU" altLang="ru-RU" sz="2400" b="1" dirty="0" err="1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Бенц</a:t>
            </a:r>
            <a:r>
              <a:rPr lang="ru-RU" altLang="ru-RU" sz="2400" b="1" dirty="0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изготовил четырехколесный автомобиль, в котором колеса поворачивались поодиночке, а не целиком на одной оси, как раньше. Грандиозный прорыв в автомобилестроении получил гордое имя «Виктория». </a:t>
            </a:r>
            <a:endParaRPr lang="ru-RU" altLang="ru-RU" sz="2400" b="1" dirty="0">
              <a:solidFill>
                <a:srgbClr val="002060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3" name="Рисунок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500562" y="3357562"/>
            <a:ext cx="4276725" cy="3284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85720" y="428604"/>
            <a:ext cx="2357438" cy="56323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altLang="ru-RU" sz="2400" b="1" dirty="0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Кузов</a:t>
            </a:r>
          </a:p>
          <a:p>
            <a:endParaRPr lang="ru-RU" altLang="ru-RU" sz="2400" b="1" dirty="0" smtClean="0">
              <a:solidFill>
                <a:srgbClr val="002060"/>
              </a:solidFill>
              <a:latin typeface="Arial" pitchFamily="34" charset="0"/>
              <a:cs typeface="Arial" pitchFamily="34" charset="0"/>
            </a:endParaRPr>
          </a:p>
          <a:p>
            <a:r>
              <a:rPr lang="ru-RU" altLang="ru-RU" sz="2400" b="1" dirty="0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Багажник</a:t>
            </a:r>
          </a:p>
          <a:p>
            <a:endParaRPr lang="ru-RU" altLang="ru-RU" sz="2400" b="1" dirty="0" smtClean="0">
              <a:solidFill>
                <a:srgbClr val="002060"/>
              </a:solidFill>
              <a:latin typeface="Arial" pitchFamily="34" charset="0"/>
              <a:cs typeface="Arial" pitchFamily="34" charset="0"/>
            </a:endParaRPr>
          </a:p>
          <a:p>
            <a:r>
              <a:rPr lang="ru-RU" altLang="ru-RU" sz="2400" b="1" dirty="0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Бампер</a:t>
            </a:r>
          </a:p>
          <a:p>
            <a:endParaRPr lang="ru-RU" altLang="ru-RU" sz="2400" b="1" dirty="0" smtClean="0">
              <a:solidFill>
                <a:srgbClr val="002060"/>
              </a:solidFill>
              <a:latin typeface="Arial" pitchFamily="34" charset="0"/>
              <a:cs typeface="Arial" pitchFamily="34" charset="0"/>
            </a:endParaRPr>
          </a:p>
          <a:p>
            <a:r>
              <a:rPr lang="ru-RU" altLang="ru-RU" sz="2400" b="1" dirty="0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Коробка</a:t>
            </a:r>
          </a:p>
          <a:p>
            <a:r>
              <a:rPr lang="ru-RU" altLang="ru-RU" sz="2400" b="1" dirty="0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передач</a:t>
            </a:r>
          </a:p>
          <a:p>
            <a:endParaRPr lang="ru-RU" altLang="ru-RU" sz="2400" b="1" dirty="0" smtClean="0">
              <a:solidFill>
                <a:srgbClr val="002060"/>
              </a:solidFill>
              <a:latin typeface="Arial" pitchFamily="34" charset="0"/>
              <a:cs typeface="Arial" pitchFamily="34" charset="0"/>
            </a:endParaRPr>
          </a:p>
          <a:p>
            <a:r>
              <a:rPr lang="ru-RU" altLang="ru-RU" sz="2400" b="1" dirty="0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Радиатор</a:t>
            </a:r>
          </a:p>
          <a:p>
            <a:endParaRPr lang="ru-RU" altLang="ru-RU" sz="2400" b="1" dirty="0" smtClean="0">
              <a:solidFill>
                <a:srgbClr val="002060"/>
              </a:solidFill>
              <a:latin typeface="Arial" pitchFamily="34" charset="0"/>
              <a:cs typeface="Arial" pitchFamily="34" charset="0"/>
            </a:endParaRPr>
          </a:p>
          <a:p>
            <a:r>
              <a:rPr lang="ru-RU" altLang="ru-RU" sz="2400" b="1" dirty="0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Рессора</a:t>
            </a:r>
          </a:p>
          <a:p>
            <a:endParaRPr lang="ru-RU" altLang="ru-RU" sz="2400" b="1" dirty="0" smtClean="0">
              <a:solidFill>
                <a:srgbClr val="002060"/>
              </a:solidFill>
              <a:latin typeface="Arial" pitchFamily="34" charset="0"/>
              <a:cs typeface="Arial" pitchFamily="34" charset="0"/>
            </a:endParaRPr>
          </a:p>
          <a:p>
            <a:r>
              <a:rPr lang="ru-RU" altLang="ru-RU" sz="2400" b="1" dirty="0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Капот</a:t>
            </a:r>
          </a:p>
          <a:p>
            <a:endParaRPr lang="ru-RU" altLang="ru-RU" sz="2400" b="1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3" name="Рисунок 9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428860" y="428604"/>
            <a:ext cx="3022600" cy="657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Рисунок 8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5604" t="16823" r="10336" b="3270"/>
          <a:stretch>
            <a:fillRect/>
          </a:stretch>
        </p:blipFill>
        <p:spPr bwMode="auto">
          <a:xfrm>
            <a:off x="6572264" y="357166"/>
            <a:ext cx="2143140" cy="135732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Рисунок 10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714612" y="1428736"/>
            <a:ext cx="1976437" cy="1482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Рисунок 6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857884" y="2071678"/>
            <a:ext cx="2343150" cy="1400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Рисунок 4"/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357554" y="3214686"/>
            <a:ext cx="2370138" cy="1308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214546" y="4929198"/>
            <a:ext cx="2333625" cy="1546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Рисунок 5"/>
          <p:cNvPicPr>
            <a:picLocks noChangeAspect="1"/>
          </p:cNvPicPr>
          <p:nvPr/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500826" y="3857628"/>
            <a:ext cx="1968500" cy="1476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11" name="Прямая со стрелкой 10"/>
          <p:cNvCxnSpPr/>
          <p:nvPr/>
        </p:nvCxnSpPr>
        <p:spPr>
          <a:xfrm rot="16200000" flipH="1">
            <a:off x="964381" y="1107265"/>
            <a:ext cx="2714644" cy="2071702"/>
          </a:xfrm>
          <a:prstGeom prst="straightConnector1">
            <a:avLst/>
          </a:prstGeom>
          <a:ln>
            <a:solidFill>
              <a:schemeClr val="tx1">
                <a:lumMod val="85000"/>
                <a:lumOff val="15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Прямая со стрелкой 12"/>
          <p:cNvCxnSpPr/>
          <p:nvPr/>
        </p:nvCxnSpPr>
        <p:spPr>
          <a:xfrm>
            <a:off x="1643042" y="1500174"/>
            <a:ext cx="5357850" cy="3429024"/>
          </a:xfrm>
          <a:prstGeom prst="straightConnector1">
            <a:avLst/>
          </a:prstGeom>
          <a:ln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Прямая со стрелкой 14"/>
          <p:cNvCxnSpPr/>
          <p:nvPr/>
        </p:nvCxnSpPr>
        <p:spPr>
          <a:xfrm>
            <a:off x="1571604" y="2143116"/>
            <a:ext cx="4786346" cy="571504"/>
          </a:xfrm>
          <a:prstGeom prst="straightConnector1">
            <a:avLst/>
          </a:prstGeom>
          <a:ln>
            <a:solidFill>
              <a:srgbClr val="00B05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Прямая со стрелкой 16"/>
          <p:cNvCxnSpPr/>
          <p:nvPr/>
        </p:nvCxnSpPr>
        <p:spPr>
          <a:xfrm rot="16200000" flipH="1">
            <a:off x="1285852" y="3500438"/>
            <a:ext cx="1785950" cy="1071570"/>
          </a:xfrm>
          <a:prstGeom prst="straightConnector1">
            <a:avLst/>
          </a:prstGeom>
          <a:ln>
            <a:solidFill>
              <a:schemeClr val="accent6">
                <a:lumMod val="75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Прямая со стрелкой 18"/>
          <p:cNvCxnSpPr/>
          <p:nvPr/>
        </p:nvCxnSpPr>
        <p:spPr>
          <a:xfrm flipV="1">
            <a:off x="1785918" y="1285860"/>
            <a:ext cx="5000660" cy="2714644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Прямая со стрелкой 20"/>
          <p:cNvCxnSpPr/>
          <p:nvPr/>
        </p:nvCxnSpPr>
        <p:spPr>
          <a:xfrm rot="5400000" flipH="1" flipV="1">
            <a:off x="285720" y="2143116"/>
            <a:ext cx="3929090" cy="1357322"/>
          </a:xfrm>
          <a:prstGeom prst="straightConnector1">
            <a:avLst/>
          </a:prstGeom>
          <a:ln>
            <a:solidFill>
              <a:schemeClr val="accent2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Прямая со стрелкой 22"/>
          <p:cNvCxnSpPr/>
          <p:nvPr/>
        </p:nvCxnSpPr>
        <p:spPr>
          <a:xfrm rot="5400000" flipH="1" flipV="1">
            <a:off x="678629" y="2536025"/>
            <a:ext cx="3429024" cy="2357454"/>
          </a:xfrm>
          <a:prstGeom prst="straightConnector1">
            <a:avLst/>
          </a:prstGeom>
          <a:ln>
            <a:solidFill>
              <a:srgbClr val="FFC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428596" y="1785926"/>
            <a:ext cx="8429684" cy="338554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altLang="ru-RU" b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Профессия</a:t>
            </a:r>
            <a:r>
              <a:rPr lang="ru-RU" altLang="ru-RU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	                                                                      </a:t>
            </a:r>
            <a:r>
              <a:rPr lang="ru-RU" altLang="ru-RU" b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Деятельность</a:t>
            </a:r>
          </a:p>
          <a:p>
            <a:endParaRPr lang="ru-RU" altLang="ru-RU" sz="1600" dirty="0" smtClean="0"/>
          </a:p>
          <a:p>
            <a:r>
              <a:rPr lang="ru-RU" altLang="ru-RU" dirty="0" smtClean="0">
                <a:solidFill>
                  <a:srgbClr val="002060"/>
                </a:solidFill>
              </a:rPr>
              <a:t>Инженер-конструктор	                            Строит чертёж автомобиля.</a:t>
            </a:r>
          </a:p>
          <a:p>
            <a:endParaRPr lang="ru-RU" altLang="ru-RU" dirty="0" smtClean="0">
              <a:solidFill>
                <a:srgbClr val="002060"/>
              </a:solidFill>
            </a:endParaRPr>
          </a:p>
          <a:p>
            <a:r>
              <a:rPr lang="ru-RU" altLang="ru-RU" dirty="0" smtClean="0">
                <a:solidFill>
                  <a:srgbClr val="002060"/>
                </a:solidFill>
              </a:rPr>
              <a:t>Дизайнер	                                              Собирает и ремонтирует автомобили.</a:t>
            </a:r>
          </a:p>
          <a:p>
            <a:endParaRPr lang="ru-RU" altLang="ru-RU" dirty="0" smtClean="0">
              <a:solidFill>
                <a:srgbClr val="002060"/>
              </a:solidFill>
            </a:endParaRPr>
          </a:p>
          <a:p>
            <a:r>
              <a:rPr lang="ru-RU" altLang="ru-RU" dirty="0" err="1" smtClean="0">
                <a:solidFill>
                  <a:srgbClr val="002060"/>
                </a:solidFill>
              </a:rPr>
              <a:t>Автослесарь</a:t>
            </a:r>
            <a:r>
              <a:rPr lang="ru-RU" altLang="ru-RU" dirty="0" smtClean="0">
                <a:solidFill>
                  <a:srgbClr val="002060"/>
                </a:solidFill>
              </a:rPr>
              <a:t> 	                                             Придумывает эскиз автомобиля в цвете.</a:t>
            </a:r>
          </a:p>
          <a:p>
            <a:endParaRPr lang="ru-RU" altLang="ru-RU" dirty="0" smtClean="0">
              <a:solidFill>
                <a:srgbClr val="002060"/>
              </a:solidFill>
            </a:endParaRPr>
          </a:p>
          <a:p>
            <a:r>
              <a:rPr lang="ru-RU" altLang="ru-RU" dirty="0" smtClean="0">
                <a:solidFill>
                  <a:srgbClr val="002060"/>
                </a:solidFill>
              </a:rPr>
              <a:t>Электрик	                                                                 Подключает электропровода.</a:t>
            </a:r>
          </a:p>
          <a:p>
            <a:endParaRPr lang="ru-RU" altLang="ru-RU" dirty="0" smtClean="0">
              <a:solidFill>
                <a:srgbClr val="002060"/>
              </a:solidFill>
            </a:endParaRPr>
          </a:p>
          <a:p>
            <a:r>
              <a:rPr lang="ru-RU" altLang="ru-RU" dirty="0" smtClean="0">
                <a:solidFill>
                  <a:srgbClr val="002060"/>
                </a:solidFill>
              </a:rPr>
              <a:t>Чертёжник                                             Разрабатывает новые конструкции и механизмы,                </a:t>
            </a:r>
          </a:p>
          <a:p>
            <a:r>
              <a:rPr lang="ru-RU" altLang="ru-RU" dirty="0" smtClean="0">
                <a:solidFill>
                  <a:srgbClr val="002060"/>
                </a:solidFill>
              </a:rPr>
              <a:t>                                                         проводит расчёты и проектирует детали автомобиля.</a:t>
            </a:r>
            <a:endParaRPr lang="ru-RU" altLang="ru-RU" dirty="0">
              <a:solidFill>
                <a:srgbClr val="002060"/>
              </a:solidFill>
            </a:endParaRPr>
          </a:p>
        </p:txBody>
      </p:sp>
      <p:cxnSp>
        <p:nvCxnSpPr>
          <p:cNvPr id="5" name="Прямая со стрелкой 4"/>
          <p:cNvCxnSpPr/>
          <p:nvPr/>
        </p:nvCxnSpPr>
        <p:spPr>
          <a:xfrm rot="16200000" flipH="1">
            <a:off x="2214546" y="3000372"/>
            <a:ext cx="2143140" cy="1285884"/>
          </a:xfrm>
          <a:prstGeom prst="straightConnector1">
            <a:avLst/>
          </a:prstGeom>
          <a:ln>
            <a:solidFill>
              <a:srgbClr val="C0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Прямая со стрелкой 6"/>
          <p:cNvCxnSpPr/>
          <p:nvPr/>
        </p:nvCxnSpPr>
        <p:spPr>
          <a:xfrm flipV="1">
            <a:off x="1643042" y="2571744"/>
            <a:ext cx="3214710" cy="2143140"/>
          </a:xfrm>
          <a:prstGeom prst="straightConnector1">
            <a:avLst/>
          </a:prstGeom>
          <a:ln>
            <a:solidFill>
              <a:srgbClr val="00B0F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Прямая со стрелкой 8"/>
          <p:cNvCxnSpPr/>
          <p:nvPr/>
        </p:nvCxnSpPr>
        <p:spPr>
          <a:xfrm>
            <a:off x="1500166" y="3071810"/>
            <a:ext cx="3286148" cy="571504"/>
          </a:xfrm>
          <a:prstGeom prst="straightConnector1">
            <a:avLst/>
          </a:prstGeom>
          <a:ln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Прямая со стрелкой 10"/>
          <p:cNvCxnSpPr/>
          <p:nvPr/>
        </p:nvCxnSpPr>
        <p:spPr>
          <a:xfrm flipV="1">
            <a:off x="1714480" y="3000372"/>
            <a:ext cx="3071834" cy="642942"/>
          </a:xfrm>
          <a:prstGeom prst="straightConnector1">
            <a:avLst/>
          </a:prstGeom>
          <a:ln>
            <a:solidFill>
              <a:srgbClr val="FFC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Прямая со стрелкой 12"/>
          <p:cNvCxnSpPr/>
          <p:nvPr/>
        </p:nvCxnSpPr>
        <p:spPr>
          <a:xfrm>
            <a:off x="1428728" y="4143380"/>
            <a:ext cx="3429024" cy="1588"/>
          </a:xfrm>
          <a:prstGeom prst="straightConnector1">
            <a:avLst/>
          </a:prstGeom>
          <a:ln>
            <a:solidFill>
              <a:srgbClr val="00B05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3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428729" y="1022190"/>
            <a:ext cx="7215238" cy="54738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3" name="Прямая со стрелкой 2"/>
          <p:cNvCxnSpPr/>
          <p:nvPr/>
        </p:nvCxnSpPr>
        <p:spPr>
          <a:xfrm flipV="1">
            <a:off x="4494227" y="1312846"/>
            <a:ext cx="1771650" cy="484187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TextBox 3"/>
          <p:cNvSpPr txBox="1">
            <a:spLocks noChangeArrowheads="1"/>
          </p:cNvSpPr>
          <p:nvPr/>
        </p:nvSpPr>
        <p:spPr bwMode="auto">
          <a:xfrm>
            <a:off x="6643702" y="1071546"/>
            <a:ext cx="931863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r>
              <a:rPr lang="ru-RU" altLang="ru-RU" sz="2400" b="1" dirty="0"/>
              <a:t>грань</a:t>
            </a:r>
          </a:p>
        </p:txBody>
      </p:sp>
      <p:pic>
        <p:nvPicPr>
          <p:cNvPr id="5" name="Рисунок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85720" y="500042"/>
            <a:ext cx="2786818" cy="7858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6" name="Прямая со стрелкой 5"/>
          <p:cNvCxnSpPr/>
          <p:nvPr/>
        </p:nvCxnSpPr>
        <p:spPr>
          <a:xfrm>
            <a:off x="5186377" y="4895833"/>
            <a:ext cx="1795463" cy="206375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TextBox 6"/>
          <p:cNvSpPr txBox="1">
            <a:spLocks noChangeArrowheads="1"/>
          </p:cNvSpPr>
          <p:nvPr/>
        </p:nvSpPr>
        <p:spPr bwMode="auto">
          <a:xfrm>
            <a:off x="6981840" y="4895833"/>
            <a:ext cx="1330325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r>
              <a:rPr lang="ru-RU" altLang="ru-RU" sz="2800" b="1" dirty="0"/>
              <a:t>клапан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3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2796" r="1825" b="4041"/>
          <a:stretch>
            <a:fillRect/>
          </a:stretch>
        </p:blipFill>
        <p:spPr bwMode="auto">
          <a:xfrm>
            <a:off x="2071670" y="500042"/>
            <a:ext cx="5143536" cy="5918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6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929454" y="1643050"/>
            <a:ext cx="1998663" cy="21637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Рисунок 7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85786" y="4357694"/>
            <a:ext cx="2063806" cy="206380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Рисунок 8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500430" y="4500570"/>
            <a:ext cx="1944687" cy="19446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Рисунок 9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929454" y="4786322"/>
            <a:ext cx="1340194" cy="18335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Рисунок 10"/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928662" y="1643050"/>
            <a:ext cx="2339975" cy="1774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Рисунок 11"/>
          <p:cNvPicPr>
            <a:picLocks noChangeAspect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4337" b="1529"/>
          <a:stretch>
            <a:fillRect/>
          </a:stretch>
        </p:blipFill>
        <p:spPr bwMode="auto">
          <a:xfrm>
            <a:off x="3857620" y="1857364"/>
            <a:ext cx="1646208" cy="19415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Прямоугольник 8"/>
          <p:cNvSpPr/>
          <p:nvPr/>
        </p:nvSpPr>
        <p:spPr>
          <a:xfrm>
            <a:off x="2857488" y="500042"/>
            <a:ext cx="3097515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3200" b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«Материалы»</a:t>
            </a:r>
            <a:endParaRPr lang="ru-RU" sz="3200" dirty="0">
              <a:solidFill>
                <a:srgbClr val="C00000"/>
              </a:solidFill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857224" y="500042"/>
            <a:ext cx="7339510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de-DE" sz="3600" b="1" dirty="0" err="1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Правила</a:t>
            </a:r>
            <a:r>
              <a:rPr lang="de-DE" sz="3600" b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de-DE" sz="3600" b="1" dirty="0" err="1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работы</a:t>
            </a:r>
            <a:r>
              <a:rPr lang="de-DE" sz="3600" b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с </a:t>
            </a:r>
            <a:r>
              <a:rPr lang="de-DE" sz="3600" b="1" dirty="0" err="1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ножницами</a:t>
            </a:r>
            <a:endParaRPr lang="ru-RU" sz="3600" dirty="0">
              <a:solidFill>
                <a:srgbClr val="C0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500034" y="2136339"/>
            <a:ext cx="8358246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Bef>
                <a:spcPct val="0"/>
              </a:spcBef>
              <a:buFontTx/>
              <a:buAutoNum type="arabicPeriod"/>
            </a:pPr>
            <a:r>
              <a:rPr lang="ru-RU" altLang="ru-RU" sz="2400" b="1" dirty="0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Не оставляй ножницы раскрытыми.</a:t>
            </a:r>
          </a:p>
          <a:p>
            <a:pPr>
              <a:spcBef>
                <a:spcPct val="0"/>
              </a:spcBef>
              <a:buFontTx/>
              <a:buAutoNum type="arabicPeriod"/>
            </a:pPr>
            <a:endParaRPr lang="ru-RU" altLang="ru-RU" sz="2400" b="1" dirty="0" smtClean="0">
              <a:solidFill>
                <a:srgbClr val="002060"/>
              </a:solidFill>
              <a:latin typeface="Arial" pitchFamily="34" charset="0"/>
              <a:cs typeface="Arial" pitchFamily="34" charset="0"/>
            </a:endParaRPr>
          </a:p>
          <a:p>
            <a:pPr>
              <a:spcBef>
                <a:spcPct val="0"/>
              </a:spcBef>
              <a:buFontTx/>
              <a:buAutoNum type="arabicPeriod"/>
            </a:pPr>
            <a:r>
              <a:rPr lang="ru-RU" altLang="ru-RU" sz="2400" b="1" dirty="0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Передавай ножницы кольцами вперед.</a:t>
            </a:r>
          </a:p>
          <a:p>
            <a:pPr>
              <a:spcBef>
                <a:spcPct val="0"/>
              </a:spcBef>
              <a:buFontTx/>
              <a:buAutoNum type="arabicPeriod"/>
            </a:pPr>
            <a:endParaRPr lang="ru-RU" altLang="ru-RU" sz="2400" b="1" dirty="0" smtClean="0">
              <a:solidFill>
                <a:srgbClr val="002060"/>
              </a:solidFill>
              <a:latin typeface="Arial" pitchFamily="34" charset="0"/>
              <a:cs typeface="Arial" pitchFamily="34" charset="0"/>
            </a:endParaRPr>
          </a:p>
          <a:p>
            <a:pPr>
              <a:spcBef>
                <a:spcPct val="0"/>
              </a:spcBef>
              <a:buFontTx/>
              <a:buAutoNum type="arabicPeriod"/>
            </a:pPr>
            <a:r>
              <a:rPr lang="ru-RU" altLang="ru-RU" sz="2400" b="1" dirty="0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При работе не держи ножницы концами вверх.</a:t>
            </a:r>
          </a:p>
          <a:p>
            <a:pPr>
              <a:spcBef>
                <a:spcPct val="0"/>
              </a:spcBef>
              <a:buFontTx/>
              <a:buAutoNum type="arabicPeriod"/>
            </a:pPr>
            <a:endParaRPr lang="ru-RU" altLang="ru-RU" sz="2400" b="1" dirty="0" smtClean="0">
              <a:solidFill>
                <a:srgbClr val="002060"/>
              </a:solidFill>
              <a:latin typeface="Arial" pitchFamily="34" charset="0"/>
              <a:cs typeface="Arial" pitchFamily="34" charset="0"/>
            </a:endParaRPr>
          </a:p>
          <a:p>
            <a:pPr>
              <a:spcBef>
                <a:spcPct val="0"/>
              </a:spcBef>
              <a:buFontTx/>
              <a:buAutoNum type="arabicPeriod"/>
            </a:pPr>
            <a:r>
              <a:rPr lang="ru-RU" altLang="ru-RU" sz="2400" b="1" dirty="0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Не приближай пальцы левой руки к линии отреза.</a:t>
            </a:r>
            <a:endParaRPr lang="ru-RU" altLang="ru-RU" sz="2400" b="1" dirty="0">
              <a:solidFill>
                <a:srgbClr val="002060"/>
              </a:solidFill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1285852" y="714356"/>
            <a:ext cx="6092309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de-DE" sz="3600" b="1" dirty="0" err="1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Правила</a:t>
            </a:r>
            <a:r>
              <a:rPr lang="de-DE" sz="3600" b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de-DE" sz="3600" b="1" dirty="0" err="1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работы</a:t>
            </a:r>
            <a:r>
              <a:rPr lang="de-DE" sz="3600" b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с </a:t>
            </a:r>
            <a:r>
              <a:rPr lang="ru-RU" sz="3600" b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клеем</a:t>
            </a:r>
            <a:endParaRPr lang="ru-RU" sz="3600" dirty="0">
              <a:solidFill>
                <a:srgbClr val="C0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285720" y="2136339"/>
            <a:ext cx="8643998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Bef>
                <a:spcPct val="0"/>
              </a:spcBef>
              <a:buFontTx/>
              <a:buAutoNum type="arabicPeriod"/>
            </a:pPr>
            <a:r>
              <a:rPr lang="ru-RU" altLang="ru-RU" sz="2400" b="1" dirty="0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При попадании клея на кожу или в глаза, промойте их водой. При необходимости обратитесь к врачу.</a:t>
            </a:r>
          </a:p>
          <a:p>
            <a:pPr>
              <a:spcBef>
                <a:spcPct val="0"/>
              </a:spcBef>
              <a:buFontTx/>
              <a:buAutoNum type="arabicPeriod"/>
            </a:pPr>
            <a:endParaRPr lang="ru-RU" altLang="ru-RU" sz="2400" b="1" dirty="0" smtClean="0">
              <a:solidFill>
                <a:srgbClr val="002060"/>
              </a:solidFill>
              <a:latin typeface="Arial" pitchFamily="34" charset="0"/>
              <a:cs typeface="Arial" pitchFamily="34" charset="0"/>
            </a:endParaRPr>
          </a:p>
          <a:p>
            <a:pPr>
              <a:spcBef>
                <a:spcPct val="0"/>
              </a:spcBef>
              <a:buFontTx/>
              <a:buAutoNum type="arabicPeriod"/>
            </a:pPr>
            <a:r>
              <a:rPr lang="ru-RU" altLang="ru-RU" sz="2400" b="1" dirty="0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После работы клей плотно закройте и уберите.</a:t>
            </a:r>
          </a:p>
          <a:p>
            <a:pPr>
              <a:spcBef>
                <a:spcPct val="0"/>
              </a:spcBef>
              <a:buFontTx/>
              <a:buAutoNum type="arabicPeriod"/>
            </a:pPr>
            <a:endParaRPr lang="ru-RU" altLang="ru-RU" sz="2400" b="1" dirty="0" smtClean="0">
              <a:solidFill>
                <a:srgbClr val="002060"/>
              </a:solidFill>
              <a:latin typeface="Arial" pitchFamily="34" charset="0"/>
              <a:cs typeface="Arial" pitchFamily="34" charset="0"/>
            </a:endParaRPr>
          </a:p>
          <a:p>
            <a:pPr>
              <a:spcBef>
                <a:spcPct val="0"/>
              </a:spcBef>
              <a:buFontTx/>
              <a:buAutoNum type="arabicPeriod"/>
            </a:pPr>
            <a:r>
              <a:rPr lang="ru-RU" altLang="ru-RU" sz="2400" b="1" dirty="0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По окончании тщательно вымойте руки с мылом.</a:t>
            </a:r>
            <a:endParaRPr lang="ru-RU" altLang="ru-RU" sz="2400" b="1" dirty="0">
              <a:solidFill>
                <a:srgbClr val="002060"/>
              </a:solidFill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42910" y="1928802"/>
            <a:ext cx="8229600" cy="1143000"/>
          </a:xfrm>
        </p:spPr>
        <p:txBody>
          <a:bodyPr/>
          <a:lstStyle/>
          <a:p>
            <a:r>
              <a:rPr lang="ru-RU" b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С П А С И Б О ! ! !</a:t>
            </a:r>
            <a:endParaRPr lang="ru-RU" b="1" dirty="0">
              <a:solidFill>
                <a:srgbClr val="C00000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3" name="Рисунок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285984" y="3071810"/>
            <a:ext cx="3608387" cy="27066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1_Тема Office">
  <a:themeElements>
    <a:clrScheme name="Другая 634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4F6128"/>
      </a:hlink>
      <a:folHlink>
        <a:srgbClr val="4F6128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337</TotalTime>
  <Words>266</Words>
  <Application>Microsoft Office PowerPoint</Application>
  <PresentationFormat>Экран (4:3)</PresentationFormat>
  <Paragraphs>68</Paragraphs>
  <Slides>16</Slides>
  <Notes>1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6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16</vt:i4>
      </vt:variant>
    </vt:vector>
  </HeadingPairs>
  <TitlesOfParts>
    <vt:vector size="23" baseType="lpstr">
      <vt:lpstr>Arial</vt:lpstr>
      <vt:lpstr>Calibri</vt:lpstr>
      <vt:lpstr>Romana Script</vt:lpstr>
      <vt:lpstr>Andale Sans UI</vt:lpstr>
      <vt:lpstr>Times New Roman</vt:lpstr>
      <vt:lpstr>MS PGothic</vt:lpstr>
      <vt:lpstr>1_Тема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С П А С И Б О ! ! !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Школьные</dc:title>
  <dc:creator>Фокина Лидия Петровна</dc:creator>
  <cp:keywords>Шаблон презентации</cp:keywords>
  <cp:lastModifiedBy>ученик</cp:lastModifiedBy>
  <cp:revision>64</cp:revision>
  <dcterms:created xsi:type="dcterms:W3CDTF">2014-07-06T18:18:01Z</dcterms:created>
  <dcterms:modified xsi:type="dcterms:W3CDTF">2020-01-29T08:08:05Z</dcterms:modified>
</cp:coreProperties>
</file>