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69" r:id="rId3"/>
    <p:sldId id="258" r:id="rId4"/>
    <p:sldId id="265" r:id="rId5"/>
    <p:sldId id="273" r:id="rId6"/>
    <p:sldId id="256" r:id="rId7"/>
    <p:sldId id="263" r:id="rId8"/>
    <p:sldId id="276" r:id="rId9"/>
    <p:sldId id="274" r:id="rId10"/>
    <p:sldId id="271" r:id="rId11"/>
    <p:sldId id="275" r:id="rId12"/>
    <p:sldId id="259" r:id="rId13"/>
    <p:sldId id="260" r:id="rId14"/>
    <p:sldId id="262" r:id="rId15"/>
    <p:sldId id="266" r:id="rId16"/>
    <p:sldId id="272" r:id="rId17"/>
    <p:sldId id="267" r:id="rId18"/>
    <p:sldId id="268" r:id="rId19"/>
    <p:sldId id="278" r:id="rId20"/>
    <p:sldId id="277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1728" y="-12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09.06.2019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09.06.2019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09.06.2019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09.06.2019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09.06.2019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09.06.2019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09.06.2019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09.06.2019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09.06.2019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7" Type="http://schemas.openxmlformats.org/officeDocument/2006/relationships/image" Target="../media/image48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7" Type="http://schemas.openxmlformats.org/officeDocument/2006/relationships/image" Target="../media/image54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jpeg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9.jpeg"/><Relationship Id="rId5" Type="http://schemas.openxmlformats.org/officeDocument/2006/relationships/image" Target="../media/image58.jpeg"/><Relationship Id="rId4" Type="http://schemas.openxmlformats.org/officeDocument/2006/relationships/image" Target="../media/image5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1.jpeg"/><Relationship Id="rId5" Type="http://schemas.openxmlformats.org/officeDocument/2006/relationships/image" Target="../media/image70.jpeg"/><Relationship Id="rId4" Type="http://schemas.openxmlformats.org/officeDocument/2006/relationships/image" Target="../media/image69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0"/>
            <a:ext cx="7772400" cy="1500198"/>
          </a:xfrm>
        </p:spPr>
        <p:txBody>
          <a:bodyPr>
            <a:normAutofit fontScale="90000"/>
          </a:bodyPr>
          <a:lstStyle/>
          <a:p>
            <a:pPr algn="ctr"/>
            <a:r>
              <a:rPr lang="en-US" sz="2700" dirty="0" smtClean="0"/>
              <a:t/>
            </a:r>
            <a:br>
              <a:rPr lang="en-US" sz="2700" dirty="0" smtClean="0"/>
            </a:br>
            <a:r>
              <a:rPr lang="en-US" sz="2700" dirty="0" smtClean="0"/>
              <a:t>  </a:t>
            </a:r>
            <a:r>
              <a:rPr lang="ru-RU" sz="2700" dirty="0" smtClean="0"/>
              <a:t>Муниципальное казенное дошкольное образовательное учреждение «Ягодка»</a:t>
            </a:r>
            <a:r>
              <a:rPr lang="en-US" sz="2700" dirty="0" smtClean="0"/>
              <a:t> </a:t>
            </a:r>
            <a:r>
              <a:rPr lang="ru-RU" sz="2700" dirty="0" smtClean="0"/>
              <a:t>                                 с. </a:t>
            </a:r>
            <a:r>
              <a:rPr lang="ru-RU" sz="2700" dirty="0" err="1" smtClean="0"/>
              <a:t>Ванавара</a:t>
            </a:r>
            <a:r>
              <a:rPr lang="ru-RU" sz="2700" dirty="0" smtClean="0"/>
              <a:t>  ЭМР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sz="4900" b="1" dirty="0" smtClean="0"/>
              <a:t>«</a:t>
            </a:r>
            <a:r>
              <a:rPr lang="ru-RU" sz="3600" b="1" dirty="0" smtClean="0"/>
              <a:t>Организация предметно - пространственной развивающей среды»                                                                                                                                                     средняя группа </a:t>
            </a:r>
            <a:br>
              <a:rPr lang="ru-RU" sz="3600" b="1" dirty="0" smtClean="0"/>
            </a:br>
            <a:r>
              <a:rPr lang="ru-RU" sz="3600" b="1" dirty="0" smtClean="0"/>
              <a:t> «Вишенка» </a:t>
            </a:r>
            <a:br>
              <a:rPr lang="ru-RU" sz="3600" b="1" dirty="0" smtClean="0"/>
            </a:br>
            <a:endParaRPr lang="en-US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28662" y="4429132"/>
            <a:ext cx="7643866" cy="2071702"/>
          </a:xfrm>
        </p:spPr>
        <p:txBody>
          <a:bodyPr>
            <a:normAutofit fontScale="25000" lnSpcReduction="20000"/>
          </a:bodyPr>
          <a:lstStyle/>
          <a:p>
            <a:r>
              <a:rPr lang="ru-RU" sz="2400" dirty="0" smtClean="0">
                <a:solidFill>
                  <a:schemeClr val="tx1"/>
                </a:solidFill>
              </a:rPr>
              <a:t> </a:t>
            </a:r>
            <a:endParaRPr lang="en-US" sz="2400" dirty="0" smtClean="0">
              <a:solidFill>
                <a:schemeClr val="tx1"/>
              </a:solidFill>
            </a:endParaRPr>
          </a:p>
          <a:p>
            <a:pPr algn="r"/>
            <a:endParaRPr lang="en-US" sz="2000" dirty="0" smtClean="0">
              <a:solidFill>
                <a:schemeClr val="tx1"/>
              </a:solidFill>
            </a:endParaRPr>
          </a:p>
          <a:p>
            <a:pPr algn="r"/>
            <a:endParaRPr lang="ru-RU" sz="2000" dirty="0" smtClean="0">
              <a:solidFill>
                <a:schemeClr val="tx1"/>
              </a:solidFill>
            </a:endParaRPr>
          </a:p>
          <a:p>
            <a:pPr algn="r"/>
            <a:endParaRPr lang="ru-RU" sz="2000" dirty="0" smtClean="0">
              <a:solidFill>
                <a:schemeClr val="tx1"/>
              </a:solidFill>
            </a:endParaRPr>
          </a:p>
          <a:p>
            <a:pPr algn="r"/>
            <a:endParaRPr lang="ru-RU" sz="2000" dirty="0" smtClean="0">
              <a:solidFill>
                <a:schemeClr val="tx1"/>
              </a:solidFill>
            </a:endParaRPr>
          </a:p>
          <a:p>
            <a:pPr algn="r"/>
            <a:endParaRPr lang="ru-RU" sz="2000" dirty="0" smtClean="0">
              <a:solidFill>
                <a:schemeClr val="tx1"/>
              </a:solidFill>
            </a:endParaRPr>
          </a:p>
          <a:p>
            <a:pPr algn="r"/>
            <a:endParaRPr lang="ru-RU" sz="2000" dirty="0" smtClean="0">
              <a:solidFill>
                <a:schemeClr val="tx1"/>
              </a:solidFill>
            </a:endParaRPr>
          </a:p>
          <a:p>
            <a:pPr algn="r"/>
            <a:endParaRPr lang="ru-RU" sz="2000" dirty="0" smtClean="0">
              <a:solidFill>
                <a:schemeClr val="tx1"/>
              </a:solidFill>
            </a:endParaRPr>
          </a:p>
          <a:p>
            <a:pPr algn="r"/>
            <a:endParaRPr lang="ru-RU" sz="2000" dirty="0" smtClean="0">
              <a:solidFill>
                <a:schemeClr val="tx1"/>
              </a:solidFill>
            </a:endParaRPr>
          </a:p>
          <a:p>
            <a:pPr algn="r"/>
            <a:endParaRPr lang="ru-RU" sz="2000" dirty="0" smtClean="0">
              <a:solidFill>
                <a:schemeClr val="tx1"/>
              </a:solidFill>
            </a:endParaRPr>
          </a:p>
          <a:p>
            <a:pPr algn="r"/>
            <a:endParaRPr lang="ru-RU" sz="2000" dirty="0" smtClean="0">
              <a:solidFill>
                <a:schemeClr val="tx1"/>
              </a:solidFill>
            </a:endParaRPr>
          </a:p>
          <a:p>
            <a:pPr algn="r"/>
            <a:endParaRPr lang="ru-RU" sz="2000" dirty="0" smtClean="0">
              <a:solidFill>
                <a:schemeClr val="tx1"/>
              </a:solidFill>
            </a:endParaRPr>
          </a:p>
          <a:p>
            <a:pPr algn="r"/>
            <a:endParaRPr lang="ru-RU" sz="2000" dirty="0" smtClean="0">
              <a:solidFill>
                <a:schemeClr val="tx1"/>
              </a:solidFill>
            </a:endParaRPr>
          </a:p>
          <a:p>
            <a:pPr algn="r"/>
            <a:endParaRPr lang="ru-RU" sz="2000" dirty="0" smtClean="0">
              <a:solidFill>
                <a:schemeClr val="tx1"/>
              </a:solidFill>
            </a:endParaRPr>
          </a:p>
          <a:p>
            <a:pPr algn="r"/>
            <a:endParaRPr lang="ru-RU" sz="6400" dirty="0" smtClean="0">
              <a:solidFill>
                <a:schemeClr val="tx1"/>
              </a:solidFill>
            </a:endParaRPr>
          </a:p>
          <a:p>
            <a:pPr algn="r"/>
            <a:endParaRPr lang="ru-RU" sz="6400" dirty="0" smtClean="0">
              <a:solidFill>
                <a:schemeClr val="tx1"/>
              </a:solidFill>
            </a:endParaRPr>
          </a:p>
          <a:p>
            <a:pPr algn="r"/>
            <a:endParaRPr lang="ru-RU" sz="6400" dirty="0" smtClean="0">
              <a:solidFill>
                <a:schemeClr val="tx1"/>
              </a:solidFill>
            </a:endParaRPr>
          </a:p>
          <a:p>
            <a:pPr algn="r"/>
            <a:endParaRPr lang="ru-RU" sz="6400" dirty="0" smtClean="0">
              <a:solidFill>
                <a:schemeClr val="tx1"/>
              </a:solidFill>
            </a:endParaRPr>
          </a:p>
          <a:p>
            <a:pPr algn="r"/>
            <a:endParaRPr lang="ru-RU" sz="6400" dirty="0" smtClean="0">
              <a:solidFill>
                <a:schemeClr val="tx1"/>
              </a:solidFill>
            </a:endParaRPr>
          </a:p>
          <a:p>
            <a:pPr algn="r"/>
            <a:endParaRPr lang="ru-RU" sz="6400" dirty="0" smtClean="0">
              <a:solidFill>
                <a:schemeClr val="tx1"/>
              </a:solidFill>
            </a:endParaRPr>
          </a:p>
          <a:p>
            <a:pPr algn="r"/>
            <a:endParaRPr lang="ru-RU" sz="6400" dirty="0" smtClean="0">
              <a:solidFill>
                <a:schemeClr val="tx1"/>
              </a:solidFill>
            </a:endParaRPr>
          </a:p>
          <a:p>
            <a:pPr algn="r"/>
            <a:endParaRPr lang="ru-RU" sz="6400" dirty="0" smtClean="0">
              <a:solidFill>
                <a:schemeClr val="tx1"/>
              </a:solidFill>
            </a:endParaRPr>
          </a:p>
          <a:p>
            <a:pPr algn="r"/>
            <a:endParaRPr lang="ru-RU" sz="6400" dirty="0" smtClean="0">
              <a:solidFill>
                <a:schemeClr val="tx1"/>
              </a:solidFill>
            </a:endParaRPr>
          </a:p>
          <a:p>
            <a:pPr algn="r"/>
            <a:endParaRPr lang="ru-RU" sz="6400" dirty="0" smtClean="0">
              <a:solidFill>
                <a:schemeClr val="tx1"/>
              </a:solidFill>
            </a:endParaRPr>
          </a:p>
          <a:p>
            <a:pPr algn="r"/>
            <a:endParaRPr lang="ru-RU" sz="6400" dirty="0" smtClean="0">
              <a:solidFill>
                <a:schemeClr val="tx1"/>
              </a:solidFill>
            </a:endParaRPr>
          </a:p>
          <a:p>
            <a:pPr algn="r"/>
            <a:endParaRPr lang="ru-RU" sz="6400" dirty="0" smtClean="0">
              <a:solidFill>
                <a:schemeClr val="tx1"/>
              </a:solidFill>
            </a:endParaRPr>
          </a:p>
          <a:p>
            <a:pPr algn="r"/>
            <a:endParaRPr lang="ru-RU" sz="6400" dirty="0" smtClean="0">
              <a:solidFill>
                <a:schemeClr val="tx1"/>
              </a:solidFill>
            </a:endParaRPr>
          </a:p>
          <a:p>
            <a:pPr algn="r"/>
            <a:endParaRPr lang="ru-RU" sz="6400" dirty="0" smtClean="0">
              <a:solidFill>
                <a:schemeClr val="tx1"/>
              </a:solidFill>
            </a:endParaRPr>
          </a:p>
          <a:p>
            <a:pPr algn="r"/>
            <a:endParaRPr lang="ru-RU" sz="6400" dirty="0" smtClean="0">
              <a:solidFill>
                <a:schemeClr val="tx1"/>
              </a:solidFill>
            </a:endParaRPr>
          </a:p>
          <a:p>
            <a:pPr algn="r"/>
            <a:endParaRPr lang="ru-RU" sz="6400" dirty="0" smtClean="0">
              <a:solidFill>
                <a:schemeClr val="tx1"/>
              </a:solidFill>
            </a:endParaRPr>
          </a:p>
          <a:p>
            <a:pPr algn="r"/>
            <a:r>
              <a:rPr lang="ru-RU" sz="6400" dirty="0" smtClean="0">
                <a:solidFill>
                  <a:schemeClr val="tx1"/>
                </a:solidFill>
              </a:rPr>
              <a:t>Презентацию подготовила</a:t>
            </a:r>
            <a:endParaRPr lang="ru-RU" sz="6400" dirty="0" smtClean="0">
              <a:solidFill>
                <a:schemeClr val="tx1"/>
              </a:solidFill>
            </a:endParaRPr>
          </a:p>
          <a:p>
            <a:pPr algn="r"/>
            <a:r>
              <a:rPr lang="ru-RU" sz="6400" dirty="0" smtClean="0">
                <a:solidFill>
                  <a:schemeClr val="tx1"/>
                </a:solidFill>
              </a:rPr>
              <a:t> Юлдашева З.Х.</a:t>
            </a:r>
            <a:endParaRPr lang="en-US" sz="6400" dirty="0" smtClean="0">
              <a:solidFill>
                <a:schemeClr val="tx1"/>
              </a:solidFill>
            </a:endParaRPr>
          </a:p>
          <a:p>
            <a:pPr algn="r"/>
            <a:endParaRPr lang="en-US" sz="6400" dirty="0" smtClean="0">
              <a:solidFill>
                <a:schemeClr val="tx1"/>
              </a:solidFill>
            </a:endParaRPr>
          </a:p>
          <a:p>
            <a:endParaRPr lang="ru-RU" sz="2800" dirty="0" smtClean="0">
              <a:solidFill>
                <a:schemeClr val="tx1"/>
              </a:solidFill>
            </a:endParaRPr>
          </a:p>
          <a:p>
            <a:endParaRPr lang="ru-RU" sz="2800" dirty="0" smtClean="0">
              <a:solidFill>
                <a:schemeClr val="tx1"/>
              </a:solidFill>
            </a:endParaRPr>
          </a:p>
          <a:p>
            <a:endParaRPr lang="ru-RU" sz="2800" dirty="0" smtClean="0">
              <a:solidFill>
                <a:schemeClr val="tx1"/>
              </a:solidFill>
            </a:endParaRPr>
          </a:p>
          <a:p>
            <a:endParaRPr lang="en-US" dirty="0"/>
          </a:p>
        </p:txBody>
      </p:sp>
      <p:pic>
        <p:nvPicPr>
          <p:cNvPr id="1027" name="Picture 3" descr="G:\DCIM\100OLYMP\PB1703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14411" y="-9858467"/>
            <a:ext cx="3214709" cy="2913189"/>
          </a:xfrm>
          <a:prstGeom prst="rect">
            <a:avLst/>
          </a:prstGeom>
          <a:noFill/>
        </p:spPr>
      </p:pic>
      <p:pic>
        <p:nvPicPr>
          <p:cNvPr id="1028" name="Picture 4" descr="G:\DCIM\100OLYMP\PB1703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4143379"/>
            <a:ext cx="3000396" cy="235734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285728"/>
            <a:ext cx="8229600" cy="2071702"/>
          </a:xfrm>
        </p:spPr>
        <p:txBody>
          <a:bodyPr>
            <a:normAutofit fontScale="90000"/>
          </a:bodyPr>
          <a:lstStyle/>
          <a:p>
            <a:pPr algn="r"/>
            <a:r>
              <a:rPr lang="en-US" dirty="0" smtClean="0"/>
              <a:t> </a:t>
            </a:r>
            <a:r>
              <a:rPr lang="ru-RU" sz="2700" dirty="0" smtClean="0"/>
              <a:t>«Дошкольники  должны  «по возможности трудиться самостоятельно»,  </a:t>
            </a:r>
            <a:br>
              <a:rPr lang="ru-RU" sz="2700" dirty="0" smtClean="0"/>
            </a:br>
            <a:r>
              <a:rPr lang="ru-RU" sz="2700" dirty="0" smtClean="0"/>
              <a:t>а воспитатель – руководить  этим </a:t>
            </a:r>
            <a:r>
              <a:rPr lang="en-US" sz="2700" dirty="0" smtClean="0"/>
              <a:t>                                            </a:t>
            </a:r>
            <a:r>
              <a:rPr lang="ru-RU" sz="2700" dirty="0" smtClean="0"/>
              <a:t>самостоятельным  трудом</a:t>
            </a:r>
            <a:r>
              <a:rPr lang="en-US" sz="2700" dirty="0" smtClean="0"/>
              <a:t> </a:t>
            </a:r>
            <a:r>
              <a:rPr lang="ru-RU" sz="2700" dirty="0" smtClean="0"/>
              <a:t>                                                              и  давать для него  материал» </a:t>
            </a:r>
            <a:r>
              <a:rPr lang="en-US" sz="2700" dirty="0" smtClean="0"/>
              <a:t>                                                                            </a:t>
            </a:r>
            <a:r>
              <a:rPr lang="ru-RU" sz="2700" dirty="0" smtClean="0"/>
              <a:t>                                                            К.Д.Ушинский.</a:t>
            </a:r>
            <a:endParaRPr lang="en-US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2500282"/>
            <a:ext cx="8229600" cy="4357718"/>
          </a:xfrm>
        </p:spPr>
        <p:txBody>
          <a:bodyPr>
            <a:normAutofit lnSpcReduction="10000"/>
          </a:bodyPr>
          <a:lstStyle/>
          <a:p>
            <a:r>
              <a:rPr lang="ru-RU" sz="2000" dirty="0" smtClean="0"/>
              <a:t>правильное моделирование такой среды, которая способствует максимальному развитию личности ребенка;</a:t>
            </a:r>
            <a:endParaRPr lang="en-US" sz="2000" dirty="0" smtClean="0"/>
          </a:p>
          <a:p>
            <a:r>
              <a:rPr lang="ru-RU" sz="2000" dirty="0" smtClean="0"/>
              <a:t>эффективное развитие индивидуальности каждого ребёнка с учётом его склонностей, интересов, уровня активности;</a:t>
            </a:r>
            <a:endParaRPr lang="en-US" sz="2000" dirty="0" smtClean="0"/>
          </a:p>
          <a:p>
            <a:r>
              <a:rPr lang="ru-RU" sz="2000" dirty="0" smtClean="0"/>
              <a:t>возможность объединения детей в центрах развития  подгруппами по общим интересам;</a:t>
            </a:r>
          </a:p>
          <a:p>
            <a:r>
              <a:rPr lang="ru-RU" sz="2000" dirty="0" smtClean="0"/>
              <a:t>наличие нескольких предметно- развивающих «сред»: для речевого, математического, эстетического, физического развития, которые в зависимости от ситуации могут объединяться в одну или несколько многофункциональных сред;</a:t>
            </a:r>
          </a:p>
          <a:p>
            <a:r>
              <a:rPr lang="ru-RU" sz="2000" dirty="0" smtClean="0"/>
              <a:t>самое главное –  предметно- развивающая  среда должна работать на развитие самостоятельности и самодеятельности ребенка. </a:t>
            </a:r>
            <a:endParaRPr lang="en-US" sz="2000" dirty="0" smtClean="0"/>
          </a:p>
          <a:p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71472" y="4143380"/>
            <a:ext cx="8072494" cy="2143140"/>
          </a:xfrm>
        </p:spPr>
        <p:txBody>
          <a:bodyPr>
            <a:normAutofit fontScale="92500" lnSpcReduction="20000"/>
          </a:bodyPr>
          <a:lstStyle/>
          <a:p>
            <a:pPr algn="ctr"/>
            <a:r>
              <a:rPr lang="ru-RU" sz="3000" dirty="0" smtClean="0"/>
              <a:t>Чтобы всё нам изучить. Нужно постараться,                        Кто же сможет нам помочь в этом разобраться? Нам воспитатели помогут                                                    Найти свой путь и свой талант!                                                                                            Ведь у каждого своя дорога:                                    Художник, доктор, музыкант.</a:t>
            </a:r>
            <a:endParaRPr lang="en-US" sz="3000" dirty="0" smtClean="0"/>
          </a:p>
          <a:p>
            <a:endParaRPr lang="en-US" dirty="0"/>
          </a:p>
        </p:txBody>
      </p:sp>
      <p:pic>
        <p:nvPicPr>
          <p:cNvPr id="1026" name="Picture 2" descr="C:\Users\hxy\Desktop\Documents\фото занятие\P219136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5984" y="571480"/>
            <a:ext cx="4643470" cy="34290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428604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dirty="0" smtClean="0"/>
              <a:t>Центр игры</a:t>
            </a:r>
            <a:br>
              <a:rPr lang="ru-RU" sz="2400" dirty="0" smtClean="0"/>
            </a:br>
            <a:r>
              <a:rPr lang="en-US" sz="2400" dirty="0" smtClean="0"/>
              <a:t/>
            </a:r>
            <a:br>
              <a:rPr lang="en-US" sz="2400" dirty="0" smtClean="0"/>
            </a:br>
            <a:endParaRPr lang="en-US" sz="2400" dirty="0"/>
          </a:p>
        </p:txBody>
      </p:sp>
      <p:pic>
        <p:nvPicPr>
          <p:cNvPr id="5122" name="Picture 2" descr="G:\DCIM\100OLYMP\PB13027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1142984"/>
            <a:ext cx="2857520" cy="2143140"/>
          </a:xfrm>
          <a:prstGeom prst="rect">
            <a:avLst/>
          </a:prstGeom>
          <a:noFill/>
        </p:spPr>
      </p:pic>
      <p:pic>
        <p:nvPicPr>
          <p:cNvPr id="3075" name="Picture 3" descr="G:\DCIM\100OLYMP\PB13024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3357562"/>
            <a:ext cx="2857651" cy="2143140"/>
          </a:xfrm>
          <a:prstGeom prst="rect">
            <a:avLst/>
          </a:prstGeom>
          <a:noFill/>
        </p:spPr>
      </p:pic>
      <p:pic>
        <p:nvPicPr>
          <p:cNvPr id="3076" name="Picture 4" descr="G:\DCIM\100OLYMP\PB13024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00760" y="3429000"/>
            <a:ext cx="2857520" cy="2143041"/>
          </a:xfrm>
          <a:prstGeom prst="rect">
            <a:avLst/>
          </a:prstGeom>
          <a:noFill/>
        </p:spPr>
      </p:pic>
      <p:pic>
        <p:nvPicPr>
          <p:cNvPr id="3074" name="Picture 2" descr="G:\DCIM\100OLYMP\PB13025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86116" y="3429000"/>
            <a:ext cx="2571886" cy="2143140"/>
          </a:xfrm>
          <a:prstGeom prst="rect">
            <a:avLst/>
          </a:prstGeom>
          <a:noFill/>
        </p:spPr>
      </p:pic>
      <p:pic>
        <p:nvPicPr>
          <p:cNvPr id="4098" name="Picture 2" descr="G:\DCIM\100OLYMP\PB13024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00760" y="1071546"/>
            <a:ext cx="2857520" cy="2143042"/>
          </a:xfrm>
          <a:prstGeom prst="rect">
            <a:avLst/>
          </a:prstGeom>
          <a:noFill/>
        </p:spPr>
      </p:pic>
      <p:pic>
        <p:nvPicPr>
          <p:cNvPr id="4099" name="Picture 3" descr="G:\DCIM\100OLYMP\PB130238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14678" y="1071546"/>
            <a:ext cx="2762396" cy="207170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200" dirty="0" smtClean="0"/>
              <a:t>Центр  игры</a:t>
            </a:r>
            <a:endParaRPr lang="en-US" sz="2200" dirty="0" smtClean="0"/>
          </a:p>
        </p:txBody>
      </p:sp>
      <p:pic>
        <p:nvPicPr>
          <p:cNvPr id="4" name="Picture 9" descr="G:\DCIM\100OLYMP\PB13025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1285860"/>
            <a:ext cx="2730731" cy="2049087"/>
          </a:xfrm>
          <a:prstGeom prst="rect">
            <a:avLst/>
          </a:prstGeom>
          <a:noFill/>
        </p:spPr>
      </p:pic>
      <p:pic>
        <p:nvPicPr>
          <p:cNvPr id="3075" name="Picture 3" descr="G:\DCIM\100OLYMP\PB13025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43604" y="1285860"/>
            <a:ext cx="2714676" cy="2035914"/>
          </a:xfrm>
          <a:prstGeom prst="rect">
            <a:avLst/>
          </a:prstGeom>
          <a:noFill/>
        </p:spPr>
      </p:pic>
      <p:pic>
        <p:nvPicPr>
          <p:cNvPr id="5" name="Picture 6" descr="G:\DCIM\100OLYMP\PB17029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14678" y="1285860"/>
            <a:ext cx="2786082" cy="2089466"/>
          </a:xfrm>
          <a:prstGeom prst="rect">
            <a:avLst/>
          </a:prstGeom>
          <a:noFill/>
        </p:spPr>
      </p:pic>
      <p:pic>
        <p:nvPicPr>
          <p:cNvPr id="3076" name="Picture 4" descr="G:\DCIM\100OLYMP\PB13025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58" y="3571876"/>
            <a:ext cx="2633640" cy="1975139"/>
          </a:xfrm>
          <a:prstGeom prst="rect">
            <a:avLst/>
          </a:prstGeom>
          <a:noFill/>
        </p:spPr>
      </p:pic>
      <p:pic>
        <p:nvPicPr>
          <p:cNvPr id="3077" name="Picture 5" descr="G:\DCIM\100OLYMP\PB13025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14678" y="3571876"/>
            <a:ext cx="2786082" cy="2089466"/>
          </a:xfrm>
          <a:prstGeom prst="rect">
            <a:avLst/>
          </a:prstGeom>
          <a:noFill/>
        </p:spPr>
      </p:pic>
      <p:pic>
        <p:nvPicPr>
          <p:cNvPr id="3078" name="Picture 6" descr="G:\DCIM\100OLYMP\PB130248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43636" y="3571876"/>
            <a:ext cx="2762396" cy="207170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686800" cy="8382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700" dirty="0" smtClean="0"/>
              <a:t>Центр конструктивной деятельности.</a:t>
            </a:r>
            <a:br>
              <a:rPr lang="ru-RU" sz="2700" dirty="0" smtClean="0"/>
            </a:br>
            <a:r>
              <a:rPr lang="ru-RU" sz="2700" dirty="0" smtClean="0"/>
              <a:t>«Юный строитель» 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en-US" sz="2400" dirty="0" smtClean="0"/>
          </a:p>
          <a:p>
            <a:pPr>
              <a:buNone/>
            </a:pPr>
            <a:endParaRPr lang="en-US" sz="2400" dirty="0" smtClean="0"/>
          </a:p>
          <a:p>
            <a:pPr>
              <a:buNone/>
            </a:pPr>
            <a:endParaRPr lang="en-US" sz="2400" dirty="0" smtClean="0"/>
          </a:p>
          <a:p>
            <a:pPr>
              <a:buNone/>
            </a:pPr>
            <a:endParaRPr lang="en-US" sz="2400" dirty="0" smtClean="0"/>
          </a:p>
          <a:p>
            <a:pPr>
              <a:buNone/>
            </a:pPr>
            <a:endParaRPr lang="en-US" sz="2400" dirty="0" smtClean="0"/>
          </a:p>
          <a:p>
            <a:pPr>
              <a:buNone/>
            </a:pPr>
            <a:endParaRPr lang="en-US" sz="2400" dirty="0" smtClean="0"/>
          </a:p>
          <a:p>
            <a:pPr>
              <a:buNone/>
            </a:pPr>
            <a:endParaRPr lang="en-US" sz="2400" dirty="0" smtClean="0"/>
          </a:p>
          <a:p>
            <a:pPr>
              <a:buNone/>
            </a:pPr>
            <a:endParaRPr lang="en-US" sz="2400" dirty="0" smtClean="0"/>
          </a:p>
          <a:p>
            <a:pPr algn="ctr">
              <a:buNone/>
            </a:pPr>
            <a:r>
              <a:rPr lang="ru-RU" sz="2400" dirty="0" smtClean="0"/>
              <a:t>    И неважно, что пока. </a:t>
            </a:r>
          </a:p>
          <a:p>
            <a:pPr algn="ctr">
              <a:buNone/>
            </a:pPr>
            <a:r>
              <a:rPr lang="ru-RU" sz="2400" dirty="0" smtClean="0"/>
              <a:t>Эта башня из конструктора!</a:t>
            </a:r>
            <a:endParaRPr lang="en-US" sz="2400" dirty="0"/>
          </a:p>
        </p:txBody>
      </p:sp>
      <p:pic>
        <p:nvPicPr>
          <p:cNvPr id="1027" name="Picture 3" descr="G:\DCIM\100OLYMP\PB13026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35" y="1071546"/>
            <a:ext cx="3143415" cy="2357454"/>
          </a:xfrm>
          <a:prstGeom prst="rect">
            <a:avLst/>
          </a:prstGeom>
          <a:noFill/>
        </p:spPr>
      </p:pic>
      <p:pic>
        <p:nvPicPr>
          <p:cNvPr id="1026" name="Picture 2" descr="G:\DCIM\100OLYMP\PB13025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0694" y="2696768"/>
            <a:ext cx="3071964" cy="2303868"/>
          </a:xfrm>
          <a:prstGeom prst="rect">
            <a:avLst/>
          </a:prstGeom>
          <a:noFill/>
        </p:spPr>
      </p:pic>
      <p:pic>
        <p:nvPicPr>
          <p:cNvPr id="1029" name="Picture 5" descr="G:\DCIM\100OLYMP\PB13025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43240" y="1571612"/>
            <a:ext cx="3348021" cy="25109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hxy\Desktop\Documents\детский сад\фото д.с\P521149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15074" y="2857496"/>
            <a:ext cx="2562202" cy="1921564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700" dirty="0" smtClean="0"/>
              <a:t>Центр музыкально- театрализованной деятельности</a:t>
            </a:r>
            <a:br>
              <a:rPr lang="ru-RU" sz="2700" dirty="0" smtClean="0"/>
            </a:br>
            <a:r>
              <a:rPr lang="ru-RU" sz="2700" dirty="0" smtClean="0"/>
              <a:t>«Колобок»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pic>
        <p:nvPicPr>
          <p:cNvPr id="4" name="Picture 7" descr="G:\DCIM\100OLYMP\PB130273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785794"/>
            <a:ext cx="2714643" cy="2035982"/>
          </a:xfrm>
          <a:prstGeom prst="rect">
            <a:avLst/>
          </a:prstGeom>
          <a:noFill/>
        </p:spPr>
      </p:pic>
      <p:pic>
        <p:nvPicPr>
          <p:cNvPr id="5" name="Picture 8" descr="G:\DCIM\100OLYMP\PB13023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71802" y="1714488"/>
            <a:ext cx="2517243" cy="1887932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285720" y="3643314"/>
            <a:ext cx="5000660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От природы –мы таланты, все актёры, музыканты, Режиссёры и гримёры, сценаристы </a:t>
            </a:r>
            <a:endParaRPr lang="en-US" sz="2400" dirty="0" smtClean="0"/>
          </a:p>
          <a:p>
            <a:r>
              <a:rPr lang="ru-RU" sz="2400" dirty="0" smtClean="0"/>
              <a:t>и дублёры. Здесь сыграем и споём, </a:t>
            </a:r>
            <a:endParaRPr lang="en-US" sz="2400" dirty="0" smtClean="0"/>
          </a:p>
          <a:p>
            <a:r>
              <a:rPr lang="ru-RU" sz="2400" dirty="0" smtClean="0"/>
              <a:t>сказочку покажем,                                 </a:t>
            </a:r>
            <a:endParaRPr lang="en-US" sz="2400" dirty="0" smtClean="0"/>
          </a:p>
          <a:p>
            <a:r>
              <a:rPr lang="ru-RU" sz="2400" dirty="0" smtClean="0"/>
              <a:t>А  зрители потом,</a:t>
            </a:r>
          </a:p>
          <a:p>
            <a:r>
              <a:rPr lang="ru-RU" sz="2400" dirty="0" smtClean="0"/>
              <a:t> нам «Спасибо» скажут!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pic>
        <p:nvPicPr>
          <p:cNvPr id="8" name="Picture 7" descr="G:\DCIM\100OLYMP\PB18030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15008" y="785794"/>
            <a:ext cx="2571768" cy="1928826"/>
          </a:xfrm>
          <a:prstGeom prst="rect">
            <a:avLst/>
          </a:prstGeom>
          <a:noFill/>
        </p:spPr>
      </p:pic>
      <p:pic>
        <p:nvPicPr>
          <p:cNvPr id="9" name="Picture 8" descr="G:\DCIM\100OLYMP\PB18030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00628" y="4643446"/>
            <a:ext cx="2786082" cy="20895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1" descr="G:\DCIM\100OLYMP\PB13027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28926" y="1285860"/>
            <a:ext cx="2428893" cy="2357454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>
            <a:noAutofit/>
          </a:bodyPr>
          <a:lstStyle/>
          <a:p>
            <a:pPr algn="ctr"/>
            <a:r>
              <a:rPr lang="ru-RU" sz="2400" dirty="0" smtClean="0"/>
              <a:t>Центр физического развития</a:t>
            </a:r>
            <a:br>
              <a:rPr lang="ru-RU" sz="2400" dirty="0" smtClean="0"/>
            </a:br>
            <a:r>
              <a:rPr lang="ru-RU" sz="2400" dirty="0" smtClean="0"/>
              <a:t>«Непоседы»</a:t>
            </a:r>
            <a:endParaRPr lang="en-US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ru-RU" sz="2400" dirty="0" smtClean="0"/>
          </a:p>
          <a:p>
            <a:pPr>
              <a:buNone/>
            </a:pPr>
            <a:endParaRPr lang="ru-RU" sz="2400" dirty="0" smtClean="0"/>
          </a:p>
          <a:p>
            <a:pPr>
              <a:buNone/>
            </a:pPr>
            <a:endParaRPr lang="ru-RU" sz="2400" dirty="0" smtClean="0"/>
          </a:p>
          <a:p>
            <a:pPr>
              <a:buNone/>
            </a:pPr>
            <a:endParaRPr lang="ru-RU" sz="2400" dirty="0" smtClean="0"/>
          </a:p>
          <a:p>
            <a:pPr>
              <a:buNone/>
            </a:pPr>
            <a:endParaRPr lang="ru-RU" sz="2400" dirty="0" smtClean="0"/>
          </a:p>
          <a:p>
            <a:pPr>
              <a:buNone/>
            </a:pPr>
            <a:endParaRPr lang="ru-RU" sz="2400" dirty="0" smtClean="0"/>
          </a:p>
          <a:p>
            <a:pPr>
              <a:buNone/>
            </a:pPr>
            <a:r>
              <a:rPr lang="ru-RU" sz="2400" dirty="0" smtClean="0"/>
              <a:t>Подружившись с физкультурой,</a:t>
            </a:r>
          </a:p>
          <a:p>
            <a:pPr>
              <a:buNone/>
            </a:pPr>
            <a:r>
              <a:rPr lang="ru-RU" sz="2400" dirty="0" smtClean="0"/>
              <a:t>Гордо смотрим мы вперед!</a:t>
            </a:r>
          </a:p>
          <a:p>
            <a:pPr>
              <a:buNone/>
            </a:pPr>
            <a:r>
              <a:rPr lang="ru-RU" sz="2400" dirty="0" smtClean="0"/>
              <a:t>Мы не лечимся микстурой –</a:t>
            </a:r>
          </a:p>
          <a:p>
            <a:pPr>
              <a:buNone/>
            </a:pPr>
            <a:r>
              <a:rPr lang="ru-RU" sz="2400" dirty="0" smtClean="0"/>
              <a:t>Мы здоровы целый год!</a:t>
            </a:r>
            <a:endParaRPr lang="en-US" sz="2400" dirty="0"/>
          </a:p>
        </p:txBody>
      </p:sp>
      <p:pic>
        <p:nvPicPr>
          <p:cNvPr id="4" name="Picture 10" descr="G:\DCIM\100OLYMP\PB17029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1285860"/>
            <a:ext cx="3226858" cy="2420143"/>
          </a:xfrm>
          <a:prstGeom prst="rect">
            <a:avLst/>
          </a:prstGeom>
          <a:noFill/>
        </p:spPr>
      </p:pic>
      <p:pic>
        <p:nvPicPr>
          <p:cNvPr id="6" name="Picture 5" descr="G:\DCIM\100OLYMP\PB18032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86380" y="1071545"/>
            <a:ext cx="3429024" cy="2571769"/>
          </a:xfrm>
          <a:prstGeom prst="rect">
            <a:avLst/>
          </a:prstGeom>
          <a:noFill/>
        </p:spPr>
      </p:pic>
      <p:pic>
        <p:nvPicPr>
          <p:cNvPr id="7" name="Picture 6" descr="G:\DCIM\100OLYMP\PB18032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6314" y="3857628"/>
            <a:ext cx="3643338" cy="27325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9" descr="C:\Users\hxy\Desktop\Documents\детский сад\фото д.с\P521153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57817" y="3929066"/>
            <a:ext cx="3381403" cy="2535936"/>
          </a:xfrm>
          <a:prstGeom prst="rect">
            <a:avLst/>
          </a:prstGeom>
          <a:noFill/>
        </p:spPr>
      </p:pic>
      <p:pic>
        <p:nvPicPr>
          <p:cNvPr id="5" name="Picture 2" descr="G:\DCIM\100OLYMP\PB13025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29256" y="1142984"/>
            <a:ext cx="3214710" cy="241092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784"/>
          </a:xfrm>
        </p:spPr>
        <p:txBody>
          <a:bodyPr>
            <a:normAutofit/>
          </a:bodyPr>
          <a:lstStyle/>
          <a:p>
            <a:r>
              <a:rPr lang="ru-RU" sz="2400" dirty="0" smtClean="0"/>
              <a:t>У нас , ребята, просто класс! Очень здорово у нас!</a:t>
            </a:r>
            <a:endParaRPr lang="en-US" sz="2400" dirty="0" smtClean="0"/>
          </a:p>
        </p:txBody>
      </p:sp>
      <p:pic>
        <p:nvPicPr>
          <p:cNvPr id="4" name="Picture 7" descr="C:\Users\hxy\Desktop\Documents\детский сад\фото д.с\P5211545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1000108"/>
            <a:ext cx="3043539" cy="2428892"/>
          </a:xfrm>
          <a:prstGeom prst="rect">
            <a:avLst/>
          </a:prstGeom>
          <a:noFill/>
        </p:spPr>
      </p:pic>
      <p:pic>
        <p:nvPicPr>
          <p:cNvPr id="6" name="Picture 5" descr="C:\Users\hxy\Desktop\Documents\детский сад\фото д.с\P521158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58" y="3929066"/>
            <a:ext cx="3500430" cy="2625202"/>
          </a:xfrm>
          <a:prstGeom prst="rect">
            <a:avLst/>
          </a:prstGeom>
          <a:noFill/>
        </p:spPr>
      </p:pic>
      <p:pic>
        <p:nvPicPr>
          <p:cNvPr id="8" name="Picture 11" descr="C:\Users\hxy\Desktop\Documents\детский сад\фото д.с\P521155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71802" y="2357430"/>
            <a:ext cx="2500330" cy="20002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 smtClean="0"/>
              <a:t>У нас , ребята, просто класс! Очень здорово у нас!</a:t>
            </a:r>
            <a:endParaRPr lang="en-US" sz="2400" dirty="0"/>
          </a:p>
        </p:txBody>
      </p:sp>
      <p:pic>
        <p:nvPicPr>
          <p:cNvPr id="7" name="Picture 8" descr="C:\Users\hxy\Desktop\Documents\детский сад\фото д.с\P521155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7686" y="1142984"/>
            <a:ext cx="3286148" cy="2463499"/>
          </a:xfrm>
          <a:prstGeom prst="rect">
            <a:avLst/>
          </a:prstGeom>
          <a:noFill/>
        </p:spPr>
      </p:pic>
      <p:pic>
        <p:nvPicPr>
          <p:cNvPr id="8" name="Picture 3" descr="G:\DCIM\100OLYMP\PB13023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916832" y="726186"/>
            <a:ext cx="2500330" cy="3333926"/>
          </a:xfrm>
          <a:prstGeom prst="rect">
            <a:avLst/>
          </a:prstGeom>
          <a:noFill/>
        </p:spPr>
      </p:pic>
      <p:pic>
        <p:nvPicPr>
          <p:cNvPr id="9" name="Picture 4" descr="C:\Users\hxy\Desktop\Documents\детский сад\фото 1\P525160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34" y="3857628"/>
            <a:ext cx="3333926" cy="2500330"/>
          </a:xfrm>
          <a:prstGeom prst="rect">
            <a:avLst/>
          </a:prstGeom>
          <a:noFill/>
        </p:spPr>
      </p:pic>
      <p:pic>
        <p:nvPicPr>
          <p:cNvPr id="10" name="Picture 14" descr="G:\DCIM\100OLYMP\PB13026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29124" y="3929066"/>
            <a:ext cx="3286148" cy="246461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 smtClean="0"/>
              <a:t>У нас , ребята, просто класс! Очень здорово у нас!</a:t>
            </a:r>
            <a:endParaRPr lang="en-US" sz="2400" dirty="0" smtClean="0"/>
          </a:p>
        </p:txBody>
      </p:sp>
      <p:pic>
        <p:nvPicPr>
          <p:cNvPr id="4" name="Picture 14" descr="C:\Users\hxy\Desktop\Documents\детский сад\фото д.с\P521155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1214421"/>
            <a:ext cx="3500462" cy="2625347"/>
          </a:xfrm>
          <a:prstGeom prst="rect">
            <a:avLst/>
          </a:prstGeom>
          <a:noFill/>
        </p:spPr>
      </p:pic>
      <p:pic>
        <p:nvPicPr>
          <p:cNvPr id="5" name="Picture 13" descr="C:\Users\hxy\Desktop\Documents\детский сад\фото д.с\P521155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3504" y="1214422"/>
            <a:ext cx="3476788" cy="2607471"/>
          </a:xfrm>
          <a:prstGeom prst="rect">
            <a:avLst/>
          </a:prstGeom>
          <a:noFill/>
        </p:spPr>
      </p:pic>
      <p:pic>
        <p:nvPicPr>
          <p:cNvPr id="6" name="Picture 18" descr="C:\Users\hxy\Desktop\Documents\детский сад\фото д.с\P521153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42976" y="4071942"/>
            <a:ext cx="3238671" cy="2428892"/>
          </a:xfrm>
          <a:prstGeom prst="rect">
            <a:avLst/>
          </a:prstGeom>
          <a:noFill/>
        </p:spPr>
      </p:pic>
      <p:pic>
        <p:nvPicPr>
          <p:cNvPr id="7" name="Picture 12" descr="C:\Users\hxy\Desktop\Documents\детский сад\фото д.с\P521155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4876" y="4071942"/>
            <a:ext cx="3276583" cy="24573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1122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700" dirty="0" smtClean="0"/>
              <a:t>Центр сенсорного развития</a:t>
            </a:r>
            <a:br>
              <a:rPr lang="ru-RU" sz="2700" dirty="0" smtClean="0"/>
            </a:br>
            <a:r>
              <a:rPr lang="ru-RU" sz="2700" dirty="0" smtClean="0"/>
              <a:t>«</a:t>
            </a:r>
            <a:r>
              <a:rPr lang="ru-RU" sz="2700" dirty="0" err="1" smtClean="0"/>
              <a:t>Равивайка</a:t>
            </a:r>
            <a:r>
              <a:rPr lang="ru-RU" sz="2700" dirty="0" smtClean="0"/>
              <a:t>» </a:t>
            </a:r>
            <a:br>
              <a:rPr lang="ru-RU" sz="2700" dirty="0" smtClean="0"/>
            </a:br>
            <a:r>
              <a:rPr lang="en-US" sz="2700" dirty="0" smtClean="0"/>
              <a:t/>
            </a:r>
            <a:br>
              <a:rPr lang="en-US" sz="2700" dirty="0" smtClean="0"/>
            </a:br>
            <a:endParaRPr lang="en-US" sz="27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4983179"/>
          </a:xfrm>
        </p:spPr>
        <p:txBody>
          <a:bodyPr>
            <a:normAutofit lnSpcReduction="10000"/>
          </a:bodyPr>
          <a:lstStyle/>
          <a:p>
            <a:endParaRPr lang="ru-RU" dirty="0" smtClean="0"/>
          </a:p>
          <a:p>
            <a:pPr>
              <a:buNone/>
            </a:pPr>
            <a:endParaRPr lang="ru-RU" sz="2400" dirty="0" smtClean="0">
              <a:latin typeface="+mj-lt"/>
              <a:ea typeface="+mj-ea"/>
              <a:cs typeface="+mj-cs"/>
            </a:endParaRPr>
          </a:p>
          <a:p>
            <a:pPr>
              <a:buNone/>
            </a:pPr>
            <a:endParaRPr lang="ru-RU" sz="2400" dirty="0" smtClean="0">
              <a:latin typeface="+mj-lt"/>
              <a:ea typeface="+mj-ea"/>
              <a:cs typeface="+mj-cs"/>
            </a:endParaRPr>
          </a:p>
          <a:p>
            <a:pPr>
              <a:buNone/>
            </a:pPr>
            <a:endParaRPr lang="ru-RU" sz="2400" dirty="0" smtClean="0">
              <a:latin typeface="+mj-lt"/>
              <a:ea typeface="+mj-ea"/>
              <a:cs typeface="+mj-cs"/>
            </a:endParaRPr>
          </a:p>
          <a:p>
            <a:pPr>
              <a:buNone/>
            </a:pPr>
            <a:endParaRPr lang="ru-RU" sz="2400" dirty="0" smtClean="0">
              <a:latin typeface="+mj-lt"/>
              <a:ea typeface="+mj-ea"/>
              <a:cs typeface="+mj-cs"/>
            </a:endParaRPr>
          </a:p>
          <a:p>
            <a:pPr>
              <a:buNone/>
            </a:pPr>
            <a:endParaRPr lang="ru-RU" sz="2400" dirty="0" smtClean="0">
              <a:latin typeface="+mj-lt"/>
              <a:ea typeface="+mj-ea"/>
              <a:cs typeface="+mj-cs"/>
            </a:endParaRPr>
          </a:p>
          <a:p>
            <a:pPr>
              <a:buNone/>
            </a:pPr>
            <a:r>
              <a:rPr lang="ru-RU" sz="1800" dirty="0" smtClean="0">
                <a:latin typeface="+mj-lt"/>
                <a:ea typeface="+mj-ea"/>
                <a:cs typeface="+mj-cs"/>
              </a:rPr>
              <a:t>Здесь мозаика и шнуровка,</a:t>
            </a:r>
          </a:p>
          <a:p>
            <a:pPr>
              <a:buNone/>
            </a:pPr>
            <a:r>
              <a:rPr lang="ru-RU" sz="1800" dirty="0" smtClean="0">
                <a:latin typeface="+mj-lt"/>
                <a:ea typeface="+mj-ea"/>
                <a:cs typeface="+mj-cs"/>
              </a:rPr>
              <a:t>Всё, что нужно для того. </a:t>
            </a:r>
          </a:p>
          <a:p>
            <a:pPr>
              <a:buNone/>
            </a:pPr>
            <a:r>
              <a:rPr lang="ru-RU" sz="1800" dirty="0" smtClean="0">
                <a:latin typeface="+mj-lt"/>
                <a:ea typeface="+mj-ea"/>
                <a:cs typeface="+mj-cs"/>
              </a:rPr>
              <a:t>Чтобы руки стали ловки,</a:t>
            </a:r>
          </a:p>
          <a:p>
            <a:pPr>
              <a:buNone/>
            </a:pPr>
            <a:r>
              <a:rPr lang="ru-RU" sz="1800" dirty="0" smtClean="0">
                <a:latin typeface="+mj-lt"/>
                <a:ea typeface="+mj-ea"/>
                <a:cs typeface="+mj-cs"/>
              </a:rPr>
              <a:t>Ну, а ловкими руками. </a:t>
            </a:r>
          </a:p>
          <a:p>
            <a:pPr>
              <a:buNone/>
            </a:pPr>
            <a:r>
              <a:rPr lang="ru-RU" sz="1800" dirty="0" smtClean="0">
                <a:latin typeface="+mj-lt"/>
                <a:ea typeface="+mj-ea"/>
                <a:cs typeface="+mj-cs"/>
              </a:rPr>
              <a:t>Помогать мы будем маме! </a:t>
            </a:r>
          </a:p>
          <a:p>
            <a:pPr>
              <a:buNone/>
            </a:pPr>
            <a:r>
              <a:rPr lang="ru-RU" sz="1800" dirty="0" smtClean="0"/>
              <a:t>Очень любим заниматься,</a:t>
            </a:r>
            <a:r>
              <a:rPr lang="en-US" sz="1800" dirty="0" smtClean="0"/>
              <a:t/>
            </a:r>
            <a:br>
              <a:rPr lang="en-US" sz="1800" dirty="0" smtClean="0"/>
            </a:br>
            <a:r>
              <a:rPr lang="ru-RU" sz="1800" dirty="0" smtClean="0"/>
              <a:t>Буквы разные читать.</a:t>
            </a:r>
            <a:r>
              <a:rPr lang="en-US" sz="1800" dirty="0" smtClean="0"/>
              <a:t/>
            </a:r>
            <a:br>
              <a:rPr lang="en-US" sz="1800" dirty="0" smtClean="0"/>
            </a:br>
            <a:r>
              <a:rPr lang="ru-RU" sz="1800" dirty="0" smtClean="0"/>
              <a:t> И вокруг всё познавать….</a:t>
            </a:r>
            <a:endParaRPr lang="en-US" sz="1800" dirty="0" smtClean="0"/>
          </a:p>
          <a:p>
            <a:pPr>
              <a:buNone/>
            </a:pPr>
            <a:endParaRPr lang="en-US" sz="1800" dirty="0">
              <a:latin typeface="+mj-lt"/>
              <a:ea typeface="+mj-ea"/>
              <a:cs typeface="+mj-cs"/>
            </a:endParaRPr>
          </a:p>
        </p:txBody>
      </p:sp>
      <p:pic>
        <p:nvPicPr>
          <p:cNvPr id="5" name="Picture 2" descr="G:\DCIM\100OLYMP\PB13024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5984" y="1428736"/>
            <a:ext cx="2428892" cy="1821669"/>
          </a:xfrm>
          <a:prstGeom prst="rect">
            <a:avLst/>
          </a:prstGeom>
          <a:noFill/>
        </p:spPr>
      </p:pic>
      <p:pic>
        <p:nvPicPr>
          <p:cNvPr id="6" name="Picture 2" descr="G:\DCIM\100OLYMP\PB1803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1285860"/>
            <a:ext cx="2571768" cy="1928827"/>
          </a:xfrm>
          <a:prstGeom prst="rect">
            <a:avLst/>
          </a:prstGeom>
          <a:noFill/>
        </p:spPr>
      </p:pic>
      <p:pic>
        <p:nvPicPr>
          <p:cNvPr id="7" name="Picture 3" descr="G:\DCIM\100OLYMP\PB18031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43637" y="1857364"/>
            <a:ext cx="2428892" cy="1821669"/>
          </a:xfrm>
          <a:prstGeom prst="rect">
            <a:avLst/>
          </a:prstGeom>
          <a:noFill/>
        </p:spPr>
      </p:pic>
      <p:pic>
        <p:nvPicPr>
          <p:cNvPr id="8" name="Picture 4" descr="G:\DCIM\100OLYMP\PB18032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868" y="3429000"/>
            <a:ext cx="2500330" cy="1875248"/>
          </a:xfrm>
          <a:prstGeom prst="rect">
            <a:avLst/>
          </a:prstGeom>
          <a:noFill/>
        </p:spPr>
      </p:pic>
      <p:pic>
        <p:nvPicPr>
          <p:cNvPr id="12" name="Picture 10" descr="G:\DCIM\100OLYMP\PB18031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382969" y="1260050"/>
            <a:ext cx="2651034" cy="1988275"/>
          </a:xfrm>
          <a:prstGeom prst="rect">
            <a:avLst/>
          </a:prstGeom>
          <a:noFill/>
        </p:spPr>
      </p:pic>
      <p:pic>
        <p:nvPicPr>
          <p:cNvPr id="13" name="Picture 2" descr="G:\DCIM\100OLYMP\PB130235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929322" y="4286256"/>
            <a:ext cx="2571769" cy="192882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G:\DCIM\100OLYMP\PB13027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71802" y="1500174"/>
            <a:ext cx="2500329" cy="187516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400" dirty="0" smtClean="0"/>
              <a:t>Центр книги</a:t>
            </a:r>
            <a:br>
              <a:rPr lang="ru-RU" sz="2400" dirty="0" smtClean="0"/>
            </a:br>
            <a:r>
              <a:rPr lang="ru-RU" sz="2400" dirty="0" smtClean="0"/>
              <a:t>«</a:t>
            </a:r>
            <a:r>
              <a:rPr lang="ru-RU" sz="2400" dirty="0" err="1" smtClean="0"/>
              <a:t>Книжкин</a:t>
            </a:r>
            <a:r>
              <a:rPr lang="ru-RU" sz="2400" dirty="0" smtClean="0"/>
              <a:t> дом»</a:t>
            </a:r>
            <a:endParaRPr lang="en-US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00634"/>
          </a:xfrm>
        </p:spPr>
        <p:txBody>
          <a:bodyPr>
            <a:normAutofit fontScale="92500" lnSpcReduction="10000"/>
          </a:bodyPr>
          <a:lstStyle/>
          <a:p>
            <a:endParaRPr lang="ru-RU" sz="2400" dirty="0" smtClean="0">
              <a:latin typeface="+mj-lt"/>
              <a:ea typeface="+mj-ea"/>
              <a:cs typeface="+mj-cs"/>
            </a:endParaRPr>
          </a:p>
          <a:p>
            <a:endParaRPr lang="ru-RU" sz="2400" dirty="0" smtClean="0">
              <a:latin typeface="+mj-lt"/>
              <a:ea typeface="+mj-ea"/>
              <a:cs typeface="+mj-cs"/>
            </a:endParaRPr>
          </a:p>
          <a:p>
            <a:endParaRPr lang="ru-RU" sz="2400" dirty="0" smtClean="0">
              <a:latin typeface="+mj-lt"/>
              <a:ea typeface="+mj-ea"/>
              <a:cs typeface="+mj-cs"/>
            </a:endParaRPr>
          </a:p>
          <a:p>
            <a:endParaRPr lang="ru-RU" sz="2400" dirty="0" smtClean="0">
              <a:latin typeface="+mj-lt"/>
              <a:ea typeface="+mj-ea"/>
              <a:cs typeface="+mj-cs"/>
            </a:endParaRPr>
          </a:p>
          <a:p>
            <a:endParaRPr lang="ru-RU" sz="2400" dirty="0" smtClean="0">
              <a:latin typeface="+mj-lt"/>
              <a:ea typeface="+mj-ea"/>
              <a:cs typeface="+mj-cs"/>
            </a:endParaRPr>
          </a:p>
          <a:p>
            <a:endParaRPr lang="ru-RU" sz="2400" dirty="0" smtClean="0">
              <a:latin typeface="+mj-lt"/>
              <a:ea typeface="+mj-ea"/>
              <a:cs typeface="+mj-cs"/>
            </a:endParaRPr>
          </a:p>
          <a:p>
            <a:endParaRPr lang="ru-RU" sz="2400" dirty="0" smtClean="0">
              <a:latin typeface="+mj-lt"/>
              <a:ea typeface="+mj-ea"/>
              <a:cs typeface="+mj-cs"/>
            </a:endParaRPr>
          </a:p>
          <a:p>
            <a:pPr>
              <a:buNone/>
            </a:pPr>
            <a:endParaRPr lang="ru-RU" sz="2400" dirty="0" smtClean="0">
              <a:latin typeface="+mj-lt"/>
              <a:ea typeface="+mj-ea"/>
              <a:cs typeface="+mj-cs"/>
            </a:endParaRPr>
          </a:p>
          <a:p>
            <a:pPr>
              <a:buNone/>
            </a:pPr>
            <a:endParaRPr lang="ru-RU" sz="2400" dirty="0" smtClean="0">
              <a:latin typeface="+mj-lt"/>
              <a:ea typeface="+mj-ea"/>
              <a:cs typeface="+mj-cs"/>
            </a:endParaRPr>
          </a:p>
          <a:p>
            <a:pPr>
              <a:buNone/>
            </a:pPr>
            <a:endParaRPr lang="ru-RU" sz="2400" dirty="0" smtClean="0">
              <a:latin typeface="+mj-lt"/>
              <a:ea typeface="+mj-ea"/>
              <a:cs typeface="+mj-cs"/>
            </a:endParaRPr>
          </a:p>
          <a:p>
            <a:pPr>
              <a:buNone/>
            </a:pPr>
            <a:r>
              <a:rPr lang="ru-RU" sz="2400" dirty="0" smtClean="0">
                <a:latin typeface="+mj-lt"/>
                <a:ea typeface="+mj-ea"/>
                <a:cs typeface="+mj-cs"/>
              </a:rPr>
              <a:t>Теперь займёмся чтением </a:t>
            </a:r>
          </a:p>
          <a:p>
            <a:pPr>
              <a:buNone/>
            </a:pPr>
            <a:r>
              <a:rPr lang="ru-RU" sz="2400" dirty="0" smtClean="0">
                <a:latin typeface="+mj-lt"/>
                <a:ea typeface="+mj-ea"/>
                <a:cs typeface="+mj-cs"/>
              </a:rPr>
              <a:t>Любимых детских книжек. </a:t>
            </a:r>
          </a:p>
          <a:p>
            <a:pPr>
              <a:buNone/>
            </a:pPr>
            <a:r>
              <a:rPr lang="ru-RU" sz="2400" dirty="0" smtClean="0">
                <a:latin typeface="+mj-lt"/>
                <a:ea typeface="+mj-ea"/>
                <a:cs typeface="+mj-cs"/>
              </a:rPr>
              <a:t>Читаем с выражением.</a:t>
            </a:r>
            <a:endParaRPr lang="en-US" sz="2400" dirty="0" smtClean="0">
              <a:latin typeface="+mj-lt"/>
              <a:ea typeface="+mj-ea"/>
              <a:cs typeface="+mj-cs"/>
            </a:endParaRPr>
          </a:p>
          <a:p>
            <a:endParaRPr lang="en-US" dirty="0"/>
          </a:p>
        </p:txBody>
      </p:sp>
      <p:pic>
        <p:nvPicPr>
          <p:cNvPr id="4" name="Picture 3" descr="G:\DCIM\100OLYMP\PB13024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1285860"/>
            <a:ext cx="2874433" cy="2155825"/>
          </a:xfrm>
          <a:prstGeom prst="rect">
            <a:avLst/>
          </a:prstGeom>
          <a:noFill/>
        </p:spPr>
      </p:pic>
      <p:pic>
        <p:nvPicPr>
          <p:cNvPr id="4100" name="Picture 4" descr="G:\DCIM\100OLYMP\PB18030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43570" y="2000240"/>
            <a:ext cx="3000396" cy="2250194"/>
          </a:xfrm>
          <a:prstGeom prst="rect">
            <a:avLst/>
          </a:prstGeom>
          <a:noFill/>
        </p:spPr>
      </p:pic>
      <p:pic>
        <p:nvPicPr>
          <p:cNvPr id="4101" name="Picture 5" descr="G:\DCIM\100OLYMP\PB18030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29322" y="4357694"/>
            <a:ext cx="2919392" cy="2189444"/>
          </a:xfrm>
          <a:prstGeom prst="rect">
            <a:avLst/>
          </a:prstGeom>
          <a:noFill/>
        </p:spPr>
      </p:pic>
      <p:pic>
        <p:nvPicPr>
          <p:cNvPr id="4102" name="Picture 6" descr="C:\Users\hxy\Desktop\Documents\детский сад\фото 1\P521150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42976" y="3143248"/>
            <a:ext cx="2714644" cy="1867987"/>
          </a:xfrm>
          <a:prstGeom prst="rect">
            <a:avLst/>
          </a:prstGeom>
          <a:noFill/>
        </p:spPr>
      </p:pic>
      <p:pic>
        <p:nvPicPr>
          <p:cNvPr id="4103" name="Picture 7" descr="C:\Users\hxy\Desktop\Documents\детский сад\фото д.с\P521157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857620" y="3071810"/>
            <a:ext cx="2919392" cy="21894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 descr="G:\DCIM\100OLYMP\PB13026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43636" y="1214422"/>
            <a:ext cx="2762268" cy="207170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dirty="0" smtClean="0"/>
              <a:t>Центр изобразительной деятельности</a:t>
            </a:r>
            <a:endParaRPr lang="en-US" sz="2400" dirty="0"/>
          </a:p>
        </p:txBody>
      </p:sp>
      <p:pic>
        <p:nvPicPr>
          <p:cNvPr id="4" name="Picture 4" descr="G:\DCIM\100OLYMP\PB130243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24" y="3571876"/>
            <a:ext cx="2884976" cy="2163732"/>
          </a:xfrm>
          <a:prstGeom prst="rect">
            <a:avLst/>
          </a:prstGeom>
          <a:noFill/>
        </p:spPr>
      </p:pic>
      <p:pic>
        <p:nvPicPr>
          <p:cNvPr id="7" name="Picture 13" descr="G:\DCIM\100OLYMP\PB13027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1285860"/>
            <a:ext cx="2667018" cy="2000264"/>
          </a:xfrm>
          <a:prstGeom prst="rect">
            <a:avLst/>
          </a:prstGeom>
          <a:noFill/>
        </p:spPr>
      </p:pic>
      <p:pic>
        <p:nvPicPr>
          <p:cNvPr id="5" name="Picture 5" descr="G:\DCIM\100OLYMP\PB13026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43240" y="1225090"/>
            <a:ext cx="2795514" cy="2096636"/>
          </a:xfrm>
          <a:prstGeom prst="rect">
            <a:avLst/>
          </a:prstGeom>
          <a:noFill/>
        </p:spPr>
      </p:pic>
      <p:pic>
        <p:nvPicPr>
          <p:cNvPr id="8" name="Picture 16" descr="G:\DCIM\100OLYMP\P8200227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72066" y="3643314"/>
            <a:ext cx="2762269" cy="207170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000" dirty="0" smtClean="0"/>
              <a:t>Центр уединения</a:t>
            </a:r>
            <a:r>
              <a:rPr lang="en-US" sz="2000" dirty="0" smtClean="0"/>
              <a:t/>
            </a:r>
            <a:br>
              <a:rPr lang="en-US" sz="2000" dirty="0" smtClean="0"/>
            </a:br>
            <a:endParaRPr lang="en-US" sz="2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29196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dirty="0" smtClean="0"/>
              <a:t>    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en-US" sz="2000" dirty="0" smtClean="0"/>
          </a:p>
          <a:p>
            <a:pPr>
              <a:buNone/>
            </a:pPr>
            <a:endParaRPr lang="en-US" sz="2000" dirty="0" smtClean="0"/>
          </a:p>
          <a:p>
            <a:pPr>
              <a:buNone/>
            </a:pPr>
            <a:r>
              <a:rPr lang="ru-RU" sz="2000" dirty="0" smtClean="0"/>
              <a:t>Вот мой дом, а в нём- окно,</a:t>
            </a:r>
          </a:p>
          <a:p>
            <a:pPr>
              <a:buNone/>
            </a:pPr>
            <a:r>
              <a:rPr lang="ru-RU" sz="2000" dirty="0" smtClean="0"/>
              <a:t> Посмотрю - </a:t>
            </a:r>
            <a:r>
              <a:rPr lang="ru-RU" sz="2000" dirty="0" err="1" smtClean="0"/>
              <a:t>ка</a:t>
            </a:r>
            <a:r>
              <a:rPr lang="ru-RU" sz="2000" dirty="0" smtClean="0"/>
              <a:t> я в него,</a:t>
            </a:r>
          </a:p>
          <a:p>
            <a:pPr>
              <a:buNone/>
            </a:pPr>
            <a:r>
              <a:rPr lang="ru-RU" sz="2000" dirty="0" smtClean="0"/>
              <a:t>Помечтаю,  отдохну, книжку полистаю, </a:t>
            </a:r>
          </a:p>
          <a:p>
            <a:pPr>
              <a:buNone/>
            </a:pPr>
            <a:r>
              <a:rPr lang="ru-RU" sz="2000" dirty="0" smtClean="0"/>
              <a:t>Иногда играю…. </a:t>
            </a:r>
            <a:endParaRPr lang="en-US" sz="2000" dirty="0"/>
          </a:p>
        </p:txBody>
      </p:sp>
      <p:pic>
        <p:nvPicPr>
          <p:cNvPr id="9218" name="Picture 2" descr="G:\DCIM\100OLYMP\PB1803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464230" y="1535979"/>
            <a:ext cx="3714946" cy="2786082"/>
          </a:xfrm>
          <a:prstGeom prst="rect">
            <a:avLst/>
          </a:prstGeom>
          <a:noFill/>
        </p:spPr>
      </p:pic>
      <p:pic>
        <p:nvPicPr>
          <p:cNvPr id="2050" name="Picture 2" descr="G:\DCIM\100OLYMP\PB23032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7686" y="1000108"/>
            <a:ext cx="3333926" cy="2500330"/>
          </a:xfrm>
          <a:prstGeom prst="rect">
            <a:avLst/>
          </a:prstGeom>
          <a:noFill/>
        </p:spPr>
      </p:pic>
      <p:pic>
        <p:nvPicPr>
          <p:cNvPr id="2051" name="Picture 3" descr="G:\DCIM\100OLYMP\PB23033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3504" y="3643314"/>
            <a:ext cx="3357586" cy="251807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85860"/>
          </a:xfrm>
        </p:spPr>
        <p:txBody>
          <a:bodyPr>
            <a:noAutofit/>
          </a:bodyPr>
          <a:lstStyle/>
          <a:p>
            <a:pPr algn="ctr"/>
            <a:r>
              <a:rPr lang="ru-RU" sz="2000" dirty="0" smtClean="0"/>
              <a:t>Когда устанем мы играть и прыгать, лепить и рисовать,</a:t>
            </a:r>
            <a:br>
              <a:rPr lang="ru-RU" sz="2000" dirty="0" smtClean="0"/>
            </a:br>
            <a:r>
              <a:rPr lang="ru-RU" sz="2000" dirty="0" smtClean="0"/>
              <a:t>мы  можем  вместе мультик посмотреть. </a:t>
            </a:r>
            <a:endParaRPr lang="en-US" sz="2000" dirty="0"/>
          </a:p>
        </p:txBody>
      </p:sp>
      <p:pic>
        <p:nvPicPr>
          <p:cNvPr id="1026" name="Picture 2" descr="G:\DCIM\100OLYMP\PB18031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1643050"/>
            <a:ext cx="4000528" cy="3000396"/>
          </a:xfrm>
          <a:prstGeom prst="rect">
            <a:avLst/>
          </a:prstGeom>
          <a:noFill/>
        </p:spPr>
      </p:pic>
      <p:pic>
        <p:nvPicPr>
          <p:cNvPr id="1027" name="Picture 3" descr="G:\DCIM\100OLYMP\PB18031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314" y="2714620"/>
            <a:ext cx="4095966" cy="307183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686800" cy="1400164"/>
          </a:xfrm>
        </p:spPr>
        <p:txBody>
          <a:bodyPr>
            <a:noAutofit/>
          </a:bodyPr>
          <a:lstStyle/>
          <a:p>
            <a:pPr algn="ctr"/>
            <a:r>
              <a:rPr lang="ru-RU" sz="2400" dirty="0" smtClean="0"/>
              <a:t>Вот и выросли большие,</a:t>
            </a:r>
            <a:br>
              <a:rPr lang="ru-RU" sz="2400" dirty="0" smtClean="0"/>
            </a:br>
            <a:r>
              <a:rPr lang="ru-RU" sz="2400" dirty="0" smtClean="0"/>
              <a:t> стол к обеду мы накрыли.                                                     Пригласим всех мы к столу</a:t>
            </a:r>
            <a:br>
              <a:rPr lang="ru-RU" sz="2400" dirty="0" smtClean="0"/>
            </a:br>
            <a:r>
              <a:rPr lang="ru-RU" sz="2400" dirty="0" smtClean="0"/>
              <a:t>повар приготовил нам уху!</a:t>
            </a:r>
            <a:endParaRPr lang="en-US" sz="2400" dirty="0"/>
          </a:p>
        </p:txBody>
      </p:sp>
      <p:pic>
        <p:nvPicPr>
          <p:cNvPr id="6146" name="Picture 2" descr="C:\Users\hxy\Desktop\Documents\детский сад\фото 1\P521148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57752" y="2285992"/>
            <a:ext cx="3714775" cy="2786082"/>
          </a:xfrm>
          <a:prstGeom prst="rect">
            <a:avLst/>
          </a:prstGeom>
          <a:noFill/>
        </p:spPr>
      </p:pic>
      <p:pic>
        <p:nvPicPr>
          <p:cNvPr id="6147" name="Picture 3" descr="C:\Users\hxy\Desktop\Documents\детский сад\фото д.с\P521156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23" y="2214554"/>
            <a:ext cx="3810201" cy="28575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5" name="Picture 5" descr="G:\DCIM\100OLYMP\PB17029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71670" y="4214818"/>
            <a:ext cx="2990831" cy="224302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Это наша раздевалка</a:t>
            </a:r>
            <a:endParaRPr lang="en-US" dirty="0"/>
          </a:p>
        </p:txBody>
      </p:sp>
      <p:pic>
        <p:nvPicPr>
          <p:cNvPr id="5122" name="Picture 2" descr="G:\DCIM\100OLYMP\PB170293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107189" y="2464586"/>
            <a:ext cx="3143271" cy="2357454"/>
          </a:xfrm>
          <a:prstGeom prst="rect">
            <a:avLst/>
          </a:prstGeom>
          <a:noFill/>
        </p:spPr>
      </p:pic>
      <p:pic>
        <p:nvPicPr>
          <p:cNvPr id="5123" name="Picture 3" descr="G:\DCIM\100OLYMP\PB17029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20592" y="1571612"/>
            <a:ext cx="3000397" cy="2250195"/>
          </a:xfrm>
          <a:prstGeom prst="rect">
            <a:avLst/>
          </a:prstGeom>
          <a:noFill/>
        </p:spPr>
      </p:pic>
      <p:pic>
        <p:nvPicPr>
          <p:cNvPr id="5124" name="Picture 4" descr="G:\DCIM\100OLYMP\PB17029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57884" y="1571612"/>
            <a:ext cx="2928958" cy="2196618"/>
          </a:xfrm>
          <a:prstGeom prst="rect">
            <a:avLst/>
          </a:prstGeom>
          <a:noFill/>
        </p:spPr>
      </p:pic>
      <p:pic>
        <p:nvPicPr>
          <p:cNvPr id="5126" name="Picture 6" descr="G:\DCIM\100OLYMP\PB17029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643570" y="3929066"/>
            <a:ext cx="3204763" cy="24034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ый треугольник 8"/>
          <p:cNvSpPr/>
          <p:nvPr/>
        </p:nvSpPr>
        <p:spPr>
          <a:xfrm rot="5400000">
            <a:off x="2714640" y="785798"/>
            <a:ext cx="3357562" cy="8786842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sz="2400" dirty="0" smtClean="0"/>
              <a:t>СПОКОЙНАЯ ЗОНА:</a:t>
            </a:r>
          </a:p>
          <a:p>
            <a:pPr algn="ctr"/>
            <a:r>
              <a:rPr lang="ru-RU" sz="2400" dirty="0" smtClean="0"/>
              <a:t>Центр </a:t>
            </a:r>
            <a:r>
              <a:rPr lang="ru-RU" sz="2400" dirty="0" err="1" smtClean="0"/>
              <a:t>сенсорики</a:t>
            </a:r>
            <a:r>
              <a:rPr lang="ru-RU" sz="2400" dirty="0" smtClean="0"/>
              <a:t>, </a:t>
            </a:r>
            <a:r>
              <a:rPr lang="ru-RU" sz="2400" dirty="0" err="1" smtClean="0"/>
              <a:t>центр</a:t>
            </a:r>
            <a:r>
              <a:rPr lang="ru-RU" sz="2400" dirty="0" smtClean="0"/>
              <a:t> настольных игр, центр книги.</a:t>
            </a:r>
            <a:endParaRPr lang="en-US" sz="2400" dirty="0"/>
          </a:p>
        </p:txBody>
      </p:sp>
      <p:sp>
        <p:nvSpPr>
          <p:cNvPr id="10" name="Содержимое 9"/>
          <p:cNvSpPr>
            <a:spLocks noGrp="1"/>
          </p:cNvSpPr>
          <p:nvPr>
            <p:ph idx="1"/>
          </p:nvPr>
        </p:nvSpPr>
        <p:spPr>
          <a:xfrm rot="16200000">
            <a:off x="3178955" y="892955"/>
            <a:ext cx="3357562" cy="8572528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>
            <a:normAutofit/>
          </a:bodyPr>
          <a:lstStyle/>
          <a:p>
            <a:r>
              <a:rPr lang="ru-RU" sz="2400" dirty="0" smtClean="0"/>
              <a:t>РАБОЧАЯ ЗОНА:</a:t>
            </a:r>
          </a:p>
          <a:p>
            <a:r>
              <a:rPr lang="ru-RU" sz="2400" dirty="0" smtClean="0"/>
              <a:t>Центр детского творчества</a:t>
            </a:r>
          </a:p>
          <a:p>
            <a:endParaRPr lang="en-US" sz="240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428596" y="357166"/>
            <a:ext cx="8345426" cy="20005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dirty="0" smtClean="0"/>
              <a:t>АКТИВНАЯ ЗОНА</a:t>
            </a:r>
          </a:p>
          <a:p>
            <a:r>
              <a:rPr lang="ru-RU" sz="2400" dirty="0" smtClean="0"/>
              <a:t>Центр игры: хозяюшка, парикмахерская, магазин, больница,</a:t>
            </a:r>
          </a:p>
          <a:p>
            <a:r>
              <a:rPr lang="ru-RU" sz="2400" dirty="0" smtClean="0"/>
              <a:t> театрально-музыкальный центр (</a:t>
            </a:r>
            <a:r>
              <a:rPr lang="ru-RU" sz="2400" dirty="0" err="1" smtClean="0"/>
              <a:t>ряжения</a:t>
            </a:r>
            <a:r>
              <a:rPr lang="ru-RU" sz="2400" dirty="0" smtClean="0"/>
              <a:t>)), </a:t>
            </a:r>
          </a:p>
          <a:p>
            <a:r>
              <a:rPr lang="ru-RU" sz="2400" dirty="0" smtClean="0"/>
              <a:t>центр конструирования, </a:t>
            </a:r>
            <a:r>
              <a:rPr lang="ru-RU" sz="2400" dirty="0"/>
              <a:t>центр ПДД, </a:t>
            </a:r>
            <a:endParaRPr lang="ru-RU" sz="2400" dirty="0" smtClean="0"/>
          </a:p>
          <a:p>
            <a:r>
              <a:rPr lang="ru-RU" sz="2400" dirty="0" smtClean="0"/>
              <a:t>центр физической активности, автопарк.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Спасибо за внимание!</a:t>
            </a:r>
            <a:endParaRPr lang="en-US" dirty="0"/>
          </a:p>
        </p:txBody>
      </p:sp>
      <p:pic>
        <p:nvPicPr>
          <p:cNvPr id="5" name="Рисунок 4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28860" y="1857364"/>
            <a:ext cx="4786346" cy="350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632</TotalTime>
  <Words>417</Words>
  <Application>Microsoft Office PowerPoint</Application>
  <PresentationFormat>Экран (4:3)</PresentationFormat>
  <Paragraphs>129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Трек</vt:lpstr>
      <vt:lpstr>   Муниципальное казенное дошкольное образовательное учреждение «Ягодка»                                  с. Ванавара  ЭМР «Организация предметно - пространственной развивающей среды»                                                                                                                                                     средняя группа   «Вишенка»  </vt:lpstr>
      <vt:lpstr> «Дошкольники  должны  «по возможности трудиться самостоятельно»,   а воспитатель – руководить  этим                                             самостоятельным  трудом                                                               и  давать для него  материал»                                                                                                                                         К.Д.Ушинский.</vt:lpstr>
      <vt:lpstr>Слайд 3</vt:lpstr>
      <vt:lpstr>Центр игры  </vt:lpstr>
      <vt:lpstr>Центр  игры</vt:lpstr>
      <vt:lpstr>Центр конструктивной деятельности. «Юный строитель»  </vt:lpstr>
      <vt:lpstr>Центр музыкально- театрализованной деятельности «Колобок» </vt:lpstr>
      <vt:lpstr>Центр физического развития «Непоседы»</vt:lpstr>
      <vt:lpstr>У нас , ребята, просто класс! Очень здорово у нас!</vt:lpstr>
      <vt:lpstr>У нас , ребята, просто класс! Очень здорово у нас!</vt:lpstr>
      <vt:lpstr>У нас , ребята, просто класс! Очень здорово у нас!</vt:lpstr>
      <vt:lpstr>Центр сенсорного развития «Равивайка»   </vt:lpstr>
      <vt:lpstr>Центр книги «Книжкин дом»</vt:lpstr>
      <vt:lpstr>Центр изобразительной деятельности</vt:lpstr>
      <vt:lpstr>Центр уединения </vt:lpstr>
      <vt:lpstr>Когда устанем мы играть и прыгать, лепить и рисовать, мы  можем  вместе мультик посмотреть. </vt:lpstr>
      <vt:lpstr>Вот и выросли большие,  стол к обеду мы накрыли.                                                     Пригласим всех мы к столу повар приготовил нам уху!</vt:lpstr>
      <vt:lpstr>Это наша раздевалка</vt:lpstr>
      <vt:lpstr>Слайд 19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казенное дошкольное  образовательное учреждение «Ягодка»  с. Ванавара ЭМР «Организация развивающей среды  в средней группе «Вишенка»»  </dc:title>
  <dc:creator>hxy</dc:creator>
  <cp:lastModifiedBy>Microsoft</cp:lastModifiedBy>
  <cp:revision>173</cp:revision>
  <dcterms:created xsi:type="dcterms:W3CDTF">2015-11-16T05:11:38Z</dcterms:created>
  <dcterms:modified xsi:type="dcterms:W3CDTF">2019-06-09T08:50:48Z</dcterms:modified>
</cp:coreProperties>
</file>