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7"/>
  </p:notesMasterIdLst>
  <p:sldIdLst>
    <p:sldId id="256" r:id="rId2"/>
    <p:sldId id="272" r:id="rId3"/>
    <p:sldId id="273" r:id="rId4"/>
    <p:sldId id="274" r:id="rId5"/>
    <p:sldId id="275" r:id="rId6"/>
    <p:sldId id="293" r:id="rId7"/>
    <p:sldId id="276" r:id="rId8"/>
    <p:sldId id="292" r:id="rId9"/>
    <p:sldId id="298" r:id="rId10"/>
    <p:sldId id="277" r:id="rId11"/>
    <p:sldId id="266" r:id="rId12"/>
    <p:sldId id="264" r:id="rId13"/>
    <p:sldId id="267" r:id="rId14"/>
    <p:sldId id="257" r:id="rId15"/>
    <p:sldId id="270" r:id="rId16"/>
    <p:sldId id="269" r:id="rId17"/>
    <p:sldId id="271" r:id="rId18"/>
    <p:sldId id="258" r:id="rId19"/>
    <p:sldId id="294" r:id="rId20"/>
    <p:sldId id="259" r:id="rId21"/>
    <p:sldId id="295" r:id="rId22"/>
    <p:sldId id="263" r:id="rId23"/>
    <p:sldId id="297" r:id="rId24"/>
    <p:sldId id="281" r:id="rId25"/>
    <p:sldId id="283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7" autoAdjust="0"/>
    <p:restoredTop sz="86400" autoAdjust="0"/>
  </p:normalViewPr>
  <p:slideViewPr>
    <p:cSldViewPr>
      <p:cViewPr>
        <p:scale>
          <a:sx n="70" d="100"/>
          <a:sy n="70" d="100"/>
        </p:scale>
        <p:origin x="-132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58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F227689-B928-47F9-85B0-A904ABF83D36}" type="datetimeFigureOut">
              <a:rPr lang="ru-RU"/>
              <a:pPr>
                <a:defRPr/>
              </a:pPr>
              <a:t>12.03.2018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E3026EF-7588-4C10-B983-02C2C7CCEE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01201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560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74AB9DC-11F4-4F6C-B3F6-20F9F640F7CA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4763BB-CA18-40B2-82C6-753564DF4646}" type="datetimeFigureOut">
              <a:rPr lang="ru-RU"/>
              <a:pPr>
                <a:defRPr/>
              </a:pPr>
              <a:t>12.03.2018</a:t>
            </a:fld>
            <a:endParaRPr lang="ru-RU"/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FBE14E-AA9C-4C90-BCAE-388E7D0A4A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ADD3D-3E1F-4704-9A4F-F027F2B0B7E0}" type="datetimeFigureOut">
              <a:rPr lang="ru-RU"/>
              <a:pPr>
                <a:defRPr/>
              </a:pPr>
              <a:t>12.03.2018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A1A7F4-B155-4F64-B760-CEAB176488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F032A-365D-47C0-86FF-F66812AAAF02}" type="datetimeFigureOut">
              <a:rPr lang="ru-RU"/>
              <a:pPr>
                <a:defRPr/>
              </a:pPr>
              <a:t>12.03.2018</a:t>
            </a:fld>
            <a:endParaRPr 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F6D34-2FEA-4840-B7E7-903C6007F6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87D9F-A5D2-44BE-BCDC-59680D202768}" type="datetimeFigureOut">
              <a:rPr lang="ru-RU"/>
              <a:pPr>
                <a:defRPr/>
              </a:pPr>
              <a:t>12.03.2018</a:t>
            </a:fld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589C8B-0F02-478F-8DE9-911CBA4B8B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6CB83-2183-48A6-B266-11EF3327C37C}" type="datetimeFigureOut">
              <a:rPr lang="ru-RU"/>
              <a:pPr>
                <a:defRPr/>
              </a:pPr>
              <a:t>12.03.2018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BD82B0-0A47-48A6-885E-3E9554CBFC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2BCF4-44C2-439E-BF38-0A139204BB1E}" type="datetimeFigureOut">
              <a:rPr lang="ru-RU"/>
              <a:pPr>
                <a:defRPr/>
              </a:pPr>
              <a:t>12.03.2018</a:t>
            </a:fld>
            <a:endParaRPr lang="ru-RU"/>
          </a:p>
        </p:txBody>
      </p:sp>
      <p:sp>
        <p:nvSpPr>
          <p:cNvPr id="4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175F22-1EB8-4639-A0DA-9761A9241C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D52D1-3869-4A23-9193-4D6DE501FB51}" type="datetimeFigureOut">
              <a:rPr lang="ru-RU"/>
              <a:pPr>
                <a:defRPr/>
              </a:pPr>
              <a:t>12.03.2018</a:t>
            </a:fld>
            <a:endParaRPr lang="ru-RU"/>
          </a:p>
        </p:txBody>
      </p:sp>
      <p:sp>
        <p:nvSpPr>
          <p:cNvPr id="3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DE02D-88A4-44AE-82CD-16F792ED3D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A0C7D9-6BBA-4B91-9D2C-2855C2CEC403}" type="datetimeFigureOut">
              <a:rPr lang="ru-RU"/>
              <a:pPr>
                <a:defRPr/>
              </a:pPr>
              <a:t>12.03.2018</a:t>
            </a:fld>
            <a:endParaRPr 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34A39D-003D-483B-BA03-74B3431CF6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536E27-DB45-438B-A00D-271B8F0F4258}" type="datetimeFigureOut">
              <a:rPr lang="ru-RU"/>
              <a:pPr>
                <a:defRPr/>
              </a:pPr>
              <a:t>12.03.2018</a:t>
            </a:fld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67DCA5-4A0A-475E-8486-C9266FE36B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BC0F4-0B11-4DDD-B34D-FF62ED0CE19C}" type="datetimeFigureOut">
              <a:rPr lang="ru-RU"/>
              <a:pPr>
                <a:defRPr/>
              </a:pPr>
              <a:t>12.03.2018</a:t>
            </a:fld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A680F1-14A3-4105-B3DB-400B7D2211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AE8B8-67E8-4778-B694-7016CF1A5B73}" type="datetimeFigureOut">
              <a:rPr lang="ru-RU"/>
              <a:pPr>
                <a:defRPr/>
              </a:pPr>
              <a:t>12.03.2018</a:t>
            </a:fld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BDED1-8073-494D-BDE1-F62CBC9BFF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304800" y="457200"/>
            <a:ext cx="8686800" cy="8382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4800" y="1554163"/>
            <a:ext cx="4267200" cy="21859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724400" y="1554163"/>
            <a:ext cx="4267200" cy="21859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304800" y="3892550"/>
            <a:ext cx="4267200" cy="21875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24400" y="3892550"/>
            <a:ext cx="4267200" cy="21875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3BCA6-D8C5-43C1-811C-5C77DACDE8F1}" type="datetimeFigureOut">
              <a:rPr lang="ru-RU"/>
              <a:pPr>
                <a:defRPr/>
              </a:pPr>
              <a:t>12.03.2018</a:t>
            </a:fld>
            <a:endParaRPr lang="ru-RU"/>
          </a:p>
        </p:txBody>
      </p:sp>
      <p:sp>
        <p:nvSpPr>
          <p:cNvPr id="8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E3D27-73A6-4CBB-BDD4-83BCA098C5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45259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77000" y="76200"/>
            <a:ext cx="2514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79D4F8-2C96-432C-8243-06CAB2C3E2D0}" type="datetimeFigureOut">
              <a:rPr lang="ru-RU"/>
              <a:pPr>
                <a:defRPr/>
              </a:pPr>
              <a:t>12.03.2018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76200"/>
            <a:ext cx="33528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4A8416-B974-4391-BD12-627721F8CD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77000" y="76200"/>
            <a:ext cx="2514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8863CC-50A7-46D7-BD3B-BBE19E4043FA}" type="datetimeFigureOut">
              <a:rPr lang="ru-RU"/>
              <a:pPr>
                <a:defRPr/>
              </a:pPr>
              <a:t>12.03.2018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76200"/>
            <a:ext cx="33528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F6DFA4-BB18-4D7E-8770-BFF3C90477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E2A1DC3-9923-4301-992D-0A1C3AA355D0}" type="datetimeFigureOut">
              <a:rPr lang="ru-RU"/>
              <a:pPr>
                <a:defRPr/>
              </a:pPr>
              <a:t>12.03.2018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4D8E803-3740-446C-B638-EDC2D7C9A3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62" r:id="rId4"/>
    <p:sldLayoutId id="2147483774" r:id="rId5"/>
    <p:sldLayoutId id="2147483763" r:id="rId6"/>
    <p:sldLayoutId id="2147483764" r:id="rId7"/>
    <p:sldLayoutId id="2147483775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5589240"/>
            <a:ext cx="6516216" cy="969963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</a:pPr>
            <a:r>
              <a:rPr lang="ru-RU" sz="1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        МАДОУ детский сад № 20   «Щелкунчик» </a:t>
            </a:r>
          </a:p>
          <a:p>
            <a:pPr algn="ctr" eaLnBrk="1" hangingPunct="1">
              <a:lnSpc>
                <a:spcPct val="80000"/>
              </a:lnSpc>
            </a:pPr>
            <a:r>
              <a:rPr lang="ru-RU" sz="1800" b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Выполнила </a:t>
            </a:r>
            <a:r>
              <a:rPr lang="ru-RU" sz="1800" b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воспитатель:  </a:t>
            </a:r>
            <a:r>
              <a:rPr lang="ru-RU" sz="1800" b="1" dirty="0" err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Пацук</a:t>
            </a:r>
            <a:r>
              <a:rPr lang="ru-RU" sz="1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Т. П.</a:t>
            </a:r>
          </a:p>
          <a:p>
            <a:pPr algn="ctr" eaLnBrk="1" hangingPunct="1">
              <a:lnSpc>
                <a:spcPct val="80000"/>
              </a:lnSpc>
            </a:pPr>
            <a:r>
              <a:rPr lang="ru-RU" sz="1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1052736"/>
            <a:ext cx="8423920" cy="35394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8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 smtClean="0">
                <a:ln w="11430"/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«Спички детям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 smtClean="0">
                <a:ln w="11430"/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не игрушки»</a:t>
            </a:r>
            <a:endParaRPr lang="ru-RU" sz="6000" b="1" dirty="0">
              <a:ln w="11430"/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z="4000" b="1" cap="none" dirty="0" smtClean="0">
                <a:solidFill>
                  <a:schemeClr val="folHlink"/>
                </a:solidFill>
                <a:effectLst/>
                <a:latin typeface="Times New Roman" pitchFamily="18" charset="0"/>
              </a:rPr>
              <a:t>Актуальность</a:t>
            </a:r>
          </a:p>
        </p:txBody>
      </p:sp>
      <p:sp>
        <p:nvSpPr>
          <p:cNvPr id="16386" name="Rectangle 3"/>
          <p:cNvSpPr>
            <a:spLocks noGrp="1"/>
          </p:cNvSpPr>
          <p:nvPr>
            <p:ph type="body" idx="4294967295"/>
          </p:nvPr>
        </p:nvSpPr>
        <p:spPr>
          <a:xfrm>
            <a:off x="395536" y="1844824"/>
            <a:ext cx="8470776" cy="3744416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None/>
            </a:pPr>
            <a:r>
              <a:rPr lang="ru-RU" sz="2400" dirty="0" smtClean="0">
                <a:solidFill>
                  <a:schemeClr val="folHlink"/>
                </a:solidFill>
                <a:latin typeface="Times New Roman" pitchFamily="18" charset="0"/>
              </a:rPr>
              <a:t>.</a:t>
            </a:r>
            <a:r>
              <a:rPr lang="ru-RU" sz="2400" dirty="0"/>
              <a:t> </a:t>
            </a:r>
            <a:r>
              <a:rPr lang="ru-RU" sz="2800" dirty="0">
                <a:solidFill>
                  <a:schemeClr val="accent1"/>
                </a:solidFill>
              </a:rPr>
              <a:t>Многие дети не обладают достаточным багажом знаний и навыков для обеспечения безопасности при обращении с огнём и огнеопасными материалами, не способны предусмотреть опасные последствия своих действий</a:t>
            </a:r>
            <a:r>
              <a:rPr lang="ru-RU" sz="2800" dirty="0" smtClean="0">
                <a:solidFill>
                  <a:schemeClr val="accent1"/>
                </a:solidFill>
              </a:rPr>
              <a:t>.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ru-RU" sz="2800" dirty="0" smtClean="0">
                <a:solidFill>
                  <a:schemeClr val="accent1"/>
                </a:solidFill>
              </a:rPr>
              <a:t> </a:t>
            </a:r>
            <a:r>
              <a:rPr lang="ru-RU" sz="2800" dirty="0">
                <a:solidFill>
                  <a:schemeClr val="accent1"/>
                </a:solidFill>
              </a:rPr>
              <a:t>Поэтому правилам поведения в экстремальных ситуациях, навыкам борьбы за собственную жизнь следует обучать с дошкольного  возраста, ведь детский возраст является для этого  самым благоприятным </a:t>
            </a:r>
            <a:endParaRPr lang="ru-RU" sz="2800" dirty="0" smtClean="0">
              <a:solidFill>
                <a:schemeClr val="accent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47664" y="188640"/>
            <a:ext cx="6958608" cy="792088"/>
          </a:xfrm>
          <a:noFill/>
          <a:ln>
            <a:solidFill>
              <a:schemeClr val="accent1"/>
            </a:solidFill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algn="ctr" eaLnBrk="1" hangingPunct="1"/>
            <a:r>
              <a:rPr lang="ru-RU" sz="4000" b="1" cap="none" dirty="0" smtClean="0">
                <a:solidFill>
                  <a:schemeClr val="accent1"/>
                </a:solidFill>
                <a:effectLst/>
                <a:latin typeface="Times New Roman" panose="02020603050405020304" pitchFamily="18" charset="0"/>
              </a:rPr>
              <a:t>Цель проекта: </a:t>
            </a:r>
          </a:p>
        </p:txBody>
      </p:sp>
      <p:sp>
        <p:nvSpPr>
          <p:cNvPr id="17410" name="Rectangle 3"/>
          <p:cNvSpPr>
            <a:spLocks noGrp="1"/>
          </p:cNvSpPr>
          <p:nvPr>
            <p:ph type="body" idx="4294967295"/>
          </p:nvPr>
        </p:nvSpPr>
        <p:spPr>
          <a:xfrm>
            <a:off x="179512" y="1412776"/>
            <a:ext cx="8830816" cy="5328592"/>
          </a:xfrm>
        </p:spPr>
        <p:txBody>
          <a:bodyPr/>
          <a:lstStyle/>
          <a:p>
            <a:pPr eaLnBrk="1" hangingPunct="1"/>
            <a:r>
              <a:rPr lang="ru-RU" sz="2800" dirty="0">
                <a:solidFill>
                  <a:schemeClr val="accent1"/>
                </a:solidFill>
              </a:rPr>
              <a:t>Формировать у детей осознанное и ответственное отношение к выполнению правил пожарной безопасности, </a:t>
            </a:r>
            <a:endParaRPr lang="ru-RU" sz="2800" dirty="0" smtClean="0">
              <a:solidFill>
                <a:schemeClr val="accent1"/>
              </a:solidFill>
            </a:endParaRPr>
          </a:p>
          <a:p>
            <a:pPr eaLnBrk="1" hangingPunct="1"/>
            <a:r>
              <a:rPr lang="ru-RU" sz="2800" dirty="0" smtClean="0">
                <a:solidFill>
                  <a:schemeClr val="accent1"/>
                </a:solidFill>
              </a:rPr>
              <a:t>вооружить </a:t>
            </a:r>
            <a:r>
              <a:rPr lang="ru-RU" sz="2800" dirty="0">
                <a:solidFill>
                  <a:schemeClr val="accent1"/>
                </a:solidFill>
              </a:rPr>
              <a:t>знаниями, умениями и навыками, необходимыми для действия в экстремальных ситуациях.</a:t>
            </a:r>
          </a:p>
          <a:p>
            <a:pPr eaLnBrk="1" hangingPunct="1"/>
            <a:r>
              <a:rPr lang="ru-RU" sz="2800" dirty="0" smtClean="0">
                <a:solidFill>
                  <a:schemeClr val="accent1"/>
                </a:solidFill>
              </a:rPr>
              <a:t>закрепить знания детей о профессии пожарного и технике, помогающей человеку тушить пожар; </a:t>
            </a:r>
          </a:p>
          <a:p>
            <a:pPr eaLnBrk="1" hangingPunct="1"/>
            <a:r>
              <a:rPr lang="ru-RU" sz="2800" dirty="0" smtClean="0">
                <a:solidFill>
                  <a:schemeClr val="accent1"/>
                </a:solidFill>
              </a:rPr>
              <a:t>углубить и систематизировать знания детей о причинах возникновения пожара;</a:t>
            </a:r>
          </a:p>
          <a:p>
            <a:pPr eaLnBrk="1" hangingPunct="1"/>
            <a:r>
              <a:rPr lang="ru-RU" sz="2800" dirty="0" smtClean="0">
                <a:solidFill>
                  <a:schemeClr val="accent1"/>
                </a:solidFill>
              </a:rPr>
              <a:t> познакомить детей с номером «01»;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47664" y="332656"/>
            <a:ext cx="5635352" cy="739552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algn="ctr" eaLnBrk="1" hangingPunct="1"/>
            <a:r>
              <a:rPr lang="ru-RU" sz="4000" b="1" cap="none" dirty="0" smtClean="0">
                <a:solidFill>
                  <a:schemeClr val="accent1"/>
                </a:solidFill>
                <a:effectLst/>
                <a:latin typeface="Times New Roman" pitchFamily="18" charset="0"/>
              </a:rPr>
              <a:t>Задачи:</a:t>
            </a:r>
          </a:p>
        </p:txBody>
      </p:sp>
      <p:sp>
        <p:nvSpPr>
          <p:cNvPr id="18434" name="Rectangle 3"/>
          <p:cNvSpPr>
            <a:spLocks noGrp="1"/>
          </p:cNvSpPr>
          <p:nvPr>
            <p:ph type="body" idx="4294967295"/>
          </p:nvPr>
        </p:nvSpPr>
        <p:spPr>
          <a:xfrm>
            <a:off x="179512" y="1772816"/>
            <a:ext cx="8686800" cy="4525962"/>
          </a:xfrm>
        </p:spPr>
        <p:txBody>
          <a:bodyPr/>
          <a:lstStyle/>
          <a:p>
            <a:pPr marL="514350" indent="-514350" eaLnBrk="1" hangingPunct="1">
              <a:lnSpc>
                <a:spcPct val="80000"/>
              </a:lnSpc>
              <a:buFont typeface="Wingdings 2" pitchFamily="18" charset="2"/>
              <a:buAutoNum type="arabicPeriod"/>
            </a:pPr>
            <a:r>
              <a:rPr lang="ru-RU" sz="2800" dirty="0" smtClean="0">
                <a:solidFill>
                  <a:schemeClr val="accent1"/>
                </a:solidFill>
              </a:rPr>
              <a:t>формировать у детей интерес к проблемам собственной безопасности;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800" dirty="0" smtClean="0">
                <a:solidFill>
                  <a:schemeClr val="accent1"/>
                </a:solidFill>
              </a:rPr>
              <a:t>2. формировать  положительное отношение к правилам поведения дома и правилу «Нельзя!»;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800" dirty="0" smtClean="0">
                <a:solidFill>
                  <a:schemeClr val="accent1"/>
                </a:solidFill>
              </a:rPr>
              <a:t>3. формировать правила пожарной безопасности; сформировать чувство опасности огня;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800" dirty="0" smtClean="0">
                <a:solidFill>
                  <a:schemeClr val="accent1"/>
                </a:solidFill>
              </a:rPr>
              <a:t>4. воспитывать у детей ответственное отношение к своей безопасности;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800" dirty="0" smtClean="0">
                <a:solidFill>
                  <a:schemeClr val="accent1"/>
                </a:solidFill>
              </a:rPr>
              <a:t>5. распространить педагогические знания о правилах пожарной безопасности среди родителей</a:t>
            </a:r>
            <a:r>
              <a:rPr lang="ru-RU" sz="2800" dirty="0" smtClean="0">
                <a:solidFill>
                  <a:schemeClr val="folHlink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3"/>
          <p:cNvSpPr>
            <a:spLocks noGrp="1"/>
          </p:cNvSpPr>
          <p:nvPr>
            <p:ph type="body" idx="4294967295"/>
          </p:nvPr>
        </p:nvSpPr>
        <p:spPr>
          <a:xfrm>
            <a:off x="250825" y="549275"/>
            <a:ext cx="8686800" cy="58324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ru-RU" sz="2800" u="sng" dirty="0" smtClean="0">
              <a:solidFill>
                <a:schemeClr val="folHlink"/>
              </a:solidFill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ru-RU" sz="2800" u="sng" dirty="0">
              <a:solidFill>
                <a:schemeClr val="folHlink"/>
              </a:solidFill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ru-RU" sz="2800" u="sng" dirty="0" smtClean="0">
                <a:solidFill>
                  <a:schemeClr val="accent1"/>
                </a:solidFill>
              </a:rPr>
              <a:t>Срок реализации</a:t>
            </a:r>
            <a:r>
              <a:rPr lang="ru-RU" sz="2800" dirty="0" smtClean="0">
                <a:solidFill>
                  <a:schemeClr val="accent1"/>
                </a:solidFill>
              </a:rPr>
              <a:t>: кратковременный (1 неделя)</a:t>
            </a:r>
          </a:p>
          <a:p>
            <a:pPr eaLnBrk="1" hangingPunct="1">
              <a:lnSpc>
                <a:spcPct val="90000"/>
              </a:lnSpc>
            </a:pPr>
            <a:endParaRPr lang="ru-RU" sz="2800" dirty="0" smtClean="0">
              <a:solidFill>
                <a:schemeClr val="accent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ru-RU" sz="2800" dirty="0" smtClean="0">
                <a:solidFill>
                  <a:schemeClr val="accent1"/>
                </a:solidFill>
              </a:rPr>
              <a:t>Вид проекта: игровой, информационный.</a:t>
            </a:r>
          </a:p>
          <a:p>
            <a:pPr eaLnBrk="1" hangingPunct="1">
              <a:lnSpc>
                <a:spcPct val="90000"/>
              </a:lnSpc>
            </a:pPr>
            <a:endParaRPr lang="ru-RU" sz="2800" dirty="0" smtClean="0">
              <a:solidFill>
                <a:schemeClr val="accent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ru-RU" sz="2800" dirty="0" smtClean="0">
                <a:solidFill>
                  <a:schemeClr val="accent1"/>
                </a:solidFill>
              </a:rPr>
              <a:t>Участники проекта: воспитанники группы, воспитатели, родители.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5224" y="2060848"/>
            <a:ext cx="8686800" cy="367503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800" dirty="0" smtClean="0">
                <a:solidFill>
                  <a:schemeClr val="accent1"/>
                </a:solidFill>
              </a:rPr>
              <a:t> Сформировать </a:t>
            </a:r>
            <a:r>
              <a:rPr lang="ru-RU" sz="2800" dirty="0">
                <a:solidFill>
                  <a:schemeClr val="accent1"/>
                </a:solidFill>
              </a:rPr>
              <a:t>чувство опасности огня</a:t>
            </a:r>
            <a:r>
              <a:rPr lang="ru-RU" sz="2800" dirty="0" smtClean="0">
                <a:solidFill>
                  <a:schemeClr val="accent1"/>
                </a:solidFill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 smtClean="0">
                <a:solidFill>
                  <a:schemeClr val="accent1"/>
                </a:solidFill>
              </a:rPr>
              <a:t> Закрепить </a:t>
            </a:r>
            <a:r>
              <a:rPr lang="ru-RU" sz="2800" dirty="0">
                <a:solidFill>
                  <a:schemeClr val="accent1"/>
                </a:solidFill>
              </a:rPr>
              <a:t>знания детей о профессии пожарного и технике, помогающей человеку тушить пожар</a:t>
            </a:r>
            <a:r>
              <a:rPr lang="ru-RU" sz="2800" dirty="0" smtClean="0">
                <a:solidFill>
                  <a:schemeClr val="accent1"/>
                </a:solidFill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 smtClean="0">
                <a:solidFill>
                  <a:schemeClr val="accent1"/>
                </a:solidFill>
              </a:rPr>
              <a:t>Систематизировать знания детей </a:t>
            </a:r>
            <a:r>
              <a:rPr lang="ru-RU" sz="2800" dirty="0">
                <a:solidFill>
                  <a:schemeClr val="accent1"/>
                </a:solidFill>
              </a:rPr>
              <a:t>о причинах возникновения пожара.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 smtClean="0">
                <a:solidFill>
                  <a:schemeClr val="accent1"/>
                </a:solidFill>
              </a:rPr>
              <a:t>Закрепляются </a:t>
            </a:r>
            <a:r>
              <a:rPr lang="ru-RU" sz="2800" dirty="0">
                <a:solidFill>
                  <a:schemeClr val="accent1"/>
                </a:solidFill>
              </a:rPr>
              <a:t>навыки правильных действий в случае пожара</a:t>
            </a:r>
            <a:endParaRPr lang="ru-RU" sz="2800" dirty="0" smtClean="0">
              <a:solidFill>
                <a:schemeClr val="accent1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ru-RU" sz="2800" dirty="0" smtClean="0">
              <a:solidFill>
                <a:schemeClr val="accent1"/>
              </a:solidFill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ru-RU" dirty="0" smtClean="0">
                <a:solidFill>
                  <a:schemeClr val="folHlink"/>
                </a:solidFill>
                <a:latin typeface="Times New Roman" pitchFamily="18" charset="0"/>
              </a:rPr>
              <a:t>.</a:t>
            </a:r>
            <a:endParaRPr lang="ru-RU" dirty="0">
              <a:solidFill>
                <a:schemeClr val="folHlink"/>
              </a:solidFill>
              <a:latin typeface="Times New Roman" pitchFamily="18" charset="0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051720" y="188640"/>
            <a:ext cx="69127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cap="none" dirty="0" smtClean="0">
                <a:solidFill>
                  <a:schemeClr val="accent1"/>
                </a:solidFill>
                <a:effectLst/>
                <a:latin typeface="Times New Roman" pitchFamily="18" charset="0"/>
              </a:rPr>
              <a:t>          Ожидаемые результаты:</a:t>
            </a:r>
            <a:endParaRPr lang="ru-RU" sz="4000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135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z="4000" b="1" cap="none" dirty="0" smtClean="0">
                <a:solidFill>
                  <a:schemeClr val="folHlink"/>
                </a:solidFill>
                <a:effectLst/>
                <a:latin typeface="Times New Roman" pitchFamily="18" charset="0"/>
              </a:rPr>
              <a:t>Этапы реализации проекта:</a:t>
            </a:r>
          </a:p>
        </p:txBody>
      </p:sp>
      <p:sp>
        <p:nvSpPr>
          <p:cNvPr id="20482" name="Rectangle 3"/>
          <p:cNvSpPr>
            <a:spLocks noGrp="1"/>
          </p:cNvSpPr>
          <p:nvPr>
            <p:ph type="body" idx="4294967295"/>
          </p:nvPr>
        </p:nvSpPr>
        <p:spPr>
          <a:xfrm>
            <a:off x="304800" y="1554163"/>
            <a:ext cx="8839200" cy="482716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800" dirty="0" smtClean="0">
                <a:solidFill>
                  <a:schemeClr val="folHlink"/>
                </a:solidFill>
                <a:latin typeface="Times New Roman" pitchFamily="18" charset="0"/>
              </a:rPr>
              <a:t>1. </a:t>
            </a:r>
            <a:r>
              <a:rPr lang="ru-RU" sz="2800" dirty="0" smtClean="0">
                <a:solidFill>
                  <a:schemeClr val="accent1"/>
                </a:solidFill>
              </a:rPr>
              <a:t>Подготовительный – сбор материала для реализации идеи.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800" dirty="0" smtClean="0">
                <a:solidFill>
                  <a:schemeClr val="accent1"/>
                </a:solidFill>
              </a:rPr>
              <a:t>2. Организационный – составление плана проекта, определение сроков реализации. Консультации для родителей, разработка конспектов.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800" dirty="0" smtClean="0">
                <a:solidFill>
                  <a:schemeClr val="accent1"/>
                </a:solidFill>
              </a:rPr>
              <a:t>3. Формирующий – проведение занятий,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800" dirty="0">
                <a:solidFill>
                  <a:schemeClr val="accent1"/>
                </a:solidFill>
              </a:rPr>
              <a:t> </a:t>
            </a:r>
            <a:r>
              <a:rPr lang="ru-RU" sz="2800" dirty="0" smtClean="0">
                <a:solidFill>
                  <a:schemeClr val="accent1"/>
                </a:solidFill>
              </a:rPr>
              <a:t>    совместная работа с родителями по теме.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800" dirty="0" smtClean="0">
                <a:solidFill>
                  <a:schemeClr val="accent1"/>
                </a:solidFill>
              </a:rPr>
              <a:t>4. Итоговый – Анализ результатов деятельности. Выставка детских работ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cap="none" dirty="0" smtClean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</a:rPr>
              <a:t>           Методическая литература</a:t>
            </a:r>
            <a:endParaRPr lang="ru-RU" sz="4000" b="1" cap="none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pic>
        <p:nvPicPr>
          <p:cNvPr id="8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95736" y="2276872"/>
            <a:ext cx="5688632" cy="3792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729389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cap="none" dirty="0" smtClean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</a:rPr>
              <a:t>            Развивающая среда</a:t>
            </a:r>
            <a:endParaRPr lang="ru-RU" sz="4000" b="1" cap="none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340768"/>
            <a:ext cx="2527858" cy="1685239"/>
          </a:xfrm>
        </p:spPr>
      </p:pic>
      <p:pic>
        <p:nvPicPr>
          <p:cNvPr id="8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54725" y="3095397"/>
            <a:ext cx="1440706" cy="1920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Объект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48212" y="5145253"/>
            <a:ext cx="2483768" cy="1655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Объект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63888" y="3095397"/>
            <a:ext cx="1440708" cy="1920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Объект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49388" y="3068645"/>
            <a:ext cx="1440708" cy="1920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Объект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8024" y="5091096"/>
            <a:ext cx="2564068" cy="1709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3834" y="1340768"/>
            <a:ext cx="2808732" cy="1685239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340768"/>
            <a:ext cx="2808732" cy="1685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5806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51520" y="260648"/>
            <a:ext cx="8892480" cy="1224136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ru-RU" sz="2800" b="1" cap="none" dirty="0" smtClean="0">
                <a:solidFill>
                  <a:srgbClr val="92D050"/>
                </a:solidFill>
                <a:effectLst/>
                <a:latin typeface="Times New Roman" pitchFamily="18" charset="0"/>
              </a:rPr>
              <a:t>Беседа: «Спички не тронь – в спичках огонь».</a:t>
            </a:r>
          </a:p>
        </p:txBody>
      </p:sp>
      <p:sp>
        <p:nvSpPr>
          <p:cNvPr id="21506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609600" indent="-609600" eaLnBrk="1" hangingPunct="1">
              <a:lnSpc>
                <a:spcPct val="80000"/>
              </a:lnSpc>
              <a:buFont typeface="Wingdings 2" pitchFamily="18" charset="2"/>
              <a:buAutoNum type="arabicPeriod"/>
            </a:pPr>
            <a:r>
              <a:rPr lang="ru-RU" sz="2800" dirty="0" smtClean="0">
                <a:solidFill>
                  <a:schemeClr val="accent1"/>
                </a:solidFill>
              </a:rPr>
              <a:t>Продолжать знакомить детей с правилами пожарной безопасности. </a:t>
            </a:r>
          </a:p>
          <a:p>
            <a:pPr marL="609600" indent="-609600" eaLnBrk="1" hangingPunct="1">
              <a:lnSpc>
                <a:spcPct val="80000"/>
              </a:lnSpc>
              <a:buFont typeface="Wingdings 2" pitchFamily="18" charset="2"/>
              <a:buAutoNum type="arabicPeriod"/>
            </a:pPr>
            <a:r>
              <a:rPr lang="ru-RU" sz="2800" dirty="0" smtClean="0">
                <a:solidFill>
                  <a:schemeClr val="accent1"/>
                </a:solidFill>
              </a:rPr>
              <a:t>Формирование элементарных представлений о правилах пожарной безопасности</a:t>
            </a:r>
          </a:p>
          <a:p>
            <a:pPr marL="609600" indent="-609600" eaLnBrk="1" hangingPunct="1">
              <a:lnSpc>
                <a:spcPct val="80000"/>
              </a:lnSpc>
              <a:buFont typeface="Wingdings 2" pitchFamily="18" charset="2"/>
              <a:buAutoNum type="arabicPeriod"/>
            </a:pPr>
            <a:r>
              <a:rPr lang="ru-RU" sz="2800" dirty="0" smtClean="0">
                <a:solidFill>
                  <a:schemeClr val="accent1"/>
                </a:solidFill>
              </a:rPr>
              <a:t>Продолжать развивать связную речь детей, умение отвечать на вопросы воспитателя.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800" dirty="0" smtClean="0">
                <a:solidFill>
                  <a:schemeClr val="accent1"/>
                </a:solidFill>
              </a:rPr>
              <a:t>Воспитывать уважение и интерес к профессии пожарного.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800" dirty="0" smtClean="0">
                <a:solidFill>
                  <a:schemeClr val="accent1"/>
                </a:solidFill>
              </a:rPr>
              <a:t>Воспитание осознанного отношения к выполнению правил безопасности.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C:\Users\locadmin\Desktop\match-on-fire-on-black-and-set-of-matches-on-white-400-3177799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23528" y="1844824"/>
            <a:ext cx="4089003" cy="4089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3" descr="C:\Users\locadmin\Desktop\ogon26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436096" y="1700808"/>
            <a:ext cx="3206790" cy="429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2987675" cy="357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987675" y="0"/>
            <a:ext cx="3097213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084888" y="0"/>
            <a:ext cx="3059112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2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0" y="3573463"/>
            <a:ext cx="2987675" cy="328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2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987675" y="3500438"/>
            <a:ext cx="3168650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2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156325" y="3500438"/>
            <a:ext cx="2987675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C:\Users\locadmin\Desktop\ogon22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115616" y="1772816"/>
            <a:ext cx="6868695" cy="4376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F:\6-lom-bagor-topor-lopata-vedro-pozharnoe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5650" y="928688"/>
            <a:ext cx="1928813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3" descr="F:\5-lom-bagor-topor-lopata-vedro-pozharnoe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602413" y="4437063"/>
            <a:ext cx="185737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4" descr="F:\4-lom-bagor-topor-lopata-vedro-pozharnoe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857250" y="4429125"/>
            <a:ext cx="1928813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5" descr="F:\2-lom-bagor-topor-lopata-vedro-pozharnoe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604000" y="928688"/>
            <a:ext cx="1928813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F:\пожарный.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3429000" y="1071563"/>
            <a:ext cx="2998788" cy="435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кругленный прямоугольник 2"/>
          <p:cNvSpPr/>
          <p:nvPr/>
        </p:nvSpPr>
        <p:spPr>
          <a:xfrm>
            <a:off x="755576" y="944724"/>
            <a:ext cx="1076287" cy="25202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ВЕДРО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588224" y="2534030"/>
            <a:ext cx="1076287" cy="25202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БАГОР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27584" y="4437112"/>
            <a:ext cx="1076287" cy="25202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ЛОПАТА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588224" y="6057292"/>
            <a:ext cx="1076287" cy="25202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ТОПОР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851920" y="1124744"/>
            <a:ext cx="1728192" cy="36004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ПОЖАРНЫЙ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C:\Users\locadmin\Desktop\i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3786188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3" descr="C:\Users\locadmin\Desktop\117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765550" y="0"/>
            <a:ext cx="5378450" cy="3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4" descr="C:\Users\locadmin\Desktop\1468499664_14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786188" y="3500438"/>
            <a:ext cx="5357812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6" descr="C:\Users\locadmin\Desktop\104826_html_5a0938fc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0" y="2786063"/>
            <a:ext cx="4000500" cy="407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Рисунок 4" descr="pb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57188" y="522387"/>
            <a:ext cx="85725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69960" y="2737427"/>
            <a:ext cx="2196011" cy="3660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Rectangle 3"/>
          <p:cNvSpPr>
            <a:spLocks noGrp="1"/>
          </p:cNvSpPr>
          <p:nvPr>
            <p:ph type="title" idx="4294967295"/>
          </p:nvPr>
        </p:nvSpPr>
        <p:spPr bwMode="auto">
          <a:xfrm>
            <a:off x="304800" y="457200"/>
            <a:ext cx="9091736" cy="2035696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algn="ctr" eaLnBrk="1" hangingPunct="1"/>
            <a:r>
              <a:rPr lang="ru-RU" sz="2800" b="1" cap="none" dirty="0" smtClean="0">
                <a:solidFill>
                  <a:srgbClr val="92D050"/>
                </a:solidFill>
                <a:effectLst/>
                <a:latin typeface="Times New Roman" pitchFamily="18" charset="0"/>
              </a:rPr>
              <a:t>Беседа «Огонь – друг, огонь – враг».</a:t>
            </a:r>
            <a:r>
              <a:rPr lang="ru-RU" sz="2800" b="1" u="sng" cap="none" dirty="0" smtClean="0">
                <a:solidFill>
                  <a:srgbClr val="92D050"/>
                </a:solidFill>
                <a:effectLst/>
                <a:latin typeface="Times New Roman" pitchFamily="18" charset="0"/>
              </a:rPr>
              <a:t/>
            </a:r>
            <a:br>
              <a:rPr lang="ru-RU" sz="2800" b="1" u="sng" cap="none" dirty="0" smtClean="0">
                <a:solidFill>
                  <a:srgbClr val="92D050"/>
                </a:solidFill>
                <a:effectLst/>
                <a:latin typeface="Times New Roman" pitchFamily="18" charset="0"/>
              </a:rPr>
            </a:br>
            <a:r>
              <a:rPr lang="ru-RU" sz="2800" u="sng" cap="none" dirty="0" smtClean="0">
                <a:solidFill>
                  <a:schemeClr val="accent1"/>
                </a:solidFill>
                <a:effectLst/>
                <a:latin typeface="+mn-lt"/>
              </a:rPr>
              <a:t>Цель</a:t>
            </a:r>
            <a:r>
              <a:rPr lang="ru-RU" sz="2800" cap="none" dirty="0" smtClean="0">
                <a:solidFill>
                  <a:schemeClr val="accent1"/>
                </a:solidFill>
                <a:effectLst/>
                <a:latin typeface="+mn-lt"/>
              </a:rPr>
              <a:t>: дать детям понятие о пользе и вреде огня; развивать понятие быть всегда осторожными с </a:t>
            </a:r>
            <a:r>
              <a:rPr lang="ru-RU" sz="2800" cap="none" dirty="0" err="1" smtClean="0">
                <a:solidFill>
                  <a:schemeClr val="accent1"/>
                </a:solidFill>
                <a:effectLst/>
                <a:latin typeface="+mn-lt"/>
              </a:rPr>
              <a:t>огнем,чувство</a:t>
            </a:r>
            <a:r>
              <a:rPr lang="ru-RU" sz="2800" cap="none" dirty="0" smtClean="0">
                <a:solidFill>
                  <a:schemeClr val="accent1"/>
                </a:solidFill>
                <a:effectLst/>
                <a:latin typeface="+mn-lt"/>
              </a:rPr>
              <a:t> ответственности за свои поступки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31907" y="2348880"/>
            <a:ext cx="2945951" cy="1963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0592" y="4567434"/>
            <a:ext cx="3208580" cy="2139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ru-RU" sz="2800" b="1" cap="none" dirty="0" smtClean="0">
                <a:solidFill>
                  <a:srgbClr val="92D050"/>
                </a:solidFill>
                <a:effectLst/>
                <a:latin typeface="Times New Roman" panose="02020603050405020304" pitchFamily="18" charset="0"/>
              </a:rPr>
              <a:t>Игровая ситуация «Как вести себя при пожаре» </a:t>
            </a:r>
          </a:p>
        </p:txBody>
      </p:sp>
      <p:sp>
        <p:nvSpPr>
          <p:cNvPr id="31746" name="Rectangle 3"/>
          <p:cNvSpPr>
            <a:spLocks noGrp="1"/>
          </p:cNvSpPr>
          <p:nvPr>
            <p:ph idx="4294967295"/>
          </p:nvPr>
        </p:nvSpPr>
        <p:spPr>
          <a:xfrm>
            <a:off x="251520" y="1340768"/>
            <a:ext cx="8686800" cy="1944216"/>
          </a:xfrm>
        </p:spPr>
        <p:txBody>
          <a:bodyPr/>
          <a:lstStyle/>
          <a:p>
            <a:pPr marL="609600" indent="-609600" eaLnBrk="1" hangingPunct="1">
              <a:buFont typeface="Wingdings 2" pitchFamily="18" charset="2"/>
              <a:buNone/>
            </a:pPr>
            <a:r>
              <a:rPr lang="ru-RU" sz="2800" dirty="0" smtClean="0">
                <a:solidFill>
                  <a:schemeClr val="accent1"/>
                </a:solidFill>
              </a:rPr>
              <a:t>Познакомить детей с правилами поведения  во время пожара и со средствами его тушения</a:t>
            </a:r>
          </a:p>
          <a:p>
            <a:pPr marL="609600" indent="-609600" eaLnBrk="1" hangingPunct="1">
              <a:buFont typeface="Wingdings 2" pitchFamily="18" charset="2"/>
              <a:buNone/>
            </a:pPr>
            <a:r>
              <a:rPr lang="ru-RU" sz="2800" dirty="0" smtClean="0">
                <a:solidFill>
                  <a:schemeClr val="accent1"/>
                </a:solidFill>
              </a:rPr>
              <a:t>Развивать стремление объединяться  для получения общего результата</a:t>
            </a:r>
            <a:r>
              <a:rPr lang="ru-RU" sz="2400" dirty="0" smtClean="0">
                <a:solidFill>
                  <a:schemeClr val="folHlink"/>
                </a:solidFill>
              </a:rPr>
              <a:t>. </a:t>
            </a:r>
          </a:p>
        </p:txBody>
      </p:sp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08104" y="3068960"/>
            <a:ext cx="3536831" cy="2357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3356992"/>
            <a:ext cx="3623250" cy="2415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1800" y="4366114"/>
            <a:ext cx="3493335" cy="2328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ru-RU" sz="2800" b="1" cap="none" dirty="0" smtClean="0">
                <a:solidFill>
                  <a:srgbClr val="92D050"/>
                </a:solidFill>
                <a:effectLst/>
                <a:latin typeface="Times New Roman" panose="02020603050405020304" pitchFamily="18" charset="0"/>
              </a:rPr>
              <a:t>        «Встреча с пожарными в детском саду» </a:t>
            </a:r>
          </a:p>
        </p:txBody>
      </p:sp>
      <p:pic>
        <p:nvPicPr>
          <p:cNvPr id="7" name="Picture 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4048" y="1318707"/>
            <a:ext cx="3240361" cy="2430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32240" y="3919176"/>
            <a:ext cx="216024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02325" y="3919176"/>
            <a:ext cx="216024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54134" y="1340768"/>
            <a:ext cx="3245855" cy="2434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1083" y="3919176"/>
            <a:ext cx="216024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6641138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b="1" cap="none" dirty="0" smtClean="0">
                <a:solidFill>
                  <a:srgbClr val="92D050"/>
                </a:solidFill>
                <a:effectLst/>
                <a:latin typeface="Times New Roman" panose="02020603050405020304" pitchFamily="18" charset="0"/>
              </a:rPr>
              <a:t>Продуктивная деятельность</a:t>
            </a:r>
            <a:br>
              <a:rPr lang="ru-RU" sz="2800" b="1" cap="none" dirty="0" smtClean="0">
                <a:solidFill>
                  <a:srgbClr val="92D050"/>
                </a:solidFill>
                <a:effectLst/>
                <a:latin typeface="Times New Roman" panose="02020603050405020304" pitchFamily="18" charset="0"/>
              </a:rPr>
            </a:br>
            <a:r>
              <a:rPr lang="ru-RU" sz="2800" b="1" cap="none" dirty="0" smtClean="0">
                <a:solidFill>
                  <a:srgbClr val="92D050"/>
                </a:solidFill>
                <a:effectLst/>
                <a:latin typeface="Times New Roman" panose="02020603050405020304" pitchFamily="18" charset="0"/>
              </a:rPr>
              <a:t>Конструирование  « Пожарная лестница» </a:t>
            </a:r>
          </a:p>
        </p:txBody>
      </p:sp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8921" y="1844824"/>
            <a:ext cx="4361912" cy="2907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20833" y="3645024"/>
            <a:ext cx="4345635" cy="2897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907731" y="404664"/>
            <a:ext cx="8686800" cy="8382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b="1" cap="none" dirty="0" smtClean="0">
                <a:solidFill>
                  <a:srgbClr val="92D050"/>
                </a:solidFill>
                <a:effectLst/>
                <a:latin typeface="Times New Roman" panose="02020603050405020304" pitchFamily="18" charset="0"/>
              </a:rPr>
              <a:t>Продуктивная деятельность</a:t>
            </a:r>
            <a:br>
              <a:rPr lang="ru-RU" sz="2800" b="1" cap="none" dirty="0" smtClean="0">
                <a:solidFill>
                  <a:srgbClr val="92D050"/>
                </a:solidFill>
                <a:effectLst/>
                <a:latin typeface="Times New Roman" panose="02020603050405020304" pitchFamily="18" charset="0"/>
              </a:rPr>
            </a:br>
            <a:r>
              <a:rPr lang="ru-RU" sz="2800" b="1" cap="none" dirty="0" smtClean="0">
                <a:solidFill>
                  <a:srgbClr val="92D050"/>
                </a:solidFill>
                <a:effectLst/>
                <a:latin typeface="Times New Roman" panose="02020603050405020304" pitchFamily="18" charset="0"/>
              </a:rPr>
              <a:t>Рисование  « Пожарная лестница» </a:t>
            </a:r>
          </a:p>
        </p:txBody>
      </p:sp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83767" y="1484784"/>
            <a:ext cx="3929862" cy="2619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32" y="4333460"/>
            <a:ext cx="3635896" cy="2423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7731" y="4365104"/>
            <a:ext cx="3540967" cy="2360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884656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429015" y="476672"/>
            <a:ext cx="8386526" cy="72008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4000" b="1" u="sng" cap="none" dirty="0" smtClean="0">
                <a:solidFill>
                  <a:schemeClr val="bg2">
                    <a:lumMod val="75000"/>
                  </a:schemeClr>
                </a:solidFill>
                <a:effectLst/>
                <a:latin typeface="Times New Roman" panose="02020603050405020304" pitchFamily="18" charset="0"/>
              </a:rPr>
              <a:t>Свободная деятельность:</a:t>
            </a:r>
            <a:r>
              <a:rPr lang="ru-RU" sz="4000" b="1" cap="none" dirty="0" smtClean="0">
                <a:solidFill>
                  <a:schemeClr val="bg2">
                    <a:lumMod val="75000"/>
                  </a:schemeClr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sz="4000" b="1" cap="none" dirty="0" smtClean="0">
                <a:solidFill>
                  <a:schemeClr val="bg2">
                    <a:lumMod val="75000"/>
                  </a:schemeClr>
                </a:solidFill>
                <a:effectLst/>
                <a:latin typeface="Times New Roman" panose="02020603050405020304" pitchFamily="18" charset="0"/>
              </a:rPr>
            </a:br>
            <a:endParaRPr lang="ru-RU" sz="4000" b="1" cap="none" dirty="0" smtClean="0">
              <a:solidFill>
                <a:schemeClr val="bg2">
                  <a:lumMod val="75000"/>
                </a:schemeClr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36867" name="Rectangle 3"/>
          <p:cNvSpPr>
            <a:spLocks noGrp="1"/>
          </p:cNvSpPr>
          <p:nvPr>
            <p:ph type="body" idx="4294967295"/>
          </p:nvPr>
        </p:nvSpPr>
        <p:spPr>
          <a:xfrm>
            <a:off x="827584" y="980728"/>
            <a:ext cx="8100392" cy="1728192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z="2800" dirty="0" smtClean="0">
                <a:solidFill>
                  <a:schemeClr val="accent1"/>
                </a:solidFill>
              </a:rPr>
              <a:t>• Слушание </a:t>
            </a:r>
            <a:r>
              <a:rPr lang="ru-RU" sz="2800" dirty="0" err="1" smtClean="0">
                <a:solidFill>
                  <a:schemeClr val="accent1"/>
                </a:solidFill>
              </a:rPr>
              <a:t>аудиосказки</a:t>
            </a:r>
            <a:r>
              <a:rPr lang="ru-RU" sz="2800" dirty="0" smtClean="0">
                <a:solidFill>
                  <a:schemeClr val="accent1"/>
                </a:solidFill>
              </a:rPr>
              <a:t> С. Маршака «Кошкин дом». Настольные игры</a:t>
            </a:r>
          </a:p>
          <a:p>
            <a:pPr>
              <a:buFont typeface="Wingdings 2" pitchFamily="18" charset="2"/>
              <a:buNone/>
            </a:pPr>
            <a:r>
              <a:rPr lang="ru-RU" sz="2800" dirty="0" smtClean="0">
                <a:solidFill>
                  <a:schemeClr val="accent1"/>
                </a:solidFill>
              </a:rPr>
              <a:t>• Игры: «Пожарная часть», «Мы пожарные»</a:t>
            </a:r>
          </a:p>
          <a:p>
            <a:pPr>
              <a:buFont typeface="Wingdings 2" pitchFamily="18" charset="2"/>
              <a:buNone/>
            </a:pPr>
            <a:endParaRPr lang="ru-RU" sz="2800" dirty="0" smtClean="0">
              <a:solidFill>
                <a:schemeClr val="accent1"/>
              </a:solidFill>
            </a:endParaRPr>
          </a:p>
          <a:p>
            <a:pPr>
              <a:buFont typeface="Wingdings 2" pitchFamily="18" charset="2"/>
              <a:buNone/>
            </a:pPr>
            <a:r>
              <a:rPr lang="ru-RU" sz="2800" dirty="0" smtClean="0">
                <a:solidFill>
                  <a:schemeClr val="accent1"/>
                </a:solidFill>
              </a:rPr>
              <a:t/>
            </a:r>
            <a:br>
              <a:rPr lang="ru-RU" sz="2800" dirty="0" smtClean="0">
                <a:solidFill>
                  <a:schemeClr val="accent1"/>
                </a:solidFill>
              </a:rPr>
            </a:br>
            <a:endParaRPr lang="ru-RU" sz="2800" dirty="0" smtClean="0">
              <a:solidFill>
                <a:schemeClr val="accent1"/>
              </a:solidFill>
            </a:endParaRPr>
          </a:p>
        </p:txBody>
      </p:sp>
      <p:pic>
        <p:nvPicPr>
          <p:cNvPr id="7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857384"/>
            <a:ext cx="2147764" cy="3579606"/>
          </a:xfrm>
          <a:prstGeom prst="rect">
            <a:avLst/>
          </a:prstGeom>
        </p:spPr>
      </p:pic>
      <p:pic>
        <p:nvPicPr>
          <p:cNvPr id="8" name="Picture 1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2831678"/>
            <a:ext cx="2155309" cy="3592182"/>
          </a:xfrm>
          <a:prstGeom prst="rect">
            <a:avLst/>
          </a:prstGeom>
        </p:spPr>
      </p:pic>
      <p:pic>
        <p:nvPicPr>
          <p:cNvPr id="10" name="Picture 1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635" y="4509120"/>
            <a:ext cx="3341611" cy="2227740"/>
          </a:xfrm>
          <a:prstGeom prst="rect">
            <a:avLst/>
          </a:prstGeom>
        </p:spPr>
      </p:pic>
      <p:pic>
        <p:nvPicPr>
          <p:cNvPr id="11" name="Picture 1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629" y="2480135"/>
            <a:ext cx="2979624" cy="19864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692696"/>
            <a:ext cx="3630453" cy="2420302"/>
          </a:xfrm>
          <a:prstGeom prst="rect">
            <a:avLst/>
          </a:prstGeom>
        </p:spPr>
      </p:pic>
      <p:pic>
        <p:nvPicPr>
          <p:cNvPr id="5" name="Picture 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03" y="3861303"/>
            <a:ext cx="3630453" cy="2420302"/>
          </a:xfrm>
          <a:prstGeom prst="rect">
            <a:avLst/>
          </a:prstGeom>
        </p:spPr>
      </p:pic>
      <p:pic>
        <p:nvPicPr>
          <p:cNvPr id="7" name="Picture 1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03" y="692696"/>
            <a:ext cx="3630453" cy="2420302"/>
          </a:xfrm>
          <a:prstGeom prst="rect">
            <a:avLst/>
          </a:prstGeom>
        </p:spPr>
      </p:pic>
      <p:pic>
        <p:nvPicPr>
          <p:cNvPr id="10" name="Picture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513" y="3861304"/>
            <a:ext cx="3603200" cy="2402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2602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/>
          </p:cNvSpPr>
          <p:nvPr>
            <p:ph type="title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ru-RU" sz="4000" b="1" u="sng" cap="none" dirty="0" smtClean="0">
                <a:solidFill>
                  <a:schemeClr val="bg2">
                    <a:lumMod val="75000"/>
                  </a:schemeClr>
                </a:solidFill>
                <a:effectLst/>
                <a:latin typeface="Times New Roman" panose="02020603050405020304" pitchFamily="18" charset="0"/>
              </a:rPr>
              <a:t>Работа с родителями</a:t>
            </a:r>
            <a:r>
              <a:rPr lang="ru-RU" sz="4000" b="1" cap="none" dirty="0" smtClean="0">
                <a:solidFill>
                  <a:schemeClr val="bg2">
                    <a:lumMod val="75000"/>
                  </a:schemeClr>
                </a:solidFill>
                <a:effectLst/>
                <a:latin typeface="Times New Roman" panose="02020603050405020304" pitchFamily="18" charset="0"/>
              </a:rPr>
              <a:t>: </a:t>
            </a:r>
          </a:p>
        </p:txBody>
      </p:sp>
      <p:sp>
        <p:nvSpPr>
          <p:cNvPr id="48131" name="Rectangle 3"/>
          <p:cNvSpPr>
            <a:spLocks noGrp="1"/>
          </p:cNvSpPr>
          <p:nvPr>
            <p:ph type="body" idx="1"/>
          </p:nvPr>
        </p:nvSpPr>
        <p:spPr>
          <a:xfrm>
            <a:off x="395536" y="1554163"/>
            <a:ext cx="8596064" cy="3675037"/>
          </a:xfrm>
        </p:spPr>
        <p:txBody>
          <a:bodyPr/>
          <a:lstStyle/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ru-RU" dirty="0" smtClean="0"/>
              <a:t>   </a:t>
            </a:r>
            <a:r>
              <a:rPr lang="ru-RU" sz="2800" dirty="0" smtClean="0">
                <a:solidFill>
                  <a:schemeClr val="accent1"/>
                </a:solidFill>
              </a:rPr>
              <a:t>1. Анкетирование родителей. 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ru-RU" sz="2800" dirty="0" smtClean="0">
                <a:solidFill>
                  <a:schemeClr val="accent1"/>
                </a:solidFill>
              </a:rPr>
              <a:t>   2. Консультация на </a:t>
            </a:r>
            <a:r>
              <a:rPr lang="ru-RU" sz="2800" u="sng" dirty="0" smtClean="0">
                <a:solidFill>
                  <a:schemeClr val="accent1"/>
                </a:solidFill>
              </a:rPr>
              <a:t>тему</a:t>
            </a:r>
            <a:r>
              <a:rPr lang="ru-RU" sz="2800" dirty="0" smtClean="0">
                <a:solidFill>
                  <a:schemeClr val="accent1"/>
                </a:solidFill>
              </a:rPr>
              <a:t>: «Безопасность ребёнка в быту». «Пожарная безопасность для детей» 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ru-RU" sz="2800" dirty="0" smtClean="0">
                <a:solidFill>
                  <a:schemeClr val="accent1"/>
                </a:solidFill>
              </a:rPr>
              <a:t>   3. Советы для родителей «Помогите детям запомнить правила пожарной безопасности»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ru-RU" sz="2800" dirty="0" smtClean="0">
                <a:solidFill>
                  <a:schemeClr val="accent1"/>
                </a:solidFill>
              </a:rPr>
              <a:t> 4. Оформление  папки по правилам пожарной безопасности.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Rectangle 4"/>
          <p:cNvSpPr>
            <a:spLocks noGrp="1"/>
          </p:cNvSpPr>
          <p:nvPr>
            <p:ph type="ctrTitle"/>
          </p:nvPr>
        </p:nvSpPr>
        <p:spPr bwMode="auto">
          <a:xfrm>
            <a:off x="900113" y="2708275"/>
            <a:ext cx="7772400" cy="1470025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4400" cap="none" dirty="0" smtClean="0">
                <a:solidFill>
                  <a:schemeClr val="folHlink"/>
                </a:solidFill>
                <a:effectLst/>
                <a:latin typeface="Times New Roman" pitchFamily="18" charset="0"/>
              </a:rPr>
              <a:t>СПАСИБО ЗА ВНИМАНИЕ!!!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847</TotalTime>
  <Words>252</Words>
  <Application>Microsoft Office PowerPoint</Application>
  <PresentationFormat>Экран (4:3)</PresentationFormat>
  <Paragraphs>74</Paragraphs>
  <Slides>25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Трек</vt:lpstr>
      <vt:lpstr>Презентация PowerPoint</vt:lpstr>
      <vt:lpstr>Актуальность</vt:lpstr>
      <vt:lpstr>Цель проекта: </vt:lpstr>
      <vt:lpstr>Задачи:</vt:lpstr>
      <vt:lpstr>Презентация PowerPoint</vt:lpstr>
      <vt:lpstr>          Ожидаемые результаты:</vt:lpstr>
      <vt:lpstr>Этапы реализации проекта:</vt:lpstr>
      <vt:lpstr>           Методическая литература</vt:lpstr>
      <vt:lpstr>            Развивающая среда</vt:lpstr>
      <vt:lpstr>Беседа: «Спички не тронь – в спичках огонь».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Беседа «Огонь – друг, огонь – враг». Цель: дать детям понятие о пользе и вреде огня; развивать понятие быть всегда осторожными с огнем,чувство ответственности за свои поступки</vt:lpstr>
      <vt:lpstr>Игровая ситуация «Как вести себя при пожаре» </vt:lpstr>
      <vt:lpstr>        «Встреча с пожарными в детском саду» </vt:lpstr>
      <vt:lpstr>Продуктивная деятельность Конструирование  « Пожарная лестница» </vt:lpstr>
      <vt:lpstr>Продуктивная деятельность Рисование  « Пожарная лестница» </vt:lpstr>
      <vt:lpstr>Свободная деятельность: </vt:lpstr>
      <vt:lpstr>Презентация PowerPoint</vt:lpstr>
      <vt:lpstr>Работа с родителями: </vt:lpstr>
      <vt:lpstr>СПАСИБО ЗА ВНИМАНИЕ!!!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user</cp:lastModifiedBy>
  <cp:revision>123</cp:revision>
  <dcterms:created xsi:type="dcterms:W3CDTF">2014-03-29T12:18:37Z</dcterms:created>
  <dcterms:modified xsi:type="dcterms:W3CDTF">2018-03-12T18:10:53Z</dcterms:modified>
</cp:coreProperties>
</file>