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71" r:id="rId4"/>
    <p:sldId id="272" r:id="rId5"/>
    <p:sldId id="270" r:id="rId6"/>
    <p:sldId id="268" r:id="rId7"/>
    <p:sldId id="269" r:id="rId8"/>
    <p:sldId id="275" r:id="rId9"/>
    <p:sldId id="263" r:id="rId1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CC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713" autoAdjust="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D0253A-D41E-4DD2-8319-13EA62A1A5EF}" type="datetimeFigureOut">
              <a:rPr lang="ru-RU"/>
              <a:pPr>
                <a:defRPr/>
              </a:pPr>
              <a:t>24.11.2018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4C18B-42CF-4E07-811C-35A369BB79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B02D6-3D09-4BA7-826E-050BD20C4DE1}" type="datetimeFigureOut">
              <a:rPr lang="ru-RU"/>
              <a:pPr>
                <a:defRPr/>
              </a:pPr>
              <a:t>24.11.2018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BCB4F6-7C4C-4E00-A81C-801E5B0E52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CFCD29-8E24-4CC1-A771-F9C2432E5EDA}" type="datetimeFigureOut">
              <a:rPr lang="ru-RU"/>
              <a:pPr>
                <a:defRPr/>
              </a:pPr>
              <a:t>24.11.2018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F97243-3A47-4025-8146-B5160BF98C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26A8DB-9288-4996-B661-17080BD3F885}" type="datetimeFigureOut">
              <a:rPr lang="ru-RU"/>
              <a:pPr>
                <a:defRPr/>
              </a:pPr>
              <a:t>24.11.2018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20B26-F3BE-4B33-BF37-6222727628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1A844-7BD6-4DC8-91A3-1849D3553414}" type="datetimeFigureOut">
              <a:rPr lang="ru-RU"/>
              <a:pPr>
                <a:defRPr/>
              </a:pPr>
              <a:t>24.11.2018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7181F-5FC0-4126-81AB-CE1BD7F68D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453F54-6B40-4A17-A3B9-387F0691A4BB}" type="datetimeFigureOut">
              <a:rPr lang="ru-RU"/>
              <a:pPr>
                <a:defRPr/>
              </a:pPr>
              <a:t>24.11.2018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11A66-797C-4E29-AEC0-6F3C9EC59E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A82D7E-E070-4457-9190-F09818469410}" type="datetimeFigureOut">
              <a:rPr lang="ru-RU"/>
              <a:pPr>
                <a:defRPr/>
              </a:pPr>
              <a:t>24.11.2018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CF65E3-67BC-4E0C-9C34-6B1FA198C9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A46923-D72F-47C2-9697-3088D4E5A59E}" type="datetimeFigureOut">
              <a:rPr lang="ru-RU"/>
              <a:pPr>
                <a:defRPr/>
              </a:pPr>
              <a:t>24.11.2018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4B5018-4643-4CB9-8F3A-19F3D6DC8F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B182B9-BDEF-4FAB-B4AE-B2D1D23AF54E}" type="datetimeFigureOut">
              <a:rPr lang="ru-RU"/>
              <a:pPr>
                <a:defRPr/>
              </a:pPr>
              <a:t>24.11.2018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8FDE7A-17FD-4663-8025-BC98D18769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37A47A-297A-40D4-9799-8E7E70BF550F}" type="datetimeFigureOut">
              <a:rPr lang="ru-RU"/>
              <a:pPr>
                <a:defRPr/>
              </a:pPr>
              <a:t>24.11.2018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7C3065-358B-4B8A-9CE7-21662CF4D5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C90CDE-C566-472B-A22C-60CD8833C732}" type="datetimeFigureOut">
              <a:rPr lang="ru-RU"/>
              <a:pPr>
                <a:defRPr/>
              </a:pPr>
              <a:t>24.11.2018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5C3C4-C7E7-47B4-A432-83CB1EC190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0D6416-FFD0-4401-BAAF-2B82D5F32071}" type="datetimeFigureOut">
              <a:rPr lang="ru-RU"/>
              <a:pPr>
                <a:defRPr/>
              </a:pPr>
              <a:t>24.11.2018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9BA45B-55EC-4254-8A22-848CDF9BBB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71C9BB-AD8C-49A3-9B6C-F4CED4098692}" type="datetimeFigureOut">
              <a:rPr lang="ru-RU"/>
              <a:pPr>
                <a:defRPr/>
              </a:pPr>
              <a:t>24.11.2018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370F80-B5CE-4EF0-98FC-8B2FA11281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281F3-BD3A-4BA9-904B-B3AA6FAC2EE8}" type="datetimeFigureOut">
              <a:rPr lang="ru-RU"/>
              <a:pPr>
                <a:defRPr/>
              </a:pPr>
              <a:t>24.11.2018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66591C-FF65-42F6-BA83-654F9F3FA8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458D901-A9F6-437C-A34C-F47B3DE040E8}" type="datetimeFigureOut">
              <a:rPr lang="ru-RU"/>
              <a:pPr>
                <a:defRPr/>
              </a:pPr>
              <a:t>24.11.2018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872C5A6-3C13-4879-8B21-EC0F782C3E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oantonova.clan.su/index/logopedija/0-19" TargetMode="External"/><Relationship Id="rId3" Type="http://schemas.openxmlformats.org/officeDocument/2006/relationships/hyperlink" Target="http://www.kiddybook.ru/stati.html" TargetMode="External"/><Relationship Id="rId7" Type="http://schemas.openxmlformats.org/officeDocument/2006/relationships/hyperlink" Target="http://pupils.ru/informatsija-ot-gorono/7913/" TargetMode="External"/><Relationship Id="rId12" Type="http://schemas.openxmlformats.org/officeDocument/2006/relationships/hyperlink" Target="http://gimn79.3dn.ru/index/roditeljam/0-19" TargetMode="External"/><Relationship Id="rId2" Type="http://schemas.openxmlformats.org/officeDocument/2006/relationships/hyperlink" Target="http://elenaranko.ucoz.ru/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900igr.net/kartinki/geografija/Transport-v-Rossii-1/003-Transportnyj-kompleks-Rossii.html" TargetMode="External"/><Relationship Id="rId11" Type="http://schemas.openxmlformats.org/officeDocument/2006/relationships/hyperlink" Target="http://crosti.ru/picture/18568/" TargetMode="External"/><Relationship Id="rId5" Type="http://schemas.openxmlformats.org/officeDocument/2006/relationships/hyperlink" Target="http://alimero.ru/tag/" TargetMode="External"/><Relationship Id="rId10" Type="http://schemas.openxmlformats.org/officeDocument/2006/relationships/hyperlink" Target="http://gametruck.ru/project/arc/multfilmy-po-pdd-f2.html" TargetMode="External"/><Relationship Id="rId4" Type="http://schemas.openxmlformats.org/officeDocument/2006/relationships/hyperlink" Target="http://nifiga-sebe.ru/index.php?newsid=28089" TargetMode="External"/><Relationship Id="rId9" Type="http://schemas.openxmlformats.org/officeDocument/2006/relationships/hyperlink" Target="http://www.koreana.ru/?do=zvukovoy-analiz-slov-shem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2924944"/>
            <a:ext cx="2620962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Заголовок 1"/>
          <p:cNvSpPr txBox="1">
            <a:spLocks/>
          </p:cNvSpPr>
          <p:nvPr/>
        </p:nvSpPr>
        <p:spPr bwMode="auto">
          <a:xfrm>
            <a:off x="1619250" y="692150"/>
            <a:ext cx="6265863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4800" b="1">
                <a:solidFill>
                  <a:srgbClr val="CC0066"/>
                </a:solidFill>
              </a:rPr>
              <a:t>Советы логопеда родителям будущих первоклассников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800"/>
          </a:xfrm>
        </p:spPr>
        <p:txBody>
          <a:bodyPr/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Звукопроизношение</a:t>
            </a:r>
          </a:p>
        </p:txBody>
      </p:sp>
      <p:sp>
        <p:nvSpPr>
          <p:cNvPr id="17410" name="Rectangle 3"/>
          <p:cNvSpPr>
            <a:spLocks noGrp="1"/>
          </p:cNvSpPr>
          <p:nvPr>
            <p:ph type="body"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mtClean="0">
                <a:latin typeface="Comic Sans MS" pitchFamily="66" charset="0"/>
              </a:rPr>
              <a:t>   </a:t>
            </a:r>
            <a:r>
              <a:rPr lang="ru-RU" u="sng" smtClean="0">
                <a:solidFill>
                  <a:srgbClr val="7030A0"/>
                </a:solidFill>
                <a:latin typeface="Comic Sans MS" pitchFamily="66" charset="0"/>
              </a:rPr>
              <a:t>Ребёнок должен</a:t>
            </a:r>
          </a:p>
          <a:p>
            <a:pPr>
              <a:buFont typeface="Wingdings" pitchFamily="2" charset="2"/>
              <a:buNone/>
            </a:pPr>
            <a:r>
              <a:rPr lang="ru-RU" smtClean="0">
                <a:solidFill>
                  <a:srgbClr val="7030A0"/>
                </a:solidFill>
                <a:latin typeface="Comic Sans MS" pitchFamily="66" charset="0"/>
              </a:rPr>
              <a:t>      правильно </a:t>
            </a:r>
          </a:p>
          <a:p>
            <a:pPr>
              <a:buFont typeface="Wingdings" pitchFamily="2" charset="2"/>
              <a:buNone/>
            </a:pPr>
            <a:r>
              <a:rPr lang="ru-RU" smtClean="0">
                <a:solidFill>
                  <a:srgbClr val="7030A0"/>
                </a:solidFill>
                <a:latin typeface="Comic Sans MS" pitchFamily="66" charset="0"/>
              </a:rPr>
              <a:t>      произносить </a:t>
            </a:r>
          </a:p>
          <a:p>
            <a:pPr>
              <a:buFont typeface="Wingdings" pitchFamily="2" charset="2"/>
              <a:buNone/>
            </a:pPr>
            <a:r>
              <a:rPr lang="ru-RU" smtClean="0">
                <a:solidFill>
                  <a:srgbClr val="7030A0"/>
                </a:solidFill>
                <a:latin typeface="Comic Sans MS" pitchFamily="66" charset="0"/>
              </a:rPr>
              <a:t>      все звуки речи</a:t>
            </a:r>
          </a:p>
          <a:p>
            <a:pPr>
              <a:buFont typeface="Arial" charset="0"/>
              <a:buNone/>
            </a:pPr>
            <a:endParaRPr lang="ru-RU" smtClean="0"/>
          </a:p>
        </p:txBody>
      </p:sp>
      <p:sp>
        <p:nvSpPr>
          <p:cNvPr id="17411" name="Rectangle 5"/>
          <p:cNvSpPr>
            <a:spLocks noChangeArrowheads="1"/>
          </p:cNvSpPr>
          <p:nvPr/>
        </p:nvSpPr>
        <p:spPr bwMode="auto">
          <a:xfrm>
            <a:off x="4356100" y="1700213"/>
            <a:ext cx="4319588" cy="3168650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 w="76200">
            <a:solidFill>
              <a:srgbClr val="CC0066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 sz="2400" b="1">
              <a:solidFill>
                <a:schemeClr val="hlink"/>
              </a:solidFill>
            </a:endParaRPr>
          </a:p>
          <a:p>
            <a:pPr algn="ctr"/>
            <a:endParaRPr lang="ru-RU" sz="2400" b="1">
              <a:solidFill>
                <a:schemeClr val="hlink"/>
              </a:solidFill>
            </a:endParaRPr>
          </a:p>
          <a:p>
            <a:pPr algn="ctr"/>
            <a:endParaRPr lang="ru-RU" sz="2400" b="1">
              <a:solidFill>
                <a:schemeClr val="hlink"/>
              </a:solidFill>
            </a:endParaRPr>
          </a:p>
          <a:p>
            <a:pPr algn="ctr"/>
            <a:endParaRPr lang="ru-RU" sz="2400" b="1">
              <a:solidFill>
                <a:schemeClr val="hlink"/>
              </a:solidFill>
            </a:endParaRPr>
          </a:p>
          <a:p>
            <a:pPr algn="ctr"/>
            <a:r>
              <a:rPr lang="ru-RU" sz="2400" b="1">
                <a:solidFill>
                  <a:srgbClr val="CC0066"/>
                </a:solidFill>
              </a:rPr>
              <a:t>Что делать?</a:t>
            </a:r>
            <a:endParaRPr lang="ru-RU" b="1">
              <a:solidFill>
                <a:srgbClr val="CC0066"/>
              </a:solidFill>
            </a:endParaRPr>
          </a:p>
          <a:p>
            <a:pPr algn="ctr"/>
            <a:endParaRPr lang="ru-RU" b="1">
              <a:solidFill>
                <a:srgbClr val="CC0066"/>
              </a:solidFill>
            </a:endParaRPr>
          </a:p>
          <a:p>
            <a:pPr algn="ctr"/>
            <a:r>
              <a:rPr lang="ru-RU">
                <a:solidFill>
                  <a:schemeClr val="tx2"/>
                </a:solidFill>
              </a:rPr>
              <a:t>►</a:t>
            </a:r>
            <a:r>
              <a:rPr lang="ru-RU"/>
              <a:t> </a:t>
            </a:r>
            <a:r>
              <a:rPr lang="ru-RU" b="1">
                <a:solidFill>
                  <a:schemeClr val="tx2"/>
                </a:solidFill>
              </a:rPr>
              <a:t>Устранить нарушения</a:t>
            </a:r>
          </a:p>
          <a:p>
            <a:pPr algn="ctr"/>
            <a:endParaRPr lang="ru-RU" b="1">
              <a:solidFill>
                <a:schemeClr val="tx2"/>
              </a:solidFill>
            </a:endParaRPr>
          </a:p>
          <a:p>
            <a:pPr algn="ctr"/>
            <a:r>
              <a:rPr lang="ru-RU" b="1">
                <a:solidFill>
                  <a:schemeClr val="tx2"/>
                </a:solidFill>
              </a:rPr>
              <a:t>► Закреплять вновь поставленные </a:t>
            </a:r>
          </a:p>
          <a:p>
            <a:pPr algn="ctr"/>
            <a:r>
              <a:rPr lang="ru-RU" b="1">
                <a:solidFill>
                  <a:schemeClr val="tx2"/>
                </a:solidFill>
              </a:rPr>
              <a:t>звуки </a:t>
            </a:r>
          </a:p>
          <a:p>
            <a:pPr algn="ctr"/>
            <a:r>
              <a:rPr lang="ru-RU" b="1">
                <a:solidFill>
                  <a:schemeClr val="tx2"/>
                </a:solidFill>
              </a:rPr>
              <a:t>в самостоятельной речи ребенка</a:t>
            </a:r>
          </a:p>
          <a:p>
            <a:pPr algn="ctr"/>
            <a:endParaRPr lang="ru-RU" b="1">
              <a:solidFill>
                <a:schemeClr val="tx2"/>
              </a:solidFill>
            </a:endParaRPr>
          </a:p>
          <a:p>
            <a:pPr algn="ctr"/>
            <a:endParaRPr lang="ru-RU">
              <a:solidFill>
                <a:schemeClr val="tx2"/>
              </a:solidFill>
            </a:endParaRPr>
          </a:p>
          <a:p>
            <a:pPr algn="ctr"/>
            <a:endParaRPr lang="ru-RU">
              <a:solidFill>
                <a:srgbClr val="CC0066"/>
              </a:solidFill>
            </a:endParaRPr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</p:txBody>
      </p:sp>
      <p:pic>
        <p:nvPicPr>
          <p:cNvPr id="17412" name="Picture 4" descr="картинка логопед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625" y="3860800"/>
            <a:ext cx="2489200" cy="2636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Фонематическое (слуховое) </a:t>
            </a:r>
            <a:br>
              <a:rPr lang="ru-RU" sz="4000" b="1" dirty="0" smtClean="0">
                <a:solidFill>
                  <a:srgbClr val="C00000"/>
                </a:solidFill>
              </a:rPr>
            </a:br>
            <a:r>
              <a:rPr lang="ru-RU" sz="4000" b="1" dirty="0" smtClean="0">
                <a:solidFill>
                  <a:srgbClr val="C00000"/>
                </a:solidFill>
              </a:rPr>
              <a:t>восприятие</a:t>
            </a:r>
          </a:p>
        </p:txBody>
      </p:sp>
      <p:sp>
        <p:nvSpPr>
          <p:cNvPr id="1843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800" dirty="0" smtClean="0"/>
              <a:t>    </a:t>
            </a:r>
            <a:r>
              <a:rPr lang="ru-RU" sz="2800" u="sng" dirty="0" smtClean="0">
                <a:solidFill>
                  <a:srgbClr val="7030A0"/>
                </a:solidFill>
                <a:latin typeface="Comic Sans MS" pitchFamily="66" charset="0"/>
              </a:rPr>
              <a:t>Ребенок должен 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800" dirty="0" smtClean="0">
                <a:solidFill>
                  <a:srgbClr val="7030A0"/>
                </a:solidFill>
                <a:latin typeface="Comic Sans MS" pitchFamily="66" charset="0"/>
              </a:rPr>
              <a:t>    называть слова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800" dirty="0" smtClean="0">
                <a:solidFill>
                  <a:srgbClr val="7030A0"/>
                </a:solidFill>
                <a:latin typeface="Comic Sans MS" pitchFamily="66" charset="0"/>
              </a:rPr>
              <a:t>    с заданным звуком;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800" dirty="0" smtClean="0">
                <a:solidFill>
                  <a:srgbClr val="7030A0"/>
                </a:solidFill>
                <a:latin typeface="Comic Sans MS" pitchFamily="66" charset="0"/>
              </a:rPr>
              <a:t>    определять позицию 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800" dirty="0" smtClean="0">
                <a:solidFill>
                  <a:srgbClr val="7030A0"/>
                </a:solidFill>
                <a:latin typeface="Comic Sans MS" pitchFamily="66" charset="0"/>
              </a:rPr>
              <a:t>     звука в слове; 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800" dirty="0" smtClean="0">
                <a:solidFill>
                  <a:srgbClr val="7030A0"/>
                </a:solidFill>
                <a:latin typeface="Comic Sans MS" pitchFamily="66" charset="0"/>
              </a:rPr>
              <a:t>        определять количество 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800" dirty="0" smtClean="0">
                <a:solidFill>
                  <a:srgbClr val="7030A0"/>
                </a:solidFill>
                <a:latin typeface="Comic Sans MS" pitchFamily="66" charset="0"/>
              </a:rPr>
              <a:t>         и последовательность 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800" dirty="0" smtClean="0">
                <a:solidFill>
                  <a:srgbClr val="7030A0"/>
                </a:solidFill>
                <a:latin typeface="Comic Sans MS" pitchFamily="66" charset="0"/>
              </a:rPr>
              <a:t>           звуков в слове; 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ru-RU" sz="2800" dirty="0" smtClean="0">
                <a:solidFill>
                  <a:srgbClr val="7030A0"/>
                </a:solidFill>
                <a:latin typeface="Comic Sans MS" pitchFamily="66" charset="0"/>
              </a:rPr>
              <a:t>    составлять слова из звуков;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endParaRPr lang="ru-RU" sz="2800" dirty="0" smtClean="0"/>
          </a:p>
          <a:p>
            <a:pPr eaLnBrk="1" hangingPunct="1">
              <a:lnSpc>
                <a:spcPct val="90000"/>
              </a:lnSpc>
            </a:pPr>
            <a:endParaRPr lang="ru-RU" sz="2800" dirty="0" smtClean="0"/>
          </a:p>
        </p:txBody>
      </p:sp>
      <p:sp>
        <p:nvSpPr>
          <p:cNvPr id="18435" name="Rectangle 4"/>
          <p:cNvSpPr>
            <a:spLocks noChangeArrowheads="1"/>
          </p:cNvSpPr>
          <p:nvPr/>
        </p:nvSpPr>
        <p:spPr bwMode="auto">
          <a:xfrm>
            <a:off x="4859338" y="1557338"/>
            <a:ext cx="3671887" cy="2376487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 w="76200">
            <a:solidFill>
              <a:srgbClr val="CC0066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b="1" u="sng">
              <a:solidFill>
                <a:schemeClr val="tx2"/>
              </a:solidFill>
            </a:endParaRPr>
          </a:p>
          <a:p>
            <a:pPr algn="ctr"/>
            <a:r>
              <a:rPr lang="ru-RU" b="1" u="sng">
                <a:solidFill>
                  <a:srgbClr val="CC0066"/>
                </a:solidFill>
              </a:rPr>
              <a:t>Что делать?</a:t>
            </a:r>
          </a:p>
          <a:p>
            <a:pPr algn="ctr"/>
            <a:endParaRPr lang="ru-RU" b="1" u="sng">
              <a:solidFill>
                <a:srgbClr val="CC0066"/>
              </a:solidFill>
            </a:endParaRPr>
          </a:p>
          <a:p>
            <a:pPr algn="ctr"/>
            <a:r>
              <a:rPr lang="ru-RU">
                <a:solidFill>
                  <a:schemeClr val="tx2"/>
                </a:solidFill>
              </a:rPr>
              <a:t>►</a:t>
            </a:r>
            <a:r>
              <a:rPr lang="ru-RU"/>
              <a:t> </a:t>
            </a:r>
            <a:r>
              <a:rPr lang="ru-RU" b="1">
                <a:solidFill>
                  <a:schemeClr val="tx2"/>
                </a:solidFill>
              </a:rPr>
              <a:t>Тренировать</a:t>
            </a:r>
          </a:p>
          <a:p>
            <a:pPr algn="ctr"/>
            <a:r>
              <a:rPr lang="ru-RU" b="1">
                <a:solidFill>
                  <a:schemeClr val="tx2"/>
                </a:solidFill>
              </a:rPr>
              <a:t>названные умения</a:t>
            </a:r>
          </a:p>
          <a:p>
            <a:pPr algn="ctr"/>
            <a:endParaRPr lang="ru-RU" b="1">
              <a:solidFill>
                <a:schemeClr val="tx2"/>
              </a:solidFill>
            </a:endParaRPr>
          </a:p>
          <a:p>
            <a:pPr algn="ctr"/>
            <a:r>
              <a:rPr lang="ru-RU">
                <a:solidFill>
                  <a:schemeClr val="tx2"/>
                </a:solidFill>
              </a:rPr>
              <a:t>►</a:t>
            </a:r>
            <a:r>
              <a:rPr lang="ru-RU"/>
              <a:t> </a:t>
            </a:r>
            <a:r>
              <a:rPr lang="ru-RU" b="1">
                <a:solidFill>
                  <a:schemeClr val="tx2"/>
                </a:solidFill>
              </a:rPr>
              <a:t>Четко знать все буквы </a:t>
            </a:r>
          </a:p>
          <a:p>
            <a:pPr algn="ctr"/>
            <a:r>
              <a:rPr lang="ru-RU" b="1">
                <a:solidFill>
                  <a:schemeClr val="tx2"/>
                </a:solidFill>
              </a:rPr>
              <a:t>алфавита </a:t>
            </a:r>
          </a:p>
          <a:p>
            <a:pPr algn="ctr"/>
            <a:endParaRPr lang="ru-RU" b="1">
              <a:solidFill>
                <a:schemeClr val="tx2"/>
              </a:solidFill>
            </a:endParaRPr>
          </a:p>
          <a:p>
            <a:pPr algn="ctr"/>
            <a:endParaRPr lang="ru-RU"/>
          </a:p>
        </p:txBody>
      </p:sp>
      <p:pic>
        <p:nvPicPr>
          <p:cNvPr id="18436" name="Picture 6" descr="word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525" y="4149725"/>
            <a:ext cx="2879725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Слоговая структура слова</a:t>
            </a:r>
            <a:r>
              <a:rPr lang="ru-RU" sz="4000" dirty="0" smtClean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1945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ru-RU" smtClean="0"/>
              <a:t>    </a:t>
            </a:r>
            <a:r>
              <a:rPr lang="ru-RU" u="sng" smtClean="0">
                <a:solidFill>
                  <a:srgbClr val="7030A0"/>
                </a:solidFill>
                <a:latin typeface="Comic Sans MS" pitchFamily="66" charset="0"/>
              </a:rPr>
              <a:t>Ребенок должен</a:t>
            </a:r>
          </a:p>
          <a:p>
            <a:pPr>
              <a:buFont typeface="Arial" charset="0"/>
              <a:buNone/>
            </a:pPr>
            <a:r>
              <a:rPr lang="ru-RU" smtClean="0">
                <a:solidFill>
                  <a:srgbClr val="7030A0"/>
                </a:solidFill>
                <a:latin typeface="Comic Sans MS" pitchFamily="66" charset="0"/>
              </a:rPr>
              <a:t>    безошибочно </a:t>
            </a:r>
          </a:p>
          <a:p>
            <a:pPr>
              <a:buFont typeface="Arial" charset="0"/>
              <a:buNone/>
            </a:pPr>
            <a:r>
              <a:rPr lang="ru-RU" smtClean="0">
                <a:solidFill>
                  <a:srgbClr val="7030A0"/>
                </a:solidFill>
                <a:latin typeface="Comic Sans MS" pitchFamily="66" charset="0"/>
              </a:rPr>
              <a:t>    произносить слова </a:t>
            </a:r>
          </a:p>
          <a:p>
            <a:pPr>
              <a:buFont typeface="Arial" charset="0"/>
              <a:buNone/>
            </a:pPr>
            <a:r>
              <a:rPr lang="ru-RU" smtClean="0">
                <a:solidFill>
                  <a:srgbClr val="7030A0"/>
                </a:solidFill>
                <a:latin typeface="Comic Sans MS" pitchFamily="66" charset="0"/>
              </a:rPr>
              <a:t> типа: экскурсовод,</a:t>
            </a:r>
          </a:p>
          <a:p>
            <a:pPr>
              <a:buFont typeface="Arial" charset="0"/>
              <a:buNone/>
            </a:pPr>
            <a:r>
              <a:rPr lang="ru-RU" smtClean="0">
                <a:solidFill>
                  <a:srgbClr val="7030A0"/>
                </a:solidFill>
                <a:latin typeface="Comic Sans MS" pitchFamily="66" charset="0"/>
              </a:rPr>
              <a:t>     сковорода и т.п. </a:t>
            </a:r>
          </a:p>
        </p:txBody>
      </p:sp>
      <p:sp>
        <p:nvSpPr>
          <p:cNvPr id="19459" name="Rectangle 4"/>
          <p:cNvSpPr>
            <a:spLocks noChangeArrowheads="1"/>
          </p:cNvSpPr>
          <p:nvPr/>
        </p:nvSpPr>
        <p:spPr bwMode="auto">
          <a:xfrm>
            <a:off x="4859338" y="1341438"/>
            <a:ext cx="3744912" cy="2520950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 w="76200">
            <a:solidFill>
              <a:srgbClr val="CC0066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 b="1" u="sng">
              <a:solidFill>
                <a:srgbClr val="CC0066"/>
              </a:solidFill>
            </a:endParaRPr>
          </a:p>
          <a:p>
            <a:pPr algn="ctr"/>
            <a:r>
              <a:rPr lang="ru-RU" b="1" u="sng">
                <a:solidFill>
                  <a:srgbClr val="CC0066"/>
                </a:solidFill>
              </a:rPr>
              <a:t>Что делать?</a:t>
            </a:r>
          </a:p>
          <a:p>
            <a:pPr algn="ctr"/>
            <a:endParaRPr lang="ru-RU" b="1" u="sng">
              <a:solidFill>
                <a:srgbClr val="CC0066"/>
              </a:solidFill>
            </a:endParaRPr>
          </a:p>
          <a:p>
            <a:pPr algn="ctr"/>
            <a:r>
              <a:rPr lang="ru-RU" b="1">
                <a:solidFill>
                  <a:schemeClr val="tx2"/>
                </a:solidFill>
              </a:rPr>
              <a:t>► Необходимо произносить  </a:t>
            </a:r>
          </a:p>
          <a:p>
            <a:pPr algn="ctr"/>
            <a:r>
              <a:rPr lang="ru-RU" b="1">
                <a:solidFill>
                  <a:schemeClr val="tx2"/>
                </a:solidFill>
              </a:rPr>
              <a:t>с ребенком сложные слова,</a:t>
            </a:r>
          </a:p>
          <a:p>
            <a:pPr algn="ctr"/>
            <a:r>
              <a:rPr lang="ru-RU" b="1">
                <a:solidFill>
                  <a:schemeClr val="tx2"/>
                </a:solidFill>
              </a:rPr>
              <a:t>отхлопывая каждый </a:t>
            </a:r>
          </a:p>
          <a:p>
            <a:pPr algn="ctr"/>
            <a:r>
              <a:rPr lang="ru-RU" b="1">
                <a:solidFill>
                  <a:schemeClr val="tx2"/>
                </a:solidFill>
              </a:rPr>
              <a:t>слог </a:t>
            </a:r>
          </a:p>
          <a:p>
            <a:pPr algn="ctr"/>
            <a:endParaRPr lang="ru-RU" b="1">
              <a:solidFill>
                <a:schemeClr val="tx2"/>
              </a:solidFill>
            </a:endParaRPr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  <a:p>
            <a:pPr algn="ctr"/>
            <a:endParaRPr lang="ru-RU"/>
          </a:p>
        </p:txBody>
      </p:sp>
      <p:pic>
        <p:nvPicPr>
          <p:cNvPr id="19460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0" y="4143375"/>
            <a:ext cx="1820863" cy="230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7763" y="3933825"/>
            <a:ext cx="2478087" cy="251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8" descr="gary-fisher-sun-spot-girls-2006-bik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350" y="4508500"/>
            <a:ext cx="2827338" cy="182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Грамматический строй</a:t>
            </a:r>
            <a:r>
              <a:rPr lang="ru-RU" sz="4000" dirty="0" smtClean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20482" name="Rectangle 3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8229600" cy="4840288"/>
          </a:xfrm>
        </p:spPr>
        <p:txBody>
          <a:bodyPr/>
          <a:lstStyle/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800" smtClean="0"/>
              <a:t>     </a:t>
            </a:r>
            <a:r>
              <a:rPr lang="ru-RU" sz="2800" u="sng" smtClean="0">
                <a:solidFill>
                  <a:srgbClr val="7030A0"/>
                </a:solidFill>
                <a:latin typeface="Comic Sans MS" pitchFamily="66" charset="0"/>
              </a:rPr>
              <a:t>Ребенок должен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800" smtClean="0">
                <a:solidFill>
                  <a:srgbClr val="7030A0"/>
                </a:solidFill>
                <a:latin typeface="Comic Sans MS" pitchFamily="66" charset="0"/>
              </a:rPr>
              <a:t>     понимать и 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800" smtClean="0">
                <a:solidFill>
                  <a:srgbClr val="7030A0"/>
                </a:solidFill>
                <a:latin typeface="Comic Sans MS" pitchFamily="66" charset="0"/>
              </a:rPr>
              <a:t>     употреблять 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800" smtClean="0">
                <a:solidFill>
                  <a:srgbClr val="7030A0"/>
                </a:solidFill>
                <a:latin typeface="Comic Sans MS" pitchFamily="66" charset="0"/>
              </a:rPr>
              <a:t>     предлоги;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800" smtClean="0">
                <a:solidFill>
                  <a:srgbClr val="7030A0"/>
                </a:solidFill>
                <a:latin typeface="Comic Sans MS" pitchFamily="66" charset="0"/>
              </a:rPr>
              <a:t>     владеть навыками 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800" smtClean="0">
                <a:solidFill>
                  <a:srgbClr val="7030A0"/>
                </a:solidFill>
                <a:latin typeface="Comic Sans MS" pitchFamily="66" charset="0"/>
              </a:rPr>
              <a:t>         словообразования;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800" smtClean="0">
                <a:solidFill>
                  <a:srgbClr val="7030A0"/>
                </a:solidFill>
                <a:latin typeface="Comic Sans MS" pitchFamily="66" charset="0"/>
              </a:rPr>
              <a:t>           словоизменения;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800" smtClean="0">
                <a:solidFill>
                  <a:srgbClr val="7030A0"/>
                </a:solidFill>
                <a:latin typeface="Comic Sans MS" pitchFamily="66" charset="0"/>
              </a:rPr>
              <a:t>         согласования слов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800" smtClean="0"/>
              <a:t>   </a:t>
            </a: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4787900" y="1628775"/>
            <a:ext cx="3816350" cy="4321175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 w="76200">
            <a:solidFill>
              <a:srgbClr val="CC0066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b="1" u="sng">
                <a:solidFill>
                  <a:srgbClr val="CC0066"/>
                </a:solidFill>
              </a:rPr>
              <a:t>Что делать?</a:t>
            </a:r>
          </a:p>
          <a:p>
            <a:pPr algn="ctr">
              <a:defRPr/>
            </a:pPr>
            <a:endParaRPr lang="ru-RU" b="1" u="sng">
              <a:solidFill>
                <a:srgbClr val="CC0066"/>
              </a:solidFill>
            </a:endParaRPr>
          </a:p>
          <a:p>
            <a:pPr algn="ctr">
              <a:defRPr/>
            </a:pPr>
            <a:r>
              <a:rPr lang="ru-RU" b="1">
                <a:solidFill>
                  <a:schemeClr val="tx2"/>
                </a:solidFill>
              </a:rPr>
              <a:t>► </a:t>
            </a:r>
            <a:r>
              <a:rPr lang="ru-RU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Исправлять ошибки! </a:t>
            </a:r>
          </a:p>
          <a:p>
            <a:pPr algn="ctr">
              <a:defRPr/>
            </a:pPr>
            <a:endParaRPr lang="ru-RU" b="1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defRPr/>
            </a:pPr>
            <a:r>
              <a:rPr lang="ru-RU" b="1">
                <a:solidFill>
                  <a:schemeClr val="tx2"/>
                </a:solidFill>
              </a:rPr>
              <a:t>► </a:t>
            </a:r>
            <a:r>
              <a:rPr lang="ru-RU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Игры:</a:t>
            </a:r>
          </a:p>
          <a:p>
            <a:pPr algn="ctr">
              <a:defRPr/>
            </a:pPr>
            <a:endParaRPr lang="ru-RU" b="1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defRPr/>
            </a:pPr>
            <a:r>
              <a:rPr lang="ru-RU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● «Скажи ласково» </a:t>
            </a:r>
          </a:p>
          <a:p>
            <a:pPr algn="ctr">
              <a:defRPr/>
            </a:pPr>
            <a:endParaRPr lang="ru-RU" b="1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defRPr/>
            </a:pPr>
            <a:r>
              <a:rPr lang="ru-RU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● «Один-много» </a:t>
            </a:r>
          </a:p>
          <a:p>
            <a:pPr algn="ctr">
              <a:defRPr/>
            </a:pPr>
            <a:endParaRPr lang="ru-RU" b="1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defRPr/>
            </a:pPr>
            <a:r>
              <a:rPr lang="ru-RU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● «Из чего - какой?»</a:t>
            </a:r>
          </a:p>
          <a:p>
            <a:pPr algn="ctr">
              <a:defRPr/>
            </a:pPr>
            <a:endParaRPr lang="ru-RU" b="1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defRPr/>
            </a:pPr>
            <a:r>
              <a:rPr lang="ru-RU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● «Давай посчитаем»</a:t>
            </a:r>
          </a:p>
          <a:p>
            <a:pPr algn="ctr">
              <a:defRPr/>
            </a:pPr>
            <a:endParaRPr lang="ru-RU" b="1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defRPr/>
            </a:pPr>
            <a:endParaRPr lang="ru-RU" b="1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/>
          </p:cNvSpPr>
          <p:nvPr>
            <p:ph type="title"/>
          </p:nvPr>
        </p:nvSpPr>
        <p:spPr>
          <a:xfrm>
            <a:off x="323850" y="260350"/>
            <a:ext cx="8229600" cy="868363"/>
          </a:xfrm>
        </p:spPr>
        <p:txBody>
          <a:bodyPr/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Словарный запас</a:t>
            </a: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4211638" y="1071563"/>
            <a:ext cx="4392612" cy="3581400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 w="76200">
            <a:solidFill>
              <a:srgbClr val="CC0066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 b="1" u="sng">
              <a:solidFill>
                <a:srgbClr val="CC0066"/>
              </a:solidFill>
            </a:endParaRPr>
          </a:p>
          <a:p>
            <a:pPr algn="ctr">
              <a:defRPr/>
            </a:pPr>
            <a:r>
              <a:rPr lang="ru-RU" b="1" u="sng">
                <a:solidFill>
                  <a:srgbClr val="CC0066"/>
                </a:solidFill>
              </a:rPr>
              <a:t>Что делать? </a:t>
            </a:r>
          </a:p>
          <a:p>
            <a:pPr algn="ctr">
              <a:defRPr/>
            </a:pPr>
            <a:endParaRPr lang="ru-RU" b="1">
              <a:solidFill>
                <a:schemeClr val="tx2"/>
              </a:solidFill>
            </a:endParaRPr>
          </a:p>
          <a:p>
            <a:pPr algn="ctr">
              <a:defRPr/>
            </a:pPr>
            <a:r>
              <a:rPr lang="ru-RU" b="1">
                <a:solidFill>
                  <a:schemeClr val="tx2"/>
                </a:solidFill>
              </a:rPr>
              <a:t>►</a:t>
            </a:r>
            <a:r>
              <a:rPr lang="ru-RU"/>
              <a:t> </a:t>
            </a:r>
            <a:r>
              <a:rPr lang="ru-RU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Объясняйте новые слова</a:t>
            </a:r>
          </a:p>
          <a:p>
            <a:pPr algn="ctr">
              <a:defRPr/>
            </a:pPr>
            <a:r>
              <a:rPr lang="ru-RU" b="1">
                <a:solidFill>
                  <a:schemeClr val="tx2"/>
                </a:solidFill>
              </a:rPr>
              <a:t>►</a:t>
            </a:r>
            <a:r>
              <a:rPr lang="ru-RU"/>
              <a:t> </a:t>
            </a:r>
            <a:r>
              <a:rPr lang="ru-RU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Словесные игры: </a:t>
            </a:r>
          </a:p>
          <a:p>
            <a:pPr algn="ctr">
              <a:defRPr/>
            </a:pPr>
            <a:endParaRPr lang="ru-RU" b="1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defRPr/>
            </a:pPr>
            <a:r>
              <a:rPr lang="ru-RU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● «Назови  птиц, животных, цветы, </a:t>
            </a:r>
          </a:p>
          <a:p>
            <a:pPr algn="ctr">
              <a:defRPr/>
            </a:pPr>
            <a:r>
              <a:rPr lang="ru-RU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цвета, транспорт, времена года и их</a:t>
            </a:r>
          </a:p>
          <a:p>
            <a:pPr algn="ctr">
              <a:defRPr/>
            </a:pPr>
            <a:r>
              <a:rPr lang="ru-RU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признаки, месяцы, профессии и т.д.» </a:t>
            </a:r>
          </a:p>
          <a:p>
            <a:pPr algn="ctr">
              <a:defRPr/>
            </a:pPr>
            <a:r>
              <a:rPr lang="ru-RU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● «Подбери признаки к предмету»</a:t>
            </a:r>
          </a:p>
          <a:p>
            <a:pPr algn="ctr">
              <a:defRPr/>
            </a:pPr>
            <a:r>
              <a:rPr lang="ru-RU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● «Скажи наоборот»</a:t>
            </a:r>
          </a:p>
          <a:p>
            <a:pPr algn="ctr">
              <a:defRPr/>
            </a:pPr>
            <a:r>
              <a:rPr lang="ru-RU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● «Части целого»</a:t>
            </a:r>
          </a:p>
          <a:p>
            <a:pPr algn="ctr">
              <a:defRPr/>
            </a:pPr>
            <a:endParaRPr lang="ru-RU" b="1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defRPr/>
            </a:pPr>
            <a:endParaRPr lang="ru-RU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</p:txBody>
      </p:sp>
      <p:sp>
        <p:nvSpPr>
          <p:cNvPr id="21507" name="AutoShape 5"/>
          <p:cNvSpPr>
            <a:spLocks noChangeArrowheads="1"/>
          </p:cNvSpPr>
          <p:nvPr/>
        </p:nvSpPr>
        <p:spPr bwMode="auto">
          <a:xfrm>
            <a:off x="1187450" y="2133600"/>
            <a:ext cx="2808288" cy="2665413"/>
          </a:xfrm>
          <a:prstGeom prst="octagon">
            <a:avLst>
              <a:gd name="adj" fmla="val 29287"/>
            </a:avLst>
          </a:prstGeom>
          <a:solidFill>
            <a:schemeClr val="folHlink"/>
          </a:solidFill>
          <a:ln w="57150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>
                <a:solidFill>
                  <a:srgbClr val="7030A0"/>
                </a:solidFill>
              </a:rPr>
              <a:t>около</a:t>
            </a:r>
          </a:p>
          <a:p>
            <a:pPr algn="ctr"/>
            <a:endParaRPr lang="ru-RU" sz="2400"/>
          </a:p>
          <a:p>
            <a:pPr algn="ctr"/>
            <a:r>
              <a:rPr lang="ru-RU" sz="4400">
                <a:solidFill>
                  <a:srgbClr val="7030A0"/>
                </a:solidFill>
              </a:rPr>
              <a:t>2000 слов</a:t>
            </a:r>
          </a:p>
          <a:p>
            <a:pPr algn="ctr"/>
            <a:endParaRPr lang="ru-RU" sz="4400"/>
          </a:p>
        </p:txBody>
      </p:sp>
      <p:pic>
        <p:nvPicPr>
          <p:cNvPr id="21508" name="Picture 8" descr="p182_1_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875" y="4437063"/>
            <a:ext cx="1943100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9" descr="4cfe3a_140x1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909573">
            <a:off x="777875" y="635000"/>
            <a:ext cx="1477963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10" descr="Fruits &amp; Vegetables | &amp;Fcy;&amp;rcy;&amp;ucy;&amp;kcy;&amp;tcy;&amp;ycy; &amp;icy; &amp;ocy;&amp;vcy;&amp;ocy;&amp;shchcy;&amp;icy; - &amp;rcy;&amp;acy;&amp;scy;&amp;tcy;&amp;rcy;&amp;ocy;&amp;vcy;&amp;ycy;&amp;jcy; &amp;kcy;&amp;lcy;&amp;icy;&amp;pcy;&amp;acy;&amp;rcy;&amp;tcy;"/>
          <p:cNvPicPr>
            <a:picLocks noChangeAspect="1" noChangeArrowheads="1"/>
          </p:cNvPicPr>
          <p:nvPr/>
        </p:nvPicPr>
        <p:blipFill>
          <a:blip r:embed="rId5" cstate="print"/>
          <a:srcRect b="59474"/>
          <a:stretch>
            <a:fillRect/>
          </a:stretch>
        </p:blipFill>
        <p:spPr bwMode="auto">
          <a:xfrm>
            <a:off x="4427538" y="4724400"/>
            <a:ext cx="1800225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11" descr="&amp;Tcy;&amp;rcy;&amp;acy;&amp;ncy;&amp;scy;&amp;pcy;&amp;ocy;&amp;rcy;&amp;tcy;&amp;ncy;&amp;ycy;&amp;jcy; &amp;kcy;&amp;ocy;&amp;mcy;&amp;pcy;&amp;lcy;&amp;iecy;&amp;kcy;&amp;scy; &amp;Rcy;&amp;ocy;&amp;scy;&amp;scy;&amp;icy;&amp;icy;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43663" y="4797425"/>
            <a:ext cx="2160587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Связная речь </a:t>
            </a:r>
          </a:p>
        </p:txBody>
      </p:sp>
      <p:sp>
        <p:nvSpPr>
          <p:cNvPr id="22530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800" smtClean="0"/>
              <a:t>     </a:t>
            </a:r>
            <a:r>
              <a:rPr lang="ru-RU" sz="2800" u="sng" smtClean="0">
                <a:solidFill>
                  <a:srgbClr val="7030A0"/>
                </a:solidFill>
                <a:latin typeface="Comic Sans MS" pitchFamily="66" charset="0"/>
              </a:rPr>
              <a:t>Ребенок должен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800" smtClean="0">
                <a:solidFill>
                  <a:srgbClr val="7030A0"/>
                </a:solidFill>
                <a:latin typeface="Comic Sans MS" pitchFamily="66" charset="0"/>
              </a:rPr>
              <a:t>     отвечать на вопросы;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800" smtClean="0">
                <a:solidFill>
                  <a:srgbClr val="7030A0"/>
                </a:solidFill>
                <a:latin typeface="Comic Sans MS" pitchFamily="66" charset="0"/>
              </a:rPr>
              <a:t>     пересказывать;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800" smtClean="0">
                <a:solidFill>
                  <a:srgbClr val="7030A0"/>
                </a:solidFill>
                <a:latin typeface="Comic Sans MS" pitchFamily="66" charset="0"/>
              </a:rPr>
              <a:t>     рассказывать об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800" smtClean="0">
                <a:solidFill>
                  <a:srgbClr val="7030A0"/>
                </a:solidFill>
                <a:latin typeface="Comic Sans MS" pitchFamily="66" charset="0"/>
              </a:rPr>
              <a:t>          увиденном;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800" smtClean="0">
                <a:solidFill>
                  <a:srgbClr val="7030A0"/>
                </a:solidFill>
                <a:latin typeface="Comic Sans MS" pitchFamily="66" charset="0"/>
              </a:rPr>
              <a:t>         составлять 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800" smtClean="0">
                <a:solidFill>
                  <a:srgbClr val="7030A0"/>
                </a:solidFill>
                <a:latin typeface="Comic Sans MS" pitchFamily="66" charset="0"/>
              </a:rPr>
              <a:t>           рассказы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800" smtClean="0">
                <a:solidFill>
                  <a:srgbClr val="7030A0"/>
                </a:solidFill>
                <a:latin typeface="Comic Sans MS" pitchFamily="66" charset="0"/>
              </a:rPr>
              <a:t>             по  картинке;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endParaRPr lang="ru-RU" sz="2800" smtClean="0"/>
          </a:p>
          <a:p>
            <a:pPr>
              <a:lnSpc>
                <a:spcPct val="90000"/>
              </a:lnSpc>
              <a:buFont typeface="Arial" charset="0"/>
              <a:buNone/>
            </a:pPr>
            <a:endParaRPr lang="ru-RU" sz="2800" smtClean="0"/>
          </a:p>
          <a:p>
            <a:pPr>
              <a:lnSpc>
                <a:spcPct val="90000"/>
              </a:lnSpc>
              <a:buFont typeface="Arial" charset="0"/>
              <a:buNone/>
            </a:pPr>
            <a:endParaRPr lang="ru-RU" sz="2800" smtClean="0"/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800" smtClean="0"/>
              <a:t>.</a:t>
            </a:r>
          </a:p>
        </p:txBody>
      </p:sp>
      <p:sp>
        <p:nvSpPr>
          <p:cNvPr id="22531" name="Прямоугольник 4"/>
          <p:cNvSpPr>
            <a:spLocks noChangeArrowheads="1"/>
          </p:cNvSpPr>
          <p:nvPr/>
        </p:nvSpPr>
        <p:spPr bwMode="auto">
          <a:xfrm>
            <a:off x="4859338" y="1268413"/>
            <a:ext cx="3786187" cy="4929187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 w="76200" algn="ctr">
            <a:solidFill>
              <a:srgbClr val="CC0066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b="1" u="sng">
                <a:solidFill>
                  <a:srgbClr val="CC0066"/>
                </a:solidFill>
                <a:latin typeface="Times New Roman" pitchFamily="18" charset="0"/>
              </a:rPr>
              <a:t>Что делать?</a:t>
            </a:r>
          </a:p>
          <a:p>
            <a:pPr algn="ctr"/>
            <a:endParaRPr lang="ru-RU" b="1" u="sng">
              <a:solidFill>
                <a:srgbClr val="CC0066"/>
              </a:solidFill>
              <a:latin typeface="Times New Roman" pitchFamily="18" charset="0"/>
            </a:endParaRPr>
          </a:p>
          <a:p>
            <a:pPr algn="ctr"/>
            <a:r>
              <a:rPr lang="ru-RU" b="1">
                <a:solidFill>
                  <a:schemeClr val="tx2"/>
                </a:solidFill>
              </a:rPr>
              <a:t>► </a:t>
            </a:r>
            <a:r>
              <a:rPr lang="ru-RU" b="1">
                <a:solidFill>
                  <a:schemeClr val="tx2"/>
                </a:solidFill>
                <a:latin typeface="Times New Roman" pitchFamily="18" charset="0"/>
              </a:rPr>
              <a:t>Чтение и рассказывание сказок</a:t>
            </a:r>
          </a:p>
          <a:p>
            <a:pPr algn="ctr"/>
            <a:endParaRPr lang="ru-RU" b="1">
              <a:solidFill>
                <a:schemeClr val="tx2"/>
              </a:solidFill>
              <a:latin typeface="Times New Roman" pitchFamily="18" charset="0"/>
            </a:endParaRPr>
          </a:p>
          <a:p>
            <a:pPr algn="ctr"/>
            <a:r>
              <a:rPr lang="ru-RU" b="1">
                <a:solidFill>
                  <a:schemeClr val="tx2"/>
                </a:solidFill>
              </a:rPr>
              <a:t>► </a:t>
            </a:r>
            <a:r>
              <a:rPr lang="ru-RU" b="1">
                <a:solidFill>
                  <a:schemeClr val="tx2"/>
                </a:solidFill>
                <a:latin typeface="Times New Roman" pitchFamily="18" charset="0"/>
              </a:rPr>
              <a:t>Вопросы по содержанию сказки</a:t>
            </a:r>
          </a:p>
          <a:p>
            <a:pPr algn="ctr"/>
            <a:r>
              <a:rPr lang="ru-RU" b="1">
                <a:solidFill>
                  <a:schemeClr val="tx2"/>
                </a:solidFill>
                <a:latin typeface="Times New Roman" pitchFamily="18" charset="0"/>
              </a:rPr>
              <a:t>(полные ответы ребенка)</a:t>
            </a:r>
          </a:p>
          <a:p>
            <a:pPr algn="ctr"/>
            <a:endParaRPr lang="ru-RU" b="1">
              <a:solidFill>
                <a:schemeClr val="tx2"/>
              </a:solidFill>
              <a:latin typeface="Times New Roman" pitchFamily="18" charset="0"/>
            </a:endParaRPr>
          </a:p>
          <a:p>
            <a:pPr algn="ctr"/>
            <a:r>
              <a:rPr lang="ru-RU" b="1">
                <a:solidFill>
                  <a:schemeClr val="tx2"/>
                </a:solidFill>
              </a:rPr>
              <a:t>► </a:t>
            </a:r>
            <a:r>
              <a:rPr lang="ru-RU" b="1">
                <a:solidFill>
                  <a:schemeClr val="tx2"/>
                </a:solidFill>
                <a:latin typeface="Times New Roman" pitchFamily="18" charset="0"/>
              </a:rPr>
              <a:t>Пересказать сказку</a:t>
            </a:r>
          </a:p>
          <a:p>
            <a:pPr algn="ctr"/>
            <a:endParaRPr lang="ru-RU" b="1">
              <a:solidFill>
                <a:schemeClr val="tx2"/>
              </a:solidFill>
              <a:latin typeface="Times New Roman" pitchFamily="18" charset="0"/>
            </a:endParaRPr>
          </a:p>
          <a:p>
            <a:pPr algn="ctr"/>
            <a:r>
              <a:rPr lang="ru-RU" b="1">
                <a:solidFill>
                  <a:schemeClr val="tx2"/>
                </a:solidFill>
              </a:rPr>
              <a:t>► </a:t>
            </a:r>
            <a:r>
              <a:rPr lang="ru-RU" b="1">
                <a:solidFill>
                  <a:schemeClr val="tx2"/>
                </a:solidFill>
                <a:latin typeface="Times New Roman" pitchFamily="18" charset="0"/>
              </a:rPr>
              <a:t>Рассказывание из личного опыта</a:t>
            </a:r>
          </a:p>
          <a:p>
            <a:pPr algn="ctr"/>
            <a:endParaRPr lang="ru-RU" b="1">
              <a:solidFill>
                <a:schemeClr val="tx2"/>
              </a:solidFill>
              <a:latin typeface="Times New Roman" pitchFamily="18" charset="0"/>
            </a:endParaRPr>
          </a:p>
          <a:p>
            <a:pPr algn="ctr"/>
            <a:r>
              <a:rPr lang="ru-RU" b="1">
                <a:solidFill>
                  <a:schemeClr val="tx2"/>
                </a:solidFill>
              </a:rPr>
              <a:t>► </a:t>
            </a:r>
            <a:r>
              <a:rPr lang="ru-RU" b="1">
                <a:solidFill>
                  <a:schemeClr val="tx2"/>
                </a:solidFill>
                <a:latin typeface="Times New Roman" pitchFamily="18" charset="0"/>
              </a:rPr>
              <a:t>Запоминать и рассказывать стихи.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962"/>
          </a:xfrm>
        </p:spPr>
        <p:txBody>
          <a:bodyPr/>
          <a:lstStyle/>
          <a:p>
            <a:r>
              <a:rPr lang="ru-RU" sz="4000" b="1" dirty="0" smtClean="0">
                <a:solidFill>
                  <a:srgbClr val="CC0066"/>
                </a:solidFill>
                <a:latin typeface="Comic Sans MS" pitchFamily="66" charset="0"/>
              </a:rPr>
              <a:t>Успехов Вам и Вашему </a:t>
            </a:r>
            <a:br>
              <a:rPr lang="ru-RU" sz="4000" b="1" dirty="0" smtClean="0">
                <a:solidFill>
                  <a:srgbClr val="CC0066"/>
                </a:solidFill>
                <a:latin typeface="Comic Sans MS" pitchFamily="66" charset="0"/>
              </a:rPr>
            </a:br>
            <a:r>
              <a:rPr lang="ru-RU" sz="4000" b="1" dirty="0" smtClean="0">
                <a:solidFill>
                  <a:srgbClr val="CC0066"/>
                </a:solidFill>
                <a:latin typeface="Comic Sans MS" pitchFamily="66" charset="0"/>
              </a:rPr>
              <a:t>ПЕРВОКЛАШКЕ!</a:t>
            </a:r>
          </a:p>
        </p:txBody>
      </p:sp>
      <p:pic>
        <p:nvPicPr>
          <p:cNvPr id="23554" name="Picture 4" descr="25473232_html_m4f83e6d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2060575"/>
            <a:ext cx="6264275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 txBox="1">
            <a:spLocks/>
          </p:cNvSpPr>
          <p:nvPr/>
        </p:nvSpPr>
        <p:spPr bwMode="auto">
          <a:xfrm>
            <a:off x="539750" y="404813"/>
            <a:ext cx="8064500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 sz="360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8" name="Прямоугольник 3"/>
          <p:cNvSpPr>
            <a:spLocks noChangeArrowheads="1"/>
          </p:cNvSpPr>
          <p:nvPr/>
        </p:nvSpPr>
        <p:spPr bwMode="auto">
          <a:xfrm>
            <a:off x="1692275" y="1268413"/>
            <a:ext cx="69119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 i="1">
              <a:latin typeface="Times New Roman" pitchFamily="18" charset="0"/>
            </a:endParaRPr>
          </a:p>
        </p:txBody>
      </p:sp>
      <p:sp>
        <p:nvSpPr>
          <p:cNvPr id="24579" name="Rectangle 4"/>
          <p:cNvSpPr>
            <a:spLocks noChangeArrowheads="1"/>
          </p:cNvSpPr>
          <p:nvPr/>
        </p:nvSpPr>
        <p:spPr bwMode="auto">
          <a:xfrm>
            <a:off x="1619250" y="549275"/>
            <a:ext cx="523875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Источник шаблона: </a:t>
            </a:r>
            <a:endParaRPr lang="en-US"/>
          </a:p>
          <a:p>
            <a:r>
              <a:rPr lang="ru-RU"/>
              <a:t>Ранько Елена Алексеевна </a:t>
            </a:r>
          </a:p>
          <a:p>
            <a:r>
              <a:rPr lang="ru-RU"/>
              <a:t>учитель начальных классов  </a:t>
            </a:r>
          </a:p>
          <a:p>
            <a:r>
              <a:rPr lang="ru-RU"/>
              <a:t>МАОУ лицей №21 г. Иваново</a:t>
            </a:r>
          </a:p>
          <a:p>
            <a:r>
              <a:rPr lang="ru-RU" i="1"/>
              <a:t>Сайт: </a:t>
            </a:r>
            <a:r>
              <a:rPr lang="en-US" i="1">
                <a:hlinkClick r:id="rId2"/>
              </a:rPr>
              <a:t>http://elenaranko.ucoz.ru/</a:t>
            </a:r>
            <a:r>
              <a:rPr lang="ru-RU"/>
              <a:t>   </a:t>
            </a:r>
          </a:p>
        </p:txBody>
      </p:sp>
      <p:sp>
        <p:nvSpPr>
          <p:cNvPr id="24580" name="Rectangle 5"/>
          <p:cNvSpPr>
            <a:spLocks noChangeArrowheads="1"/>
          </p:cNvSpPr>
          <p:nvPr/>
        </p:nvSpPr>
        <p:spPr bwMode="auto">
          <a:xfrm>
            <a:off x="1619250" y="2133600"/>
            <a:ext cx="7056438" cy="723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ru-RU"/>
              <a:t>Картинки:</a:t>
            </a:r>
          </a:p>
          <a:p>
            <a:pPr marL="342900" indent="-342900">
              <a:buFontTx/>
              <a:buAutoNum type="arabicPeriod"/>
            </a:pPr>
            <a:r>
              <a:rPr lang="ru-RU"/>
              <a:t>Гриб </a:t>
            </a:r>
            <a:r>
              <a:rPr lang="ru-RU">
                <a:hlinkClick r:id="rId3"/>
              </a:rPr>
              <a:t>http://www.kiddybook.ru/stati.html</a:t>
            </a:r>
            <a:endParaRPr lang="ru-RU"/>
          </a:p>
          <a:p>
            <a:pPr marL="342900" indent="-342900">
              <a:buFontTx/>
              <a:buAutoNum type="arabicPeriod"/>
            </a:pPr>
            <a:r>
              <a:rPr lang="ru-RU"/>
              <a:t>Арбуз </a:t>
            </a:r>
            <a:r>
              <a:rPr lang="ru-RU">
                <a:hlinkClick r:id="rId4"/>
              </a:rPr>
              <a:t>http://nifiga-sebe.ru/index.php?newsid=28089</a:t>
            </a:r>
            <a:endParaRPr lang="ru-RU"/>
          </a:p>
          <a:p>
            <a:pPr marL="342900" indent="-342900">
              <a:buFontTx/>
              <a:buAutoNum type="arabicPeriod"/>
            </a:pPr>
            <a:r>
              <a:rPr lang="ru-RU"/>
              <a:t>Ягоды </a:t>
            </a:r>
            <a:r>
              <a:rPr lang="ru-RU">
                <a:hlinkClick r:id="rId5"/>
              </a:rPr>
              <a:t>http://alimero.ru/tag/</a:t>
            </a:r>
            <a:endParaRPr lang="ru-RU"/>
          </a:p>
          <a:p>
            <a:pPr marL="342900" indent="-342900">
              <a:buFontTx/>
              <a:buAutoNum type="arabicPeriod"/>
            </a:pPr>
            <a:r>
              <a:rPr lang="ru-RU"/>
              <a:t>Транспорт </a:t>
            </a:r>
            <a:r>
              <a:rPr lang="ru-RU">
                <a:hlinkClick r:id="rId6"/>
              </a:rPr>
              <a:t>http://900igr.net/kartinki/geografija/Transport-v-Rossii-1/003-Transportnyj-kompleks-Rossii.html</a:t>
            </a:r>
            <a:endParaRPr lang="ru-RU"/>
          </a:p>
          <a:p>
            <a:pPr marL="342900" indent="-342900">
              <a:buFontTx/>
              <a:buAutoNum type="arabicPeriod"/>
            </a:pPr>
            <a:r>
              <a:rPr lang="ru-RU"/>
              <a:t>Сова </a:t>
            </a:r>
            <a:r>
              <a:rPr lang="ru-RU">
                <a:hlinkClick r:id="rId7"/>
              </a:rPr>
              <a:t>http://pupils.ru/informatsija-ot-gorono/7913/</a:t>
            </a:r>
            <a:endParaRPr lang="ru-RU"/>
          </a:p>
          <a:p>
            <a:pPr marL="342900" indent="-342900">
              <a:buFontTx/>
              <a:buAutoNum type="arabicPeriod"/>
            </a:pPr>
            <a:r>
              <a:rPr lang="ru-RU"/>
              <a:t>Дети на скамейке </a:t>
            </a:r>
            <a:r>
              <a:rPr lang="ru-RU">
                <a:hlinkClick r:id="rId8"/>
              </a:rPr>
              <a:t>http://oantonova.clan.su/index/logopedija/0-19</a:t>
            </a:r>
            <a:endParaRPr lang="ru-RU"/>
          </a:p>
          <a:p>
            <a:pPr marL="342900" indent="-342900">
              <a:buFontTx/>
              <a:buAutoNum type="arabicPeriod"/>
            </a:pPr>
            <a:r>
              <a:rPr lang="ru-RU"/>
              <a:t>Звуковой разбор </a:t>
            </a:r>
            <a:r>
              <a:rPr lang="ru-RU">
                <a:hlinkClick r:id="rId9"/>
              </a:rPr>
              <a:t>http://www.koreana.ru/?do=zvukovoy-analiz-slov-shemi</a:t>
            </a:r>
            <a:endParaRPr lang="ru-RU"/>
          </a:p>
          <a:p>
            <a:pPr marL="342900" indent="-342900">
              <a:buFontTx/>
              <a:buAutoNum type="arabicPeriod"/>
            </a:pPr>
            <a:r>
              <a:rPr lang="ru-RU"/>
              <a:t>Регулировщик </a:t>
            </a:r>
            <a:r>
              <a:rPr lang="ru-RU">
                <a:hlinkClick r:id="rId10"/>
              </a:rPr>
              <a:t>http://gametruck.ru/project/arc/multfilmy-po-pdd-f2.html</a:t>
            </a:r>
            <a:endParaRPr lang="ru-RU"/>
          </a:p>
          <a:p>
            <a:pPr marL="342900" indent="-342900">
              <a:buFontTx/>
              <a:buAutoNum type="arabicPeriod"/>
            </a:pPr>
            <a:r>
              <a:rPr lang="ru-RU"/>
              <a:t>Аквариум </a:t>
            </a:r>
            <a:r>
              <a:rPr lang="ru-RU">
                <a:hlinkClick r:id="rId11"/>
              </a:rPr>
              <a:t>http://crosti.ru/picture/18568/</a:t>
            </a:r>
            <a:endParaRPr lang="ru-RU"/>
          </a:p>
          <a:p>
            <a:pPr marL="342900" indent="-342900">
              <a:buFontTx/>
              <a:buAutoNum type="arabicPeriod"/>
            </a:pPr>
            <a:r>
              <a:rPr lang="ru-RU"/>
              <a:t>Семья </a:t>
            </a:r>
            <a:r>
              <a:rPr lang="ru-RU">
                <a:hlinkClick r:id="rId12"/>
              </a:rPr>
              <a:t>http://gimn79.3dn.ru/index/roditeljam/0-19</a:t>
            </a:r>
            <a:endParaRPr lang="ru-RU"/>
          </a:p>
          <a:p>
            <a:pPr marL="342900" indent="-342900">
              <a:buFontTx/>
              <a:buAutoNum type="arabicPeriod"/>
            </a:pPr>
            <a:endParaRPr lang="ru-RU"/>
          </a:p>
          <a:p>
            <a:pPr marL="342900" indent="-342900">
              <a:buFontTx/>
              <a:buAutoNum type="arabicPeriod"/>
            </a:pPr>
            <a:endParaRPr lang="ru-RU"/>
          </a:p>
          <a:p>
            <a:pPr marL="342900" indent="-342900">
              <a:buFontTx/>
              <a:buAutoNum type="arabicPeriod"/>
            </a:pPr>
            <a:endParaRPr lang="ru-RU"/>
          </a:p>
          <a:p>
            <a:pPr marL="342900" indent="-342900">
              <a:buFontTx/>
              <a:buAutoNum type="arabicPeriod"/>
            </a:pPr>
            <a:endParaRPr lang="ru-RU"/>
          </a:p>
          <a:p>
            <a:pPr marL="342900" indent="-342900">
              <a:buFontTx/>
              <a:buAutoNum type="arabicPeriod"/>
            </a:pPr>
            <a:endParaRPr lang="ru-RU"/>
          </a:p>
          <a:p>
            <a:pPr marL="342900" indent="-342900">
              <a:buFontTx/>
              <a:buAutoNum type="arabicPeriod"/>
            </a:pPr>
            <a:endParaRPr lang="ru-RU"/>
          </a:p>
          <a:p>
            <a:pPr marL="342900" indent="-342900">
              <a:buFontTx/>
              <a:buAutoNum type="arabicPeriod"/>
            </a:pPr>
            <a:endParaRPr lang="ru-RU"/>
          </a:p>
          <a:p>
            <a:pPr marL="342900" indent="-342900">
              <a:buFontTx/>
              <a:buAutoNum type="arabicPeriod"/>
            </a:pPr>
            <a:endParaRPr lang="ru-RU"/>
          </a:p>
          <a:p>
            <a:pPr marL="342900" indent="-342900">
              <a:buFontTx/>
              <a:buAutoNum type="arabicPeriod"/>
            </a:pPr>
            <a:endParaRPr lang="ru-RU"/>
          </a:p>
          <a:p>
            <a:pPr marL="342900" indent="-342900">
              <a:buFontTx/>
              <a:buAutoNum type="arabicPeriod"/>
            </a:pPr>
            <a:endParaRPr lang="ru-RU"/>
          </a:p>
          <a:p>
            <a:pPr marL="342900" indent="-342900">
              <a:buFontTx/>
              <a:buAutoNum type="arabicPeriod"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800000"/>
      </a:hlink>
      <a:folHlink>
        <a:srgbClr val="D99694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606</TotalTime>
  <Words>321</Words>
  <Application>Microsoft Office PowerPoint</Application>
  <PresentationFormat>Экран (4:3)</PresentationFormat>
  <Paragraphs>183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Звукопроизношение</vt:lpstr>
      <vt:lpstr>Фонематическое (слуховое)  восприятие</vt:lpstr>
      <vt:lpstr>Слоговая структура слова </vt:lpstr>
      <vt:lpstr>Грамматический строй </vt:lpstr>
      <vt:lpstr>Словарный запас</vt:lpstr>
      <vt:lpstr>Связная речь </vt:lpstr>
      <vt:lpstr>Успехов Вам и Вашему  ПЕРВОКЛАШКЕ!</vt:lpstr>
      <vt:lpstr>Слайд 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Елена</dc:creator>
  <cp:lastModifiedBy>1</cp:lastModifiedBy>
  <cp:revision>56</cp:revision>
  <dcterms:created xsi:type="dcterms:W3CDTF">2013-07-29T17:42:42Z</dcterms:created>
  <dcterms:modified xsi:type="dcterms:W3CDTF">2018-11-24T09:54:01Z</dcterms:modified>
</cp:coreProperties>
</file>