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8" r:id="rId3"/>
    <p:sldId id="273" r:id="rId4"/>
    <p:sldId id="259" r:id="rId5"/>
    <p:sldId id="262" r:id="rId6"/>
    <p:sldId id="260" r:id="rId7"/>
    <p:sldId id="263" r:id="rId8"/>
    <p:sldId id="264" r:id="rId9"/>
    <p:sldId id="265" r:id="rId10"/>
    <p:sldId id="261" r:id="rId11"/>
    <p:sldId id="27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61F25-D07A-47A7-B891-3C7C5961907A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5FC86D-FF29-4E16-8EEC-3775B1ED561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06.02.2023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28794" y="2357430"/>
            <a:ext cx="6456254" cy="257176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Использование нетрадиционной </a:t>
            </a:r>
            <a:r>
              <a:rPr lang="ru-RU" smtClean="0"/>
              <a:t>техники как </a:t>
            </a:r>
            <a:r>
              <a:rPr lang="ru-RU" dirty="0" smtClean="0"/>
              <a:t>способ развития мелкой моторики у детей с ОВЗ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2415042"/>
          </a:xfrm>
        </p:spPr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Материал </a:t>
            </a:r>
            <a:r>
              <a:rPr lang="ru-RU" smtClean="0"/>
              <a:t>подготовила :  Стельмах С.Э.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</a:t>
            </a:r>
            <a:r>
              <a:rPr lang="ru-RU" b="1" dirty="0" err="1" smtClean="0">
                <a:solidFill>
                  <a:srgbClr val="7030A0"/>
                </a:solidFill>
              </a:rPr>
              <a:t>Пластилинография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1"/>
                </a:solidFill>
              </a:rPr>
              <a:t>Это нетрадиционная техника лепки, которая выражается в «рисовании» </a:t>
            </a:r>
            <a:r>
              <a:rPr lang="ru-RU" b="1" dirty="0" smtClean="0">
                <a:solidFill>
                  <a:srgbClr val="FF0000"/>
                </a:solidFill>
              </a:rPr>
              <a:t>пластилином </a:t>
            </a:r>
            <a:r>
              <a:rPr lang="ru-RU" b="1" dirty="0" smtClean="0">
                <a:solidFill>
                  <a:schemeClr val="accent1"/>
                </a:solidFill>
              </a:rPr>
              <a:t>более или менее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выпуклых по объёму </a:t>
            </a:r>
            <a:r>
              <a:rPr lang="ru-RU" b="1" dirty="0" smtClean="0">
                <a:solidFill>
                  <a:schemeClr val="accent1"/>
                </a:solidFill>
              </a:rPr>
              <a:t>изображений</a:t>
            </a:r>
            <a:r>
              <a:rPr lang="ru-RU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на горизонтальной поверхности. </a:t>
            </a:r>
          </a:p>
          <a:p>
            <a:pPr>
              <a:buNone/>
            </a:pPr>
            <a:endParaRPr lang="ru-RU" b="1" dirty="0" smtClean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Public\Pictures\Sample Pictures\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929066"/>
            <a:ext cx="3786214" cy="2631440"/>
          </a:xfrm>
          <a:prstGeom prst="rect">
            <a:avLst/>
          </a:prstGeom>
          <a:noFill/>
        </p:spPr>
      </p:pic>
      <p:pic>
        <p:nvPicPr>
          <p:cNvPr id="1027" name="Picture 3" descr="C:\Users\Public\Pictures\Sample Pictures\d061bdb67cb1e201714801c19aa7dbeb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1" y="3929066"/>
            <a:ext cx="4143404" cy="26765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</a:t>
            </a:r>
            <a:r>
              <a:rPr lang="ru-RU" dirty="0" smtClean="0">
                <a:solidFill>
                  <a:srgbClr val="FF0000"/>
                </a:solidFill>
              </a:rPr>
              <a:t>Цель</a:t>
            </a:r>
            <a:r>
              <a:rPr lang="ru-RU" dirty="0" smtClean="0"/>
              <a:t>            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Задачи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r>
              <a:rPr lang="ru-RU" b="1" dirty="0" smtClean="0">
                <a:solidFill>
                  <a:srgbClr val="FF0000"/>
                </a:solidFill>
              </a:rPr>
              <a:t>Развитие мелкой моторики, координации движений рук.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Формирование навыков работы с пластилином.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Освоение приемов (скатывания, надавливания, размазывания).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Приём раскатывания </a:t>
            </a:r>
            <a:r>
              <a:rPr lang="ru-RU" b="1" dirty="0" smtClean="0">
                <a:solidFill>
                  <a:srgbClr val="0070C0"/>
                </a:solidFill>
              </a:rPr>
              <a:t>формы цилиндра: играем с «Колбаской»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Совместно с ребёнком, выполняем движение ладонями рук вперёд-назад (ДО ПОЛУЧЕНИЯ ДЕТАЛИ НУЖНОЙ ФОРМЫ)с одновременным </a:t>
            </a:r>
            <a:r>
              <a:rPr lang="ru-RU" sz="1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поговариванием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следующего текста : 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 Едет, едет паровоз - две трубы и 100 колёс: «</a:t>
            </a:r>
            <a:r>
              <a:rPr lang="ru-RU" sz="1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Чух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чух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чух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чух,чух</a:t>
            </a:r>
            <a:r>
              <a:rPr lang="ru-RU" sz="1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1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(особенно актуально на начальном этапе освоения основных формообразующих движений)</a:t>
            </a:r>
            <a:endParaRPr lang="ru-RU" sz="1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E:\Сипр\10000024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357562"/>
            <a:ext cx="3657600" cy="3500438"/>
          </a:xfrm>
          <a:prstGeom prst="rect">
            <a:avLst/>
          </a:prstGeom>
          <a:noFill/>
        </p:spPr>
      </p:pic>
      <p:pic>
        <p:nvPicPr>
          <p:cNvPr id="1028" name="Picture 4" descr="E:\Сипр\10000025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429000"/>
            <a:ext cx="3871914" cy="3286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Приём скатывания </a:t>
            </a:r>
            <a:r>
              <a:rPr lang="ru-RU" b="1" dirty="0" smtClean="0">
                <a:solidFill>
                  <a:srgbClr val="00B050"/>
                </a:solidFill>
              </a:rPr>
              <a:t>формы шара: играем с пластилином в «Волшебный колобок»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Слегка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C00000"/>
                </a:solidFill>
              </a:rPr>
              <a:t>вытянуть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7030A0"/>
                </a:solidFill>
              </a:rPr>
              <a:t>с обеих сторон </a:t>
            </a:r>
            <a:r>
              <a:rPr lang="ru-RU" dirty="0" smtClean="0">
                <a:solidFill>
                  <a:srgbClr val="C00000"/>
                </a:solidFill>
              </a:rPr>
              <a:t>и раскатать овал.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Оттянуть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7030A0"/>
                </a:solidFill>
              </a:rPr>
              <a:t>с одной стороны.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Сплющить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7030A0"/>
                </a:solidFill>
              </a:rPr>
              <a:t>между ладонями в диск.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Сделать углубление </a:t>
            </a:r>
            <a:r>
              <a:rPr lang="ru-RU" dirty="0" smtClean="0">
                <a:solidFill>
                  <a:srgbClr val="7030A0"/>
                </a:solidFill>
              </a:rPr>
              <a:t>пальцем.</a:t>
            </a:r>
          </a:p>
          <a:p>
            <a:endParaRPr lang="ru-RU" dirty="0"/>
          </a:p>
        </p:txBody>
      </p:sp>
      <p:pic>
        <p:nvPicPr>
          <p:cNvPr id="2051" name="Picture 3" descr="C:\Users\Public\Pictures\Sample Pictures\4495af9bb5598d84f85d001c19c1421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4000504"/>
            <a:ext cx="2309812" cy="2643206"/>
          </a:xfrm>
          <a:prstGeom prst="rect">
            <a:avLst/>
          </a:prstGeom>
          <a:noFill/>
        </p:spPr>
      </p:pic>
      <p:pic>
        <p:nvPicPr>
          <p:cNvPr id="9" name="Picture 5" descr="E:\Сипр\10000026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3929066"/>
            <a:ext cx="3571900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Производные приёмы 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для «рисования»- выполнение </a:t>
            </a:r>
            <a:r>
              <a:rPr lang="ru-RU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пластинографических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изображений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Сплющивание              </a:t>
            </a: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</a:rPr>
              <a:t>Расплющивание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                     На листе бумаги</a:t>
            </a:r>
          </a:p>
          <a:p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6" name="Picture 2" descr="E:\Сипр\10000032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3071810"/>
            <a:ext cx="3657600" cy="3581408"/>
          </a:xfrm>
          <a:prstGeom prst="rect">
            <a:avLst/>
          </a:prstGeom>
          <a:noFill/>
        </p:spPr>
      </p:pic>
      <p:pic>
        <p:nvPicPr>
          <p:cNvPr id="6" name="Picture 3" descr="E:\Сипр\10000032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071810"/>
            <a:ext cx="4152912" cy="3657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Производные приёмы 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C00000"/>
                </a:solidFill>
              </a:rPr>
              <a:t>Налепливание</a:t>
            </a:r>
            <a:r>
              <a:rPr lang="ru-RU" b="1" dirty="0" smtClean="0">
                <a:solidFill>
                  <a:srgbClr val="C00000"/>
                </a:solidFill>
              </a:rPr>
              <a:t>                        </a:t>
            </a:r>
            <a:r>
              <a:rPr lang="ru-RU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Прижимание</a:t>
            </a:r>
          </a:p>
          <a:p>
            <a:r>
              <a:rPr lang="ru-RU" b="1" dirty="0" smtClean="0">
                <a:solidFill>
                  <a:srgbClr val="C00000"/>
                </a:solidFill>
              </a:rPr>
              <a:t>                     </a:t>
            </a:r>
          </a:p>
          <a:p>
            <a:endParaRPr lang="ru-RU" dirty="0"/>
          </a:p>
        </p:txBody>
      </p:sp>
      <p:pic>
        <p:nvPicPr>
          <p:cNvPr id="5" name="Picture 2" descr="E:\Сипр\10000024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2857496"/>
            <a:ext cx="3292078" cy="3467104"/>
          </a:xfrm>
          <a:prstGeom prst="rect">
            <a:avLst/>
          </a:prstGeom>
          <a:noFill/>
        </p:spPr>
      </p:pic>
      <p:pic>
        <p:nvPicPr>
          <p:cNvPr id="10" name="Picture 6" descr="E:\Сипр\10000025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857496"/>
            <a:ext cx="3292078" cy="3429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Производные приёмы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Придавливание                       </a:t>
            </a:r>
            <a:r>
              <a:rPr lang="ru-RU" b="1" dirty="0" err="1" smtClean="0">
                <a:solidFill>
                  <a:srgbClr val="FF0000"/>
                </a:solidFill>
              </a:rPr>
              <a:t>Примазывание</a:t>
            </a:r>
            <a:endParaRPr lang="ru-RU" b="1" dirty="0" smtClean="0">
              <a:solidFill>
                <a:srgbClr val="FF0000"/>
              </a:solidFill>
            </a:endParaRPr>
          </a:p>
          <a:p>
            <a:endParaRPr lang="ru-RU" b="1" dirty="0" smtClean="0">
              <a:solidFill>
                <a:srgbClr val="7030A0"/>
              </a:solidFill>
            </a:endParaRPr>
          </a:p>
          <a:p>
            <a:endParaRPr lang="ru-RU" b="1" dirty="0" smtClean="0">
              <a:solidFill>
                <a:srgbClr val="C00000"/>
              </a:solidFill>
            </a:endParaRPr>
          </a:p>
        </p:txBody>
      </p:sp>
      <p:pic>
        <p:nvPicPr>
          <p:cNvPr id="5" name="Picture 2" descr="E:\Сипр\10000029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2643182"/>
            <a:ext cx="3292078" cy="4000528"/>
          </a:xfrm>
          <a:prstGeom prst="rect">
            <a:avLst/>
          </a:prstGeom>
          <a:noFill/>
        </p:spPr>
      </p:pic>
      <p:pic>
        <p:nvPicPr>
          <p:cNvPr id="9" name="Picture 4" descr="E:\Сипр\10000026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643182"/>
            <a:ext cx="3292078" cy="40322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Выполнение </a:t>
            </a:r>
            <a:r>
              <a:rPr lang="ru-RU" sz="36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пластинографических</a:t>
            </a: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изображений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Намазывание                </a:t>
            </a:r>
            <a:r>
              <a:rPr lang="ru-RU" b="1" dirty="0" smtClean="0">
                <a:solidFill>
                  <a:srgbClr val="00B0F0"/>
                </a:solidFill>
              </a:rPr>
              <a:t>Размазывание</a:t>
            </a:r>
            <a:endParaRPr lang="ru-RU" dirty="0" smtClean="0"/>
          </a:p>
          <a:p>
            <a:endParaRPr lang="ru-RU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Picture 4" descr="E:\Сипр\10000025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3071810"/>
            <a:ext cx="3292078" cy="3214710"/>
          </a:xfrm>
          <a:prstGeom prst="rect">
            <a:avLst/>
          </a:prstGeom>
          <a:noFill/>
        </p:spPr>
      </p:pic>
      <p:pic>
        <p:nvPicPr>
          <p:cNvPr id="10" name="Picture 5" descr="E:\Сипр\100000292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3071810"/>
            <a:ext cx="3292078" cy="31813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8643998" cy="1143000"/>
          </a:xfrm>
          <a:solidFill>
            <a:srgbClr val="7030A0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Мы волшебным пластилином                               создаём свои картины!</a:t>
            </a: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5126" name="Picture 6" descr="E:\Сипр\100000244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857364"/>
            <a:ext cx="3071834" cy="2214578"/>
          </a:xfrm>
          <a:prstGeom prst="rect">
            <a:avLst/>
          </a:prstGeom>
          <a:noFill/>
        </p:spPr>
      </p:pic>
      <p:pic>
        <p:nvPicPr>
          <p:cNvPr id="5128" name="Picture 8" descr="E:\Сипр\10000025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1857364"/>
            <a:ext cx="2571768" cy="2214578"/>
          </a:xfrm>
          <a:prstGeom prst="rect">
            <a:avLst/>
          </a:prstGeom>
          <a:noFill/>
        </p:spPr>
      </p:pic>
      <p:pic>
        <p:nvPicPr>
          <p:cNvPr id="6" name="Picture 7" descr="E:\Сипр\100000292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1857364"/>
            <a:ext cx="2857520" cy="2214578"/>
          </a:xfrm>
          <a:prstGeom prst="rect">
            <a:avLst/>
          </a:prstGeom>
          <a:noFill/>
        </p:spPr>
      </p:pic>
      <p:pic>
        <p:nvPicPr>
          <p:cNvPr id="8" name="Picture 2" descr="E:\Сипр\100000292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143380"/>
            <a:ext cx="3857652" cy="2571768"/>
          </a:xfrm>
          <a:prstGeom prst="rect">
            <a:avLst/>
          </a:prstGeom>
          <a:noFill/>
        </p:spPr>
      </p:pic>
      <p:pic>
        <p:nvPicPr>
          <p:cNvPr id="9" name="Picture 3" descr="E:\Сипр\100000327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7686" y="4143380"/>
            <a:ext cx="4572032" cy="2571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Вывод проведения техники </a:t>
            </a:r>
            <a:r>
              <a:rPr lang="ru-RU" dirty="0" err="1" smtClean="0"/>
              <a:t>пластилинографии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По результатам работы с Четверговой Марией, можно сказать что </a:t>
            </a:r>
            <a:r>
              <a:rPr lang="ru-RU" dirty="0" err="1" smtClean="0"/>
              <a:t>пластилинография</a:t>
            </a:r>
            <a:r>
              <a:rPr lang="ru-RU" dirty="0" smtClean="0"/>
              <a:t> положительно влияет на развитие мелкой моторики. В процессе работы развивалась координация, была согласованность движений(не всегда)пальцев рук, регулируется сила мышечных усилий, рука приобрела уверенность, точность.</a:t>
            </a:r>
          </a:p>
          <a:p>
            <a:r>
              <a:rPr lang="ru-RU" dirty="0" smtClean="0"/>
              <a:t>Стало немного лучше внимание, память( когда говоришь катаем кружок или колбаску)</a:t>
            </a:r>
          </a:p>
          <a:p>
            <a:r>
              <a:rPr lang="ru-RU" dirty="0" smtClean="0"/>
              <a:t>Выработалась терпение , усидчивость, заинтересованность.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304</TotalTime>
  <Words>253</Words>
  <PresentationFormat>Экран (4:3)</PresentationFormat>
  <Paragraphs>43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    Использование нетрадиционной техники как способ развития мелкой моторики у детей с ОВЗ</vt:lpstr>
      <vt:lpstr>          Пластилинография</vt:lpstr>
      <vt:lpstr>            Цель             Задачи</vt:lpstr>
      <vt:lpstr>    Приём раскатывания формы цилиндра: играем с «Колбаской»</vt:lpstr>
      <vt:lpstr>Приём скатывания формы шара: играем с пластилином в «Волшебный колобок»</vt:lpstr>
      <vt:lpstr>Производные приёмы для «рисования»- выполнение пластинографических изображений</vt:lpstr>
      <vt:lpstr>          Производные приёмы </vt:lpstr>
      <vt:lpstr>       Производные приёмы</vt:lpstr>
      <vt:lpstr> Выполнение пластинографических изображений</vt:lpstr>
      <vt:lpstr>Мы волшебным пластилином                               создаём свои картины!</vt:lpstr>
      <vt:lpstr>Вывод проведения техники пластилинографии: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Админ</cp:lastModifiedBy>
  <cp:revision>44</cp:revision>
  <dcterms:created xsi:type="dcterms:W3CDTF">2022-03-28T13:30:48Z</dcterms:created>
  <dcterms:modified xsi:type="dcterms:W3CDTF">2023-02-06T09:44:37Z</dcterms:modified>
</cp:coreProperties>
</file>