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1" autoAdjust="0"/>
    <p:restoredTop sz="94660"/>
  </p:normalViewPr>
  <p:slideViewPr>
    <p:cSldViewPr>
      <p:cViewPr varScale="1">
        <p:scale>
          <a:sx n="54" d="100"/>
          <a:sy n="54" d="100"/>
        </p:scale>
        <p:origin x="-1099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24F4F7C-C874-43E4-9926-F3870FDA2ACF}" type="datetimeFigureOut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0A57F28E-3787-4B82-ACB7-887F96751E3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5111891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995D8-846F-4D3A-BE1B-B9A35CD3805B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82E28-84D2-4C50-AF00-B6AEA44E73D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69492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6095F-DD06-4583-A649-40EAE89EC8B0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8EF1D5-486A-473B-88A2-658E83C5A1A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17885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6012D-8D93-4835-84EE-3B8C5AF636C9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A72D9-1A91-491B-AA71-0A206110AA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293565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5D838-5D34-4D52-A114-7EE6F37DA5FE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6B8B83-50C3-4768-A18E-07FE15AEA3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773496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DC67B-C570-411F-99A2-93720FBB87E1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C34350-7135-4E1B-999B-3D6FB628D6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937034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AA9D4-5397-42C7-9CE4-FC71FC094B0C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97BCC-83EC-447B-B7E4-6ED17C9E1CC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338746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DB53F-AC33-4ECF-8C80-3B8BA3D3963D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45834-3086-4515-9487-3EE2B6F26D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54900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649D7-7402-4FB4-83D8-5778EECF02FB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60461D-84A2-4084-860E-273F4E54AF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55732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89C57-405B-4FA9-B8B8-BEDD64A9AB91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61ADB-CC47-4B80-BA26-4E4EAB6C76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11306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60762-5FDC-47B6-B9B2-C7F9F540662F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1772D-263A-4F34-BFB9-CAB2F5BA90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57068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9CFD6-2D0F-40D6-B238-B1E077B07C1F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E62C1-8CDA-4F2E-B6E0-AC0C7F1DAB0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64323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34A533-402E-4438-B5DB-9A73B45AD944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DA86CBDA-060B-47D6-8777-0D5D8727009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31124" y="1412776"/>
            <a:ext cx="7772400" cy="1455030"/>
          </a:xfrm>
        </p:spPr>
        <p:txBody>
          <a:bodyPr/>
          <a:lstStyle/>
          <a:p>
            <a:endParaRPr lang="ru-RU" alt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81075" y="3240968"/>
            <a:ext cx="6400800" cy="321236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/>
                </a:solidFill>
              </a:rPr>
              <a:t>Формирование навыков работы младших школьников с текстовой математической задачей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endParaRPr lang="ru-RU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endParaRPr lang="ru-RU" sz="21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ru-RU" dirty="0" smtClean="0">
              <a:solidFill>
                <a:schemeClr val="tx2"/>
              </a:solidFill>
            </a:endParaRPr>
          </a:p>
        </p:txBody>
      </p:sp>
      <p:pic>
        <p:nvPicPr>
          <p:cNvPr id="2052" name="Picture 3" descr="H:\Documents and Settings\Aida\Рабочий стол\НОвая ГРАФИКА сборник\КАРТИНКИ СБОРНИК_ школьные\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4" descr="H:\Documents and Settings\Aida\Рабочий стол\НОвая ГРАФИКА сборник\КАРТИНКИ СБОРНИК_ школьные\2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" descr="H:\Documents and Settings\Aida\Рабочий стол\НОвая ГРАФИКА сборник\КАРТИНКИ СБОРНИК_ школьные\3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642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H:\Documents and Settings\Aida\Рабочий стол\НОвая ГРАФИКА сборник\КАРТИНКИ СБОРНИК_ школьные\4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1214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H:\Documents and Settings\Aida\Рабочий стол\НОвая ГРАФИКА сборник\КАРТИНКИ СБОРНИК_ школьные\5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1214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4" descr="H:\Documents and Settings\Aida\Рабочий стол\НОвая ГРАФИКА сборник\1111111111111\image316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48920">
            <a:off x="7359650" y="5319713"/>
            <a:ext cx="1257300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9778E-7 C 1.66667E-6 0.07516 0.02326 0.13321 0.05191 0.13321 C 0.08125 0.13321 0.10469 0.07516 0.10469 -3.9778E-7 C 0.10469 -0.07539 0.1283 -0.13321 0.15764 -0.13321 C 0.18611 -0.13321 0.20989 -0.07539 0.20989 -3.9778E-7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8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84921E-6 C 1.66667E-6 0.07401 0.01562 0.13136 0.03472 0.13136 C 0.05451 0.13136 0.07014 0.07401 0.07014 -2.84921E-6 C 0.07014 -0.07423 0.08594 -0.13113 0.10555 -0.13113 C 0.12482 -0.13113 0.14062 -0.07423 0.14062 -2.84921E-6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800" dirty="0" smtClean="0"/>
              <a:t>Что такое текстовая математическая задача?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87590"/>
          </a:xfrm>
        </p:spPr>
        <p:txBody>
          <a:bodyPr/>
          <a:lstStyle/>
          <a:p>
            <a:pPr marL="0" indent="0">
              <a:buNone/>
            </a:pPr>
            <a:r>
              <a:rPr lang="ru-RU" altLang="ru-RU" sz="2800" dirty="0" smtClean="0">
                <a:solidFill>
                  <a:schemeClr val="tx2"/>
                </a:solidFill>
              </a:rPr>
              <a:t>    Это описание некоторого явления (ситуации, процесса) с требованием дать количественную характеристику какого-либо компонента этого явления, установить наличие или отсутствие некоторого отношения между компонентами или определить вид этого отношения.</a:t>
            </a:r>
          </a:p>
          <a:p>
            <a:pPr marL="0" indent="0">
              <a:buNone/>
            </a:pPr>
            <a:r>
              <a:rPr lang="ru-RU" altLang="ru-RU" sz="2800" dirty="0">
                <a:solidFill>
                  <a:schemeClr val="tx2"/>
                </a:solidFill>
              </a:rPr>
              <a:t> </a:t>
            </a:r>
            <a:r>
              <a:rPr lang="ru-RU" altLang="ru-RU" sz="2800" dirty="0" smtClean="0">
                <a:solidFill>
                  <a:schemeClr val="tx2"/>
                </a:solidFill>
              </a:rPr>
              <a:t>                                       </a:t>
            </a:r>
            <a:r>
              <a:rPr lang="ru-RU" altLang="ru-RU" dirty="0" smtClean="0">
                <a:solidFill>
                  <a:srgbClr val="C00000"/>
                </a:solidFill>
              </a:rPr>
              <a:t>Цель:</a:t>
            </a:r>
          </a:p>
          <a:p>
            <a:pPr marL="0" indent="0">
              <a:buNone/>
            </a:pPr>
            <a:r>
              <a:rPr lang="ru-RU" altLang="ru-RU" sz="2800" dirty="0" smtClean="0">
                <a:solidFill>
                  <a:schemeClr val="tx2"/>
                </a:solidFill>
              </a:rPr>
              <a:t>    научить детей осознанно устанавливать определённые связи между данным и искомым в разных жизненных ситуациях, предусматривая постепенное их усложнение.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35F78B-96F7-4FC1-89A5-5D4FAAD3C68B}" type="datetime1">
              <a:rPr lang="ru-RU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CE10E4C-8444-433A-9161-673B96802915}" type="slidenum">
              <a:rPr lang="ru-RU" altLang="ru-RU">
                <a:solidFill>
                  <a:srgbClr val="898989"/>
                </a:solidFill>
              </a:rPr>
              <a:pPr/>
              <a:t>2</a:t>
            </a:fld>
            <a:endParaRPr lang="ru-RU" altLang="ru-RU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dirty="0" smtClean="0"/>
              <a:t>                         Классификация задач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417638"/>
            <a:ext cx="4040188" cy="757237"/>
          </a:xfrm>
        </p:spPr>
        <p:txBody>
          <a:bodyPr/>
          <a:lstStyle/>
          <a:p>
            <a:pPr algn="ctr"/>
            <a:r>
              <a:rPr lang="ru-RU" dirty="0" smtClean="0"/>
              <a:t>Простые задачи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I</a:t>
            </a:r>
            <a:r>
              <a:rPr lang="ru-RU" dirty="0" smtClean="0"/>
              <a:t> группа:</a:t>
            </a:r>
          </a:p>
          <a:p>
            <a:r>
              <a:rPr lang="ru-RU" sz="1800" dirty="0" smtClean="0"/>
              <a:t>Задачи на нахождение суммы и остатка.</a:t>
            </a:r>
          </a:p>
          <a:p>
            <a:r>
              <a:rPr lang="ru-RU" sz="1800" dirty="0" smtClean="0"/>
              <a:t>Задачи на нахождения произведения (суммы одинаковых слагаемых).</a:t>
            </a:r>
          </a:p>
          <a:p>
            <a:r>
              <a:rPr lang="ru-RU" sz="1800" dirty="0" smtClean="0"/>
              <a:t>Задачи на деление на равные части и по содержанию.</a:t>
            </a:r>
          </a:p>
          <a:p>
            <a:pPr marL="0" indent="0">
              <a:buNone/>
            </a:pPr>
            <a:r>
              <a:rPr lang="en-US" dirty="0" smtClean="0"/>
              <a:t>II </a:t>
            </a:r>
            <a:r>
              <a:rPr lang="ru-RU" dirty="0" smtClean="0"/>
              <a:t>группа:</a:t>
            </a:r>
          </a:p>
          <a:p>
            <a:r>
              <a:rPr lang="ru-RU" sz="1800" dirty="0" smtClean="0"/>
              <a:t>Задачи на увеличение и уменьшение числа на несколько единиц.</a:t>
            </a:r>
          </a:p>
          <a:p>
            <a:r>
              <a:rPr lang="ru-RU" sz="1800" dirty="0" smtClean="0"/>
              <a:t>Увеличение и уменьшение числа в несколько раз.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Составные задачи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sz="1800" dirty="0" smtClean="0"/>
              <a:t>Задача состоит из двух простых задач, решаемых в 2 и более действий.</a:t>
            </a:r>
            <a:endParaRPr lang="ru-RU" sz="180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8AA9D4-5397-42C7-9CE4-FC71FC094B0C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97BCC-83EC-447B-B7E4-6ED17C9E1CC4}" type="slidenum">
              <a:rPr lang="ru-RU" altLang="ru-RU" smtClean="0"/>
              <a:pPr/>
              <a:t>3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0352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Подготовительная</a:t>
            </a:r>
            <a:r>
              <a:rPr lang="ru-RU" dirty="0" smtClean="0"/>
              <a:t> </a:t>
            </a:r>
            <a:r>
              <a:rPr lang="ru-RU" sz="2400" dirty="0" smtClean="0"/>
              <a:t>работа</a:t>
            </a:r>
            <a:r>
              <a:rPr lang="ru-RU" dirty="0" smtClean="0"/>
              <a:t> </a:t>
            </a:r>
            <a:r>
              <a:rPr lang="ru-RU" sz="2400" dirty="0" smtClean="0"/>
              <a:t>к решению простых задач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 smtClean="0"/>
              <a:t>I</a:t>
            </a:r>
            <a:r>
              <a:rPr lang="ru-RU" sz="2000" dirty="0" smtClean="0"/>
              <a:t>этап:</a:t>
            </a:r>
          </a:p>
          <a:p>
            <a:r>
              <a:rPr lang="en-US" sz="2000" dirty="0" smtClean="0"/>
              <a:t> </a:t>
            </a:r>
            <a:r>
              <a:rPr lang="ru-RU" sz="2000" dirty="0" smtClean="0"/>
              <a:t>Создавать условия, способствующие расширению и обогащению практического опыта обучающихся.</a:t>
            </a:r>
          </a:p>
          <a:p>
            <a:r>
              <a:rPr lang="ru-RU" sz="2000" dirty="0" smtClean="0"/>
              <a:t>Организовывать жизненные ситуации, в которых приходится считать, решать задачи, производить измерения.</a:t>
            </a:r>
          </a:p>
          <a:p>
            <a:r>
              <a:rPr lang="ru-RU" sz="2000" dirty="0" smtClean="0"/>
              <a:t>Организовывать систему упражнений по выполнению операций над множествами.</a:t>
            </a:r>
          </a:p>
          <a:p>
            <a:pPr marL="0" indent="0">
              <a:buNone/>
            </a:pPr>
            <a:r>
              <a:rPr lang="en-US" sz="2000" dirty="0" smtClean="0"/>
              <a:t>II</a:t>
            </a:r>
            <a:r>
              <a:rPr lang="ru-RU" sz="2000" dirty="0" smtClean="0"/>
              <a:t> этап:</a:t>
            </a:r>
          </a:p>
          <a:p>
            <a:r>
              <a:rPr lang="ru-RU" sz="2000" dirty="0" smtClean="0"/>
              <a:t>Научить составлять задачи.</a:t>
            </a:r>
          </a:p>
          <a:p>
            <a:r>
              <a:rPr lang="ru-RU" sz="2000" dirty="0" smtClean="0"/>
              <a:t>Понимать их отличие от рассказа и загадки.</a:t>
            </a:r>
          </a:p>
          <a:p>
            <a:r>
              <a:rPr lang="ru-RU" sz="2000" dirty="0" smtClean="0"/>
              <a:t>Понимать структуру задачи.</a:t>
            </a:r>
          </a:p>
          <a:p>
            <a:r>
              <a:rPr lang="ru-RU" sz="2000" dirty="0" smtClean="0"/>
              <a:t>Уметь анализировать задачи, устанавливать отношения между данными и искомым.</a:t>
            </a:r>
            <a:endParaRPr lang="en-US" sz="2000" dirty="0" smtClean="0"/>
          </a:p>
          <a:p>
            <a:r>
              <a:rPr lang="en-US" sz="2000" dirty="0" smtClean="0"/>
              <a:t>III </a:t>
            </a:r>
            <a:r>
              <a:rPr lang="ru-RU" sz="2000" dirty="0" smtClean="0"/>
              <a:t>этап: учить формулировать арифметические действия сложения и вычитания.</a:t>
            </a:r>
          </a:p>
          <a:p>
            <a:endParaRPr lang="ru-RU" sz="2000" dirty="0" smtClean="0"/>
          </a:p>
          <a:p>
            <a:endParaRPr lang="ru-RU" sz="20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8425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Этапы работы над задачей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68552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Ознакомление с содержанием задачи: </a:t>
            </a:r>
          </a:p>
          <a:p>
            <a:pPr marL="0" indent="0">
              <a:buNone/>
            </a:pPr>
            <a:r>
              <a:rPr lang="ru-RU" sz="2000" dirty="0" smtClean="0"/>
              <a:t>     - прочитать задачу;</a:t>
            </a:r>
          </a:p>
          <a:p>
            <a:pPr marL="0" indent="0">
              <a:buNone/>
            </a:pPr>
            <a:r>
              <a:rPr lang="ru-RU" sz="2000" dirty="0" smtClean="0"/>
              <a:t>     - представить жизненную ситуацию, отражённую в задаче;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 разбор непонятных слов и выражений, которые встретятся в задаче;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 выделение структурных элементов задачи (условия, вопроса);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-запись условия задачи;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 повторение задачи по вопросам.</a:t>
            </a:r>
          </a:p>
          <a:p>
            <a:pPr marL="457200" indent="-457200">
              <a:buAutoNum type="arabicPeriod" startAt="2"/>
            </a:pPr>
            <a:r>
              <a:rPr lang="ru-RU" sz="2000" dirty="0" smtClean="0"/>
              <a:t>Поиск решения задачи:</a:t>
            </a:r>
          </a:p>
          <a:p>
            <a:pPr marL="0" indent="0">
              <a:buNone/>
            </a:pPr>
            <a:r>
              <a:rPr lang="ru-RU" sz="2000" dirty="0" smtClean="0"/>
              <a:t>     - выделить величины, входящие в задачу, данные и искомые числа;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 установить связи между данными и искомым;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 выбрать соответствующие арифметические действия.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Рассуждения при разборе задачи можно строить от числовых данных к вопросу или от главного вопроса к числовым данным. </a:t>
            </a:r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</a:t>
            </a:r>
            <a:endParaRPr lang="ru-RU" sz="20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5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6033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/>
              <a:t>Этапы работы над задачей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 startAt="3"/>
            </a:pPr>
            <a:r>
              <a:rPr lang="ru-RU" sz="2000" dirty="0"/>
              <a:t>Выполнение решения задачи:</a:t>
            </a:r>
          </a:p>
          <a:p>
            <a:pPr marL="0" indent="0">
              <a:buNone/>
            </a:pPr>
            <a:r>
              <a:rPr lang="ru-RU" sz="2000" dirty="0"/>
              <a:t>     - записать решение задачи.  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Оформление решения задачи это выполнение арифметических действий, выбранных при составлении плана решения. </a:t>
            </a:r>
            <a:endParaRPr lang="ru-RU" sz="2000" dirty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4. Проверка решения задачи: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 проверить словесно сформулированные задачи, произведя действия над предметами (если это возможно);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 проверить реальность ответа;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 проверить соответствие ответа условию и вопросу задачи;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- решение задачи другим способом.</a:t>
            </a:r>
            <a:endParaRPr lang="ru-RU" sz="20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6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5726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Последующая работа над решённой задачей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/>
              <a:t>Введение в условие задачи новых данных.</a:t>
            </a:r>
          </a:p>
          <a:p>
            <a:r>
              <a:rPr lang="ru-RU" sz="2000" dirty="0" smtClean="0"/>
              <a:t>Изменение вопроса без изменения условия.</a:t>
            </a:r>
          </a:p>
          <a:p>
            <a:r>
              <a:rPr lang="ru-RU" sz="2000" dirty="0" smtClean="0"/>
              <a:t>Изменение условия без изменения вопроса.</a:t>
            </a:r>
          </a:p>
          <a:p>
            <a:r>
              <a:rPr lang="ru-RU" sz="2000" dirty="0" smtClean="0"/>
              <a:t>Изменение условия и вопроса</a:t>
            </a:r>
          </a:p>
          <a:p>
            <a:r>
              <a:rPr lang="ru-RU" sz="2000" dirty="0" smtClean="0"/>
              <a:t>Сравнение содержания и решения данной задачи с содержанием и решением другой задачи.</a:t>
            </a:r>
          </a:p>
          <a:p>
            <a:r>
              <a:rPr lang="ru-RU" sz="2000" dirty="0" smtClean="0"/>
              <a:t>Исследование решения (сколько способов решения имеет задача, возможны ли другие методы решения).</a:t>
            </a:r>
          </a:p>
          <a:p>
            <a:r>
              <a:rPr lang="ru-RU" sz="2000" dirty="0" smtClean="0"/>
              <a:t>Обоснование правильности решения (проверка решения задачи, составление обратной задачи).</a:t>
            </a:r>
            <a:endParaRPr lang="ru-RU" sz="20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7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95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Алгоритм решения задачи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Прочитай задачу внимательно.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О чём эта задача?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Что известно в задаче? Назови каждое число и объясни, что нужно узнать в задаче.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Запиши задачу кратко или сделай чертёж.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Повтори задачу по краткой записи.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Можно ли сразу ответить на главный вопрос задачи? Каких данных не хватает, чтобы ответить на этот вопрос сразу?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Что можно узнать сначала? Каким действием? Что можно узнать потом?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Составь план решения. Выполни решение.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Проверь решение и запиши ответ задачи.</a:t>
            </a:r>
            <a:endParaRPr lang="ru-RU" sz="20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8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1516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Формы записи задачи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          Схематизированные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   </a:t>
            </a:r>
            <a:r>
              <a:rPr lang="ru-RU" i="1" dirty="0" smtClean="0"/>
              <a:t>Вещественные:</a:t>
            </a:r>
          </a:p>
          <a:p>
            <a:r>
              <a:rPr lang="ru-RU" dirty="0" smtClean="0"/>
              <a:t>Предметы</a:t>
            </a:r>
          </a:p>
          <a:p>
            <a:r>
              <a:rPr lang="ru-RU" dirty="0" smtClean="0"/>
              <a:t>Заменители предметов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  </a:t>
            </a:r>
            <a:r>
              <a:rPr lang="ru-RU" i="1" dirty="0" smtClean="0"/>
              <a:t>Графические:</a:t>
            </a:r>
          </a:p>
          <a:p>
            <a:r>
              <a:rPr lang="ru-RU" dirty="0" smtClean="0"/>
              <a:t>Рисунок </a:t>
            </a:r>
          </a:p>
          <a:p>
            <a:r>
              <a:rPr lang="ru-RU" dirty="0" smtClean="0"/>
              <a:t>Условный рисунок</a:t>
            </a:r>
          </a:p>
          <a:p>
            <a:r>
              <a:rPr lang="ru-RU" dirty="0" smtClean="0"/>
              <a:t>Схема</a:t>
            </a:r>
          </a:p>
          <a:p>
            <a:r>
              <a:rPr lang="ru-RU" dirty="0" smtClean="0"/>
              <a:t>Чертёж 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             Знаковые 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i="1" dirty="0" smtClean="0"/>
              <a:t>              Словесные:</a:t>
            </a:r>
          </a:p>
          <a:p>
            <a:r>
              <a:rPr lang="ru-RU" dirty="0" smtClean="0"/>
              <a:t>Краткая запись</a:t>
            </a:r>
            <a:endParaRPr lang="ru-RU" dirty="0"/>
          </a:p>
          <a:p>
            <a:r>
              <a:rPr lang="ru-RU" dirty="0" smtClean="0"/>
              <a:t>Таблица </a:t>
            </a:r>
          </a:p>
          <a:p>
            <a:pPr marL="0" indent="0">
              <a:buNone/>
            </a:pPr>
            <a:r>
              <a:rPr lang="ru-RU" i="1" dirty="0" smtClean="0"/>
              <a:t>            Математические:</a:t>
            </a:r>
          </a:p>
          <a:p>
            <a:r>
              <a:rPr lang="ru-RU" dirty="0" smtClean="0"/>
              <a:t>Числовое выражение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4DC67B-C570-411F-99A2-93720FBB87E1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4350-7135-4E1B-999B-3D6FB628D614}" type="slidenum">
              <a:rPr lang="ru-RU" altLang="ru-RU" smtClean="0"/>
              <a:pPr/>
              <a:t>9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5440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9919"/>
          </a:xfrm>
        </p:spPr>
        <p:txBody>
          <a:bodyPr/>
          <a:lstStyle/>
          <a:p>
            <a:r>
              <a:rPr lang="ru-RU" sz="2400" dirty="0" smtClean="0"/>
              <a:t>Урок математики в 1 классе 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94557"/>
            <a:ext cx="8856984" cy="5826917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2"/>
                </a:solidFill>
              </a:rPr>
              <a:t>Тема</a:t>
            </a:r>
            <a:r>
              <a:rPr lang="ru-RU" sz="2800" dirty="0" smtClean="0">
                <a:solidFill>
                  <a:schemeClr val="tx2"/>
                </a:solidFill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</a:rPr>
              <a:t>урока</a:t>
            </a:r>
            <a:r>
              <a:rPr lang="ru-RU" sz="2800" dirty="0" smtClean="0">
                <a:solidFill>
                  <a:schemeClr val="tx2"/>
                </a:solidFill>
              </a:rPr>
              <a:t>: </a:t>
            </a:r>
            <a:r>
              <a:rPr lang="ru-RU" sz="2800" dirty="0" smtClean="0"/>
              <a:t>Решение простых арифметических задач на нахождение суммы.</a:t>
            </a:r>
          </a:p>
          <a:p>
            <a:r>
              <a:rPr lang="ru-RU" sz="2400" b="1" dirty="0" smtClean="0">
                <a:solidFill>
                  <a:schemeClr val="tx2"/>
                </a:solidFill>
              </a:rPr>
              <a:t>Цель:</a:t>
            </a:r>
            <a:r>
              <a:rPr lang="ru-RU" b="1" dirty="0" smtClean="0">
                <a:solidFill>
                  <a:schemeClr val="tx2"/>
                </a:solidFill>
              </a:rPr>
              <a:t>  </a:t>
            </a:r>
            <a:r>
              <a:rPr lang="ru-RU" sz="2000" dirty="0" smtClean="0"/>
              <a:t>формирование умения решать задачи.</a:t>
            </a:r>
          </a:p>
          <a:p>
            <a:r>
              <a:rPr lang="ru-RU" sz="2400" b="1" dirty="0" smtClean="0">
                <a:solidFill>
                  <a:schemeClr val="tx2"/>
                </a:solidFill>
              </a:rPr>
              <a:t>Задачи урока: </a:t>
            </a:r>
          </a:p>
          <a:p>
            <a:pPr marL="0" indent="0">
              <a:buNone/>
            </a:pPr>
            <a:r>
              <a:rPr lang="ru-RU" sz="2000" b="1" dirty="0" smtClean="0"/>
              <a:t>   </a:t>
            </a:r>
            <a:r>
              <a:rPr lang="ru-RU" sz="1800" b="1" dirty="0" smtClean="0"/>
              <a:t>1</a:t>
            </a:r>
            <a:r>
              <a:rPr lang="ru-RU" sz="1800" b="1" dirty="0"/>
              <a:t>. Образовательные:</a:t>
            </a:r>
            <a:endParaRPr lang="ru-RU" sz="1800" dirty="0"/>
          </a:p>
          <a:p>
            <a:r>
              <a:rPr lang="ru-RU" sz="1800" b="1" dirty="0" smtClean="0"/>
              <a:t> </a:t>
            </a:r>
            <a:r>
              <a:rPr lang="ru-RU" sz="1800" dirty="0"/>
              <a:t>обобщить полученные знания о задаче и закрепить </a:t>
            </a:r>
            <a:r>
              <a:rPr lang="ru-RU" sz="1800" dirty="0" smtClean="0"/>
              <a:t>умения решать задачи; </a:t>
            </a:r>
            <a:endParaRPr lang="ru-RU" sz="1800" dirty="0"/>
          </a:p>
          <a:p>
            <a:r>
              <a:rPr lang="ru-RU" sz="1800" dirty="0" smtClean="0"/>
              <a:t> </a:t>
            </a:r>
            <a:r>
              <a:rPr lang="ru-RU" sz="1800" dirty="0"/>
              <a:t>продолжить формировать умение анализировать арифметические задачи;</a:t>
            </a:r>
          </a:p>
          <a:p>
            <a:r>
              <a:rPr lang="ru-RU" sz="1800" b="1" dirty="0" smtClean="0"/>
              <a:t> </a:t>
            </a:r>
            <a:r>
              <a:rPr lang="ru-RU" sz="1800" dirty="0"/>
              <a:t>закрепить изученные вычислительные приемы сложения и вычитания;</a:t>
            </a:r>
          </a:p>
          <a:p>
            <a:pPr marL="0" indent="0">
              <a:buNone/>
            </a:pPr>
            <a:r>
              <a:rPr lang="ru-RU" sz="2000" b="1" dirty="0" smtClean="0"/>
              <a:t> </a:t>
            </a:r>
            <a:r>
              <a:rPr lang="ru-RU" sz="1800" b="1" dirty="0" smtClean="0"/>
              <a:t>2</a:t>
            </a:r>
            <a:r>
              <a:rPr lang="ru-RU" sz="1800" b="1" dirty="0"/>
              <a:t>. Развивающие:</a:t>
            </a:r>
            <a:endParaRPr lang="ru-RU" sz="1800" dirty="0"/>
          </a:p>
          <a:p>
            <a:r>
              <a:rPr lang="ru-RU" sz="1800" dirty="0" smtClean="0"/>
              <a:t> </a:t>
            </a:r>
            <a:r>
              <a:rPr lang="ru-RU" sz="1800" dirty="0"/>
              <a:t>развивать речь </a:t>
            </a:r>
            <a:r>
              <a:rPr lang="ru-RU" sz="1800" dirty="0" smtClean="0"/>
              <a:t>учащихся</a:t>
            </a:r>
            <a:r>
              <a:rPr lang="ru-RU" sz="1800" dirty="0"/>
              <a:t>,</a:t>
            </a:r>
            <a:r>
              <a:rPr lang="ru-RU" sz="1800" dirty="0" smtClean="0"/>
              <a:t> </a:t>
            </a:r>
            <a:r>
              <a:rPr lang="ru-RU" sz="1800" dirty="0"/>
              <a:t>память, мышление, внимание;</a:t>
            </a:r>
          </a:p>
          <a:p>
            <a:r>
              <a:rPr lang="ru-RU" sz="1800" b="1" dirty="0" smtClean="0"/>
              <a:t> </a:t>
            </a:r>
            <a:r>
              <a:rPr lang="ru-RU" sz="1800" dirty="0"/>
              <a:t>развивать познавательную активность;</a:t>
            </a:r>
          </a:p>
          <a:p>
            <a:r>
              <a:rPr lang="ru-RU" sz="1800" b="1" dirty="0" smtClean="0"/>
              <a:t> </a:t>
            </a:r>
            <a:r>
              <a:rPr lang="ru-RU" sz="1800" dirty="0"/>
              <a:t>развивать умение следовать заданным вербальным инструкциям учителям;</a:t>
            </a:r>
          </a:p>
          <a:p>
            <a:r>
              <a:rPr lang="ru-RU" sz="1800" b="1" dirty="0" smtClean="0"/>
              <a:t> </a:t>
            </a:r>
            <a:r>
              <a:rPr lang="ru-RU" sz="1800" dirty="0"/>
              <a:t>развивать память, мышление, внимание;</a:t>
            </a:r>
          </a:p>
          <a:p>
            <a:pPr marL="0" indent="0">
              <a:buNone/>
            </a:pPr>
            <a:r>
              <a:rPr lang="ru-RU" sz="1800" b="1" dirty="0" smtClean="0"/>
              <a:t> 3</a:t>
            </a:r>
            <a:r>
              <a:rPr lang="ru-RU" sz="1800" b="1" dirty="0"/>
              <a:t>. Воспитательные:</a:t>
            </a:r>
            <a:endParaRPr lang="ru-RU" sz="1800" dirty="0"/>
          </a:p>
          <a:p>
            <a:r>
              <a:rPr lang="ru-RU" sz="1800" dirty="0" smtClean="0"/>
              <a:t> </a:t>
            </a:r>
            <a:r>
              <a:rPr lang="ru-RU" sz="1800" dirty="0"/>
              <a:t>воспитывать активность, усидчивость</a:t>
            </a:r>
            <a:r>
              <a:rPr lang="ru-RU" sz="1800" dirty="0" smtClean="0"/>
              <a:t>; </a:t>
            </a:r>
            <a:endParaRPr lang="ru-RU" sz="1800" dirty="0"/>
          </a:p>
          <a:p>
            <a:endParaRPr lang="ru-RU" sz="1800" dirty="0"/>
          </a:p>
          <a:p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10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603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Расшифруйте тему урока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33749"/>
            <a:ext cx="8424936" cy="5328592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                                Решите примеры:</a:t>
            </a:r>
          </a:p>
          <a:p>
            <a:pPr marL="0" indent="0">
              <a:buNone/>
            </a:pPr>
            <a:r>
              <a:rPr lang="ru-RU" sz="4400" dirty="0" smtClean="0"/>
              <a:t>        4+1=       8+1=      </a:t>
            </a:r>
            <a:r>
              <a:rPr lang="ru-RU" sz="4400" dirty="0"/>
              <a:t>2-1</a:t>
            </a:r>
            <a:r>
              <a:rPr lang="ru-RU" sz="4400" dirty="0" smtClean="0"/>
              <a:t>=      5-1=</a:t>
            </a:r>
          </a:p>
          <a:p>
            <a:pPr marL="0" indent="0">
              <a:buNone/>
            </a:pPr>
            <a:r>
              <a:rPr lang="ru-RU" sz="4400" dirty="0" smtClean="0"/>
              <a:t>   4+1=5      8+1=9      2-1=1      5-1=4</a:t>
            </a:r>
            <a:endParaRPr lang="ru-RU" sz="4400" dirty="0"/>
          </a:p>
          <a:p>
            <a:pPr marL="0" indent="0">
              <a:buNone/>
            </a:pPr>
            <a:r>
              <a:rPr lang="ru-RU" sz="4400" dirty="0" smtClean="0"/>
              <a:t>               </a:t>
            </a:r>
            <a:r>
              <a:rPr lang="ru-RU" sz="4400" dirty="0" smtClean="0">
                <a:solidFill>
                  <a:schemeClr val="tx2"/>
                </a:solidFill>
              </a:rPr>
              <a:t>З       А      Д      Ч</a:t>
            </a:r>
          </a:p>
          <a:p>
            <a:pPr marL="0" indent="0">
              <a:buNone/>
            </a:pPr>
            <a:r>
              <a:rPr lang="ru-RU" sz="4400" dirty="0" smtClean="0"/>
              <a:t>               5      1       9       4</a:t>
            </a:r>
          </a:p>
          <a:p>
            <a:pPr marL="0" indent="0">
              <a:buNone/>
            </a:pPr>
            <a:r>
              <a:rPr lang="ru-RU" sz="4400" dirty="0"/>
              <a:t> </a:t>
            </a:r>
            <a:r>
              <a:rPr lang="ru-RU" sz="4400" dirty="0" smtClean="0"/>
              <a:t>                  5  1  9  1  4  1</a:t>
            </a:r>
            <a:endParaRPr lang="ru-RU" sz="4400" dirty="0"/>
          </a:p>
          <a:p>
            <a:pPr marL="0" indent="0">
              <a:buNone/>
            </a:pPr>
            <a:r>
              <a:rPr lang="ru-RU" sz="4400" dirty="0" smtClean="0"/>
              <a:t>                   </a:t>
            </a:r>
            <a:r>
              <a:rPr lang="ru-RU" sz="4400" dirty="0" smtClean="0">
                <a:solidFill>
                  <a:srgbClr val="C00000"/>
                </a:solidFill>
              </a:rPr>
              <a:t>З  А  Д  А  Ч  А</a:t>
            </a:r>
            <a:endParaRPr lang="ru-RU" sz="4400" dirty="0">
              <a:solidFill>
                <a:srgbClr val="C00000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11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74917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Структура задачи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5400" dirty="0" smtClean="0">
                <a:solidFill>
                  <a:srgbClr val="FF0000"/>
                </a:solidFill>
              </a:rPr>
              <a:t> Условие</a:t>
            </a:r>
          </a:p>
          <a:p>
            <a:pPr marL="0" indent="0">
              <a:buNone/>
            </a:pPr>
            <a:r>
              <a:rPr lang="ru-RU" sz="5400" dirty="0" smtClean="0">
                <a:solidFill>
                  <a:srgbClr val="FFC000"/>
                </a:solidFill>
              </a:rPr>
              <a:t>        Вопрос</a:t>
            </a:r>
          </a:p>
          <a:p>
            <a:pPr marL="0" indent="0">
              <a:buNone/>
            </a:pPr>
            <a:r>
              <a:rPr lang="ru-RU" sz="5400" dirty="0" smtClean="0">
                <a:solidFill>
                  <a:srgbClr val="00B050"/>
                </a:solidFill>
              </a:rPr>
              <a:t>               Решение </a:t>
            </a:r>
          </a:p>
          <a:p>
            <a:pPr marL="0" indent="0">
              <a:buNone/>
            </a:pPr>
            <a:r>
              <a:rPr lang="ru-RU" sz="5400" dirty="0" smtClean="0">
                <a:solidFill>
                  <a:srgbClr val="002060"/>
                </a:solidFill>
              </a:rPr>
              <a:t>                       Ответ </a:t>
            </a:r>
            <a:endParaRPr lang="ru-RU" sz="5400" dirty="0">
              <a:solidFill>
                <a:srgbClr val="002060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12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722702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-248443"/>
            <a:ext cx="8229600" cy="1143000"/>
          </a:xfrm>
        </p:spPr>
        <p:txBody>
          <a:bodyPr/>
          <a:lstStyle/>
          <a:p>
            <a:pPr marL="0" indent="0"/>
            <a:r>
              <a:rPr lang="ru-RU" sz="2800" dirty="0" smtClean="0"/>
              <a:t>Найдите задачу</a:t>
            </a:r>
            <a:endParaRPr lang="ru-RU" sz="2800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32648"/>
          </a:xfrm>
        </p:spPr>
        <p:txBody>
          <a:bodyPr/>
          <a:lstStyle/>
          <a:p>
            <a:pPr marL="0" indent="0">
              <a:spcBef>
                <a:spcPct val="50000"/>
              </a:spcBef>
              <a:buNone/>
            </a:pPr>
            <a:r>
              <a:rPr lang="ru-RU" altLang="ru-RU" dirty="0" smtClean="0">
                <a:solidFill>
                  <a:srgbClr val="FF0000"/>
                </a:solidFill>
              </a:rPr>
              <a:t> </a:t>
            </a:r>
            <a:r>
              <a:rPr lang="en-US" altLang="ru-RU" dirty="0" smtClean="0">
                <a:solidFill>
                  <a:srgbClr val="FF0000"/>
                </a:solidFill>
              </a:rPr>
              <a:t>1</a:t>
            </a:r>
            <a:r>
              <a:rPr lang="ru-RU" altLang="ru-RU" dirty="0" smtClean="0">
                <a:solidFill>
                  <a:srgbClr val="C00000"/>
                </a:solidFill>
              </a:rPr>
              <a:t>.</a:t>
            </a:r>
            <a:r>
              <a:rPr lang="ru-RU" altLang="ru-RU" dirty="0" smtClean="0">
                <a:solidFill>
                  <a:schemeClr val="tx2"/>
                </a:solidFill>
              </a:rPr>
              <a:t>У </a:t>
            </a:r>
            <a:r>
              <a:rPr lang="ru-RU" altLang="ru-RU" dirty="0">
                <a:solidFill>
                  <a:schemeClr val="tx2"/>
                </a:solidFill>
              </a:rPr>
              <a:t>Тани </a:t>
            </a:r>
            <a:r>
              <a:rPr lang="ru-RU" altLang="ru-RU" dirty="0" smtClean="0">
                <a:solidFill>
                  <a:schemeClr val="tx2"/>
                </a:solidFill>
              </a:rPr>
              <a:t>3  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ru-RU" altLang="ru-RU" dirty="0" smtClean="0">
                <a:solidFill>
                  <a:srgbClr val="C00000"/>
                </a:solidFill>
              </a:rPr>
              <a:t> </a:t>
            </a:r>
          </a:p>
          <a:p>
            <a:pPr marL="0" indent="0">
              <a:spcBef>
                <a:spcPct val="50000"/>
              </a:spcBef>
              <a:buNone/>
            </a:pPr>
            <a:endParaRPr lang="ru-RU" altLang="ru-RU" dirty="0" smtClean="0">
              <a:solidFill>
                <a:srgbClr val="C00000"/>
              </a:solidFill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ru-RU" altLang="ru-RU" dirty="0" smtClean="0">
                <a:solidFill>
                  <a:srgbClr val="C00000"/>
                </a:solidFill>
              </a:rPr>
              <a:t>2. </a:t>
            </a:r>
            <a:r>
              <a:rPr lang="ru-RU" altLang="ru-RU" dirty="0" smtClean="0">
                <a:solidFill>
                  <a:schemeClr val="tx2"/>
                </a:solidFill>
              </a:rPr>
              <a:t>У </a:t>
            </a:r>
            <a:r>
              <a:rPr lang="ru-RU" altLang="ru-RU" dirty="0">
                <a:solidFill>
                  <a:schemeClr val="tx2"/>
                </a:solidFill>
              </a:rPr>
              <a:t>Тани </a:t>
            </a:r>
            <a:r>
              <a:rPr lang="ru-RU" altLang="ru-RU" dirty="0" smtClean="0">
                <a:solidFill>
                  <a:schemeClr val="tx2"/>
                </a:solidFill>
              </a:rPr>
              <a:t>3                 ,, а </a:t>
            </a:r>
            <a:r>
              <a:rPr lang="ru-RU" altLang="ru-RU" dirty="0">
                <a:solidFill>
                  <a:schemeClr val="tx2"/>
                </a:solidFill>
              </a:rPr>
              <a:t>у Саши </a:t>
            </a:r>
            <a:r>
              <a:rPr lang="ru-RU" altLang="ru-RU" dirty="0" smtClean="0">
                <a:solidFill>
                  <a:schemeClr val="tx2"/>
                </a:solidFill>
              </a:rPr>
              <a:t>– 2 </a:t>
            </a:r>
          </a:p>
          <a:p>
            <a:pPr marL="0" indent="0">
              <a:spcBef>
                <a:spcPct val="50000"/>
              </a:spcBef>
              <a:buNone/>
            </a:pPr>
            <a:endParaRPr lang="ru-RU" altLang="ru-RU" dirty="0" smtClean="0">
              <a:solidFill>
                <a:schemeClr val="tx2"/>
              </a:solidFill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ru-RU" altLang="ru-RU" dirty="0" smtClean="0">
                <a:solidFill>
                  <a:schemeClr val="tx2"/>
                </a:solidFill>
              </a:rPr>
              <a:t> </a:t>
            </a:r>
            <a:r>
              <a:rPr lang="ru-RU" altLang="ru-RU" dirty="0" smtClean="0">
                <a:solidFill>
                  <a:srgbClr val="C00000"/>
                </a:solidFill>
              </a:rPr>
              <a:t>3.</a:t>
            </a:r>
            <a:r>
              <a:rPr lang="ru-RU" altLang="ru-RU" dirty="0">
                <a:solidFill>
                  <a:schemeClr val="tx2"/>
                </a:solidFill>
              </a:rPr>
              <a:t> </a:t>
            </a:r>
            <a:r>
              <a:rPr lang="ru-RU" altLang="ru-RU" dirty="0" smtClean="0">
                <a:solidFill>
                  <a:schemeClr val="tx2"/>
                </a:solidFill>
              </a:rPr>
              <a:t> У </a:t>
            </a:r>
            <a:r>
              <a:rPr lang="ru-RU" altLang="ru-RU" dirty="0">
                <a:solidFill>
                  <a:schemeClr val="tx2"/>
                </a:solidFill>
              </a:rPr>
              <a:t>Тани </a:t>
            </a:r>
            <a:r>
              <a:rPr lang="ru-RU" altLang="ru-RU" dirty="0" smtClean="0">
                <a:solidFill>
                  <a:schemeClr val="tx2"/>
                </a:solidFill>
              </a:rPr>
              <a:t>3               , </a:t>
            </a:r>
            <a:r>
              <a:rPr lang="ru-RU" altLang="ru-RU" dirty="0">
                <a:solidFill>
                  <a:schemeClr val="tx2"/>
                </a:solidFill>
              </a:rPr>
              <a:t>а у Саши - 2 </a:t>
            </a:r>
            <a:r>
              <a:rPr lang="ru-RU" altLang="ru-RU" dirty="0" smtClean="0">
                <a:solidFill>
                  <a:schemeClr val="tx2"/>
                </a:solidFill>
              </a:rPr>
              <a:t>    </a:t>
            </a:r>
          </a:p>
          <a:p>
            <a:pPr marL="0" indent="0">
              <a:spcBef>
                <a:spcPct val="50000"/>
              </a:spcBef>
              <a:buNone/>
            </a:pPr>
            <a:endParaRPr lang="ru-RU" altLang="ru-RU" dirty="0" smtClean="0">
              <a:solidFill>
                <a:schemeClr val="tx2"/>
              </a:solidFill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ru-RU" altLang="ru-RU" dirty="0" smtClean="0">
                <a:solidFill>
                  <a:schemeClr val="tx2"/>
                </a:solidFill>
              </a:rPr>
              <a:t>Сколько </a:t>
            </a:r>
            <a:r>
              <a:rPr lang="ru-RU" altLang="ru-RU" dirty="0">
                <a:solidFill>
                  <a:schemeClr val="tx2"/>
                </a:solidFill>
              </a:rPr>
              <a:t>грибов у Тани и Саши вместе</a:t>
            </a:r>
            <a:r>
              <a:rPr lang="ru-RU" altLang="ru-RU" dirty="0" smtClean="0">
                <a:solidFill>
                  <a:schemeClr val="tx2"/>
                </a:solidFill>
              </a:rPr>
              <a:t>? </a:t>
            </a:r>
            <a:endParaRPr lang="ru-RU" altLang="ru-RU" dirty="0">
              <a:solidFill>
                <a:schemeClr val="tx2"/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D838-5D34-4D52-A114-7EE6F37DA5FE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B8B83-50C3-4768-A18E-07FE15AEA36E}" type="slidenum">
              <a:rPr lang="ru-RU" altLang="ru-RU" smtClean="0"/>
              <a:pPr/>
              <a:t>13</a:t>
            </a:fld>
            <a:endParaRPr lang="ru-RU" alt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159" y="718405"/>
            <a:ext cx="1512168" cy="115260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446" y="2644305"/>
            <a:ext cx="1440160" cy="128198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159" y="4274073"/>
            <a:ext cx="1232753" cy="128198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3" y="2769908"/>
            <a:ext cx="1275429" cy="108435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875" y="4192527"/>
            <a:ext cx="1296144" cy="12057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32749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Задача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ct val="50000"/>
              </a:spcBef>
              <a:buNone/>
            </a:pPr>
            <a:endParaRPr lang="ru-RU" altLang="ru-RU" dirty="0" smtClean="0">
              <a:solidFill>
                <a:schemeClr val="tx2"/>
              </a:solidFill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ru-RU" altLang="ru-RU" dirty="0" smtClean="0">
                <a:solidFill>
                  <a:schemeClr val="tx2"/>
                </a:solidFill>
              </a:rPr>
              <a:t> </a:t>
            </a:r>
            <a:r>
              <a:rPr lang="ru-RU" altLang="ru-RU" dirty="0" smtClean="0">
                <a:solidFill>
                  <a:srgbClr val="C00000"/>
                </a:solidFill>
              </a:rPr>
              <a:t>3. </a:t>
            </a:r>
            <a:r>
              <a:rPr lang="ru-RU" altLang="ru-RU" dirty="0" smtClean="0">
                <a:solidFill>
                  <a:schemeClr val="tx2"/>
                </a:solidFill>
              </a:rPr>
              <a:t>У </a:t>
            </a:r>
            <a:r>
              <a:rPr lang="ru-RU" altLang="ru-RU" dirty="0">
                <a:solidFill>
                  <a:schemeClr val="tx2"/>
                </a:solidFill>
              </a:rPr>
              <a:t>Тани 3               , </a:t>
            </a:r>
            <a:r>
              <a:rPr lang="ru-RU" altLang="ru-RU" dirty="0" smtClean="0">
                <a:solidFill>
                  <a:schemeClr val="tx2"/>
                </a:solidFill>
              </a:rPr>
              <a:t>,  а </a:t>
            </a:r>
            <a:r>
              <a:rPr lang="ru-RU" altLang="ru-RU" dirty="0">
                <a:solidFill>
                  <a:schemeClr val="tx2"/>
                </a:solidFill>
              </a:rPr>
              <a:t>у Саши - 2 </a:t>
            </a:r>
            <a:r>
              <a:rPr lang="ru-RU" altLang="ru-RU" dirty="0" smtClean="0">
                <a:solidFill>
                  <a:schemeClr val="tx2"/>
                </a:solidFill>
              </a:rPr>
              <a:t>                           </a:t>
            </a:r>
            <a:endParaRPr lang="ru-RU" altLang="ru-RU" dirty="0">
              <a:solidFill>
                <a:schemeClr val="tx2"/>
              </a:solidFill>
            </a:endParaRPr>
          </a:p>
          <a:p>
            <a:pPr marL="0" indent="0">
              <a:spcBef>
                <a:spcPct val="50000"/>
              </a:spcBef>
              <a:buNone/>
            </a:pPr>
            <a:endParaRPr lang="ru-RU" altLang="ru-RU" dirty="0">
              <a:solidFill>
                <a:schemeClr val="tx2"/>
              </a:solidFill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ru-RU" altLang="ru-RU" dirty="0">
                <a:solidFill>
                  <a:schemeClr val="tx2"/>
                </a:solidFill>
              </a:rPr>
              <a:t>Сколько грибов у Тани и Саши </a:t>
            </a:r>
            <a:r>
              <a:rPr lang="ru-RU" altLang="ru-RU" dirty="0" smtClean="0">
                <a:solidFill>
                  <a:schemeClr val="tx2"/>
                </a:solidFill>
              </a:rPr>
              <a:t>вместе?</a:t>
            </a:r>
            <a:endParaRPr lang="ru-RU" altLang="ru-RU" dirty="0">
              <a:solidFill>
                <a:schemeClr val="tx2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14</a:t>
            </a:fld>
            <a:endParaRPr lang="ru-RU" alt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204864"/>
            <a:ext cx="1486238" cy="12241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1" y="2060848"/>
            <a:ext cx="1187152" cy="119496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42722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Работа над задачей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                                Условие</a:t>
            </a:r>
            <a:r>
              <a:rPr lang="ru-RU" altLang="ru-RU" dirty="0" smtClean="0">
                <a:solidFill>
                  <a:srgbClr val="C00000"/>
                </a:solidFill>
              </a:rPr>
              <a:t> </a:t>
            </a:r>
          </a:p>
          <a:p>
            <a:pPr marL="0" indent="0">
              <a:buNone/>
            </a:pPr>
            <a:endParaRPr lang="ru-RU" altLang="ru-RU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altLang="ru-RU" dirty="0" smtClean="0">
                <a:solidFill>
                  <a:srgbClr val="C00000"/>
                </a:solidFill>
              </a:rPr>
              <a:t> </a:t>
            </a:r>
            <a:r>
              <a:rPr lang="ru-RU" altLang="ru-RU" dirty="0">
                <a:solidFill>
                  <a:schemeClr val="tx2"/>
                </a:solidFill>
              </a:rPr>
              <a:t>У Тани 3               </a:t>
            </a:r>
            <a:r>
              <a:rPr lang="ru-RU" altLang="ru-RU" dirty="0" smtClean="0">
                <a:solidFill>
                  <a:schemeClr val="tx2"/>
                </a:solidFill>
              </a:rPr>
              <a:t>   </a:t>
            </a:r>
            <a:r>
              <a:rPr lang="ru-RU" altLang="ru-RU" dirty="0">
                <a:solidFill>
                  <a:schemeClr val="tx2"/>
                </a:solidFill>
              </a:rPr>
              <a:t>а у Саши </a:t>
            </a:r>
            <a:r>
              <a:rPr lang="ru-RU" altLang="ru-RU" dirty="0" smtClean="0">
                <a:solidFill>
                  <a:schemeClr val="tx2"/>
                </a:solidFill>
              </a:rPr>
              <a:t>– 2</a:t>
            </a:r>
          </a:p>
          <a:p>
            <a:pPr marL="0" indent="0">
              <a:buNone/>
            </a:pPr>
            <a:endParaRPr lang="ru-RU" altLang="ru-RU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altLang="ru-RU" dirty="0" smtClean="0">
                <a:solidFill>
                  <a:schemeClr val="tx2"/>
                </a:solidFill>
              </a:rPr>
              <a:t>                             </a:t>
            </a:r>
            <a:r>
              <a:rPr lang="ru-RU" altLang="ru-RU" dirty="0" smtClean="0">
                <a:solidFill>
                  <a:srgbClr val="FFC000"/>
                </a:solidFill>
              </a:rPr>
              <a:t>Вопрос</a:t>
            </a:r>
          </a:p>
          <a:p>
            <a:pPr marL="0" indent="0">
              <a:buNone/>
            </a:pPr>
            <a:r>
              <a:rPr lang="ru-RU" altLang="ru-RU" dirty="0" smtClean="0">
                <a:solidFill>
                  <a:schemeClr val="tx2"/>
                </a:solidFill>
              </a:rPr>
              <a:t>Сколько </a:t>
            </a:r>
            <a:r>
              <a:rPr lang="ru-RU" altLang="ru-RU" dirty="0">
                <a:solidFill>
                  <a:schemeClr val="tx2"/>
                </a:solidFill>
              </a:rPr>
              <a:t>грибов у Тани и Саши вместе?</a:t>
            </a:r>
          </a:p>
          <a:p>
            <a:pPr marL="0" indent="0">
              <a:buNone/>
            </a:pPr>
            <a:r>
              <a:rPr lang="ru-RU" altLang="ru-RU" dirty="0" smtClean="0">
                <a:solidFill>
                  <a:schemeClr val="tx2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15</a:t>
            </a:fld>
            <a:endParaRPr lang="ru-RU" alt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348880"/>
            <a:ext cx="1368152" cy="12530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348880"/>
            <a:ext cx="1310522" cy="10801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8648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Работа над задачей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6150"/>
          </a:xfrm>
        </p:spPr>
        <p:txBody>
          <a:bodyPr/>
          <a:lstStyle/>
          <a:p>
            <a:r>
              <a:rPr lang="ru-RU" sz="2400" dirty="0" smtClean="0"/>
              <a:t>О чём задача?</a:t>
            </a:r>
          </a:p>
          <a:p>
            <a:r>
              <a:rPr lang="ru-RU" sz="2400" dirty="0" smtClean="0"/>
              <a:t>Назовите числовые данные в задаче?</a:t>
            </a:r>
          </a:p>
          <a:p>
            <a:r>
              <a:rPr lang="ru-RU" sz="2400" dirty="0" smtClean="0"/>
              <a:t>Что показывает число 3, число2?</a:t>
            </a:r>
          </a:p>
          <a:p>
            <a:r>
              <a:rPr lang="ru-RU" sz="2400" dirty="0" smtClean="0"/>
              <a:t>Что надо узнать в задаче?</a:t>
            </a:r>
          </a:p>
          <a:p>
            <a:r>
              <a:rPr lang="ru-RU" sz="2400" dirty="0" smtClean="0"/>
              <a:t>Выполнить практические действия с грибами или заменить их кружочками.</a:t>
            </a:r>
          </a:p>
          <a:p>
            <a:r>
              <a:rPr lang="ru-RU" sz="2400" dirty="0" smtClean="0"/>
              <a:t>Посчитать. Что можно сказать о грибах?</a:t>
            </a:r>
          </a:p>
          <a:p>
            <a:r>
              <a:rPr lang="ru-RU" sz="2400" dirty="0" smtClean="0"/>
              <a:t>Их стало больше или меньше?</a:t>
            </a:r>
          </a:p>
          <a:p>
            <a:r>
              <a:rPr lang="ru-RU" sz="2400" dirty="0" smtClean="0"/>
              <a:t>Каким действием будем решать?</a:t>
            </a:r>
          </a:p>
          <a:p>
            <a:r>
              <a:rPr lang="ru-RU" sz="2400" dirty="0" smtClean="0"/>
              <a:t>Сделаем рисунок.</a:t>
            </a:r>
          </a:p>
          <a:p>
            <a:r>
              <a:rPr lang="ru-RU" sz="2400" dirty="0" smtClean="0"/>
              <a:t>Запишем решение.</a:t>
            </a:r>
            <a:endParaRPr lang="ru-RU" sz="24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16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07079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Запись решения задачи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B050"/>
                </a:solidFill>
              </a:rPr>
              <a:t>                               Решение задачи</a:t>
            </a:r>
          </a:p>
          <a:p>
            <a:pPr marL="0" indent="0">
              <a:buNone/>
            </a:pPr>
            <a:r>
              <a:rPr lang="ru-RU" dirty="0" smtClean="0"/>
              <a:t>                                   3г.+2г.=5г.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</a:t>
            </a:r>
            <a:r>
              <a:rPr lang="ru-RU" dirty="0" smtClean="0">
                <a:solidFill>
                  <a:schemeClr val="tx2"/>
                </a:solidFill>
              </a:rPr>
              <a:t>Ответ: </a:t>
            </a:r>
            <a:r>
              <a:rPr lang="ru-RU" dirty="0" smtClean="0"/>
              <a:t>5 грибов.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</a:t>
            </a:r>
          </a:p>
          <a:p>
            <a:pPr marL="0" indent="0">
              <a:buNone/>
            </a:pPr>
            <a:r>
              <a:rPr lang="ru-RU" dirty="0" smtClean="0"/>
              <a:t>                     +                       =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17</a:t>
            </a:fld>
            <a:endParaRPr lang="ru-RU" alt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04" y="4053724"/>
            <a:ext cx="1547192" cy="15121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200359"/>
            <a:ext cx="1368152" cy="12640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008" y="3934988"/>
            <a:ext cx="1547192" cy="15121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940" y="4053724"/>
            <a:ext cx="1368152" cy="126408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14746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Последующая работа над решённой задачей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Измени числа в условии задачи, чтобы её решение было:2+3, выполни решение, назови ответ.</a:t>
            </a:r>
          </a:p>
          <a:p>
            <a:r>
              <a:rPr lang="ru-RU" dirty="0"/>
              <a:t>Измени числа в условии задачи, чтобы её решение </a:t>
            </a:r>
            <a:r>
              <a:rPr lang="ru-RU" dirty="0" smtClean="0"/>
              <a:t>было:3+3</a:t>
            </a:r>
            <a:r>
              <a:rPr lang="ru-RU" dirty="0"/>
              <a:t>, выполни решение, назови ответ.</a:t>
            </a: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18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9447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Литература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Методика преподавания математики во вспомогательной школе М.Н. Перова, М.: просвещение, 1989.-336с.</a:t>
            </a:r>
          </a:p>
          <a:p>
            <a:r>
              <a:rPr lang="ru-RU" sz="2400" dirty="0" smtClean="0"/>
              <a:t>Математика 1 класс Т.В. </a:t>
            </a:r>
            <a:r>
              <a:rPr lang="ru-RU" sz="2400" dirty="0" err="1" smtClean="0"/>
              <a:t>Алышева</a:t>
            </a:r>
            <a:r>
              <a:rPr lang="ru-RU" sz="2400" dirty="0" smtClean="0"/>
              <a:t>, учебник для специальных (коррекционных) образовательных учреждений </a:t>
            </a:r>
            <a:r>
              <a:rPr lang="en-US" sz="2400" dirty="0" smtClean="0"/>
              <a:t>YIII</a:t>
            </a:r>
            <a:r>
              <a:rPr lang="ru-RU" sz="2400" dirty="0" smtClean="0"/>
              <a:t> вида в 2 частях, Москва «Просвещение» 2014</a:t>
            </a:r>
          </a:p>
          <a:p>
            <a:r>
              <a:rPr lang="ru-RU" sz="2400" dirty="0" smtClean="0"/>
              <a:t>Обучение детей с нарушением интеллектуального развития (олигофренопедагогика)/ под ред. Б.П. Пузанов.-М., 2002</a:t>
            </a:r>
          </a:p>
          <a:p>
            <a:r>
              <a:rPr lang="ru-RU" sz="2400" dirty="0" smtClean="0"/>
              <a:t>Решение арифметических задач с учащимися младших классов вспомогательной школы Р.А. Сулейманова, -М., 1989 </a:t>
            </a:r>
            <a:endParaRPr lang="ru-RU" sz="24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6095F-DD06-4583-A649-40EAE89EC8B0}" type="datetime1">
              <a:rPr lang="ru-RU" smtClean="0"/>
              <a:pPr>
                <a:defRPr/>
              </a:pPr>
              <a:t>13.02.2019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F1D5-486A-473B-88A2-658E83C5A1A4}" type="slidenum">
              <a:rPr lang="ru-RU" altLang="ru-RU" smtClean="0"/>
              <a:pPr/>
              <a:t>19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02950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математика - 22</Template>
  <TotalTime>744</TotalTime>
  <Words>1103</Words>
  <Application>Microsoft Office PowerPoint</Application>
  <PresentationFormat>Экран (4:3)</PresentationFormat>
  <Paragraphs>201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Что такое текстовая математическая задача?</vt:lpstr>
      <vt:lpstr>                         Классификация задач  </vt:lpstr>
      <vt:lpstr>Подготовительная работа к решению простых задач</vt:lpstr>
      <vt:lpstr>Этапы работы над задачей</vt:lpstr>
      <vt:lpstr>Этапы работы над задачей</vt:lpstr>
      <vt:lpstr>Последующая работа над решённой задачей</vt:lpstr>
      <vt:lpstr>Алгоритм решения задачи </vt:lpstr>
      <vt:lpstr>Формы записи задачи</vt:lpstr>
      <vt:lpstr>Урок математики в 1 классе </vt:lpstr>
      <vt:lpstr>Расшифруйте тему урока</vt:lpstr>
      <vt:lpstr>Структура задачи</vt:lpstr>
      <vt:lpstr>Найдите задачу</vt:lpstr>
      <vt:lpstr>Задача </vt:lpstr>
      <vt:lpstr>Работа над задачей</vt:lpstr>
      <vt:lpstr>Работа над задачей</vt:lpstr>
      <vt:lpstr>Запись решения задачи</vt:lpstr>
      <vt:lpstr>Последующая работа над решённой задачей</vt:lpstr>
      <vt:lpstr>Литература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общеобразовательное учреждение Тульской области «Суворовская школа для обучающихся с ограниченными возможностями здоровья»</dc:title>
  <dc:creator>admin</dc:creator>
  <cp:lastModifiedBy>Учитель</cp:lastModifiedBy>
  <cp:revision>58</cp:revision>
  <dcterms:created xsi:type="dcterms:W3CDTF">2015-12-09T17:31:19Z</dcterms:created>
  <dcterms:modified xsi:type="dcterms:W3CDTF">2019-02-13T06:42:07Z</dcterms:modified>
</cp:coreProperties>
</file>