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sldIdLst>
    <p:sldId id="257" r:id="rId2"/>
    <p:sldId id="258" r:id="rId3"/>
    <p:sldId id="259" r:id="rId4"/>
    <p:sldId id="261" r:id="rId5"/>
    <p:sldId id="260" r:id="rId6"/>
    <p:sldId id="263" r:id="rId7"/>
    <p:sldId id="262"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94" autoAdjust="0"/>
    <p:restoredTop sz="94638" autoAdjust="0"/>
  </p:normalViewPr>
  <p:slideViewPr>
    <p:cSldViewPr>
      <p:cViewPr varScale="1">
        <p:scale>
          <a:sx n="70" d="100"/>
          <a:sy n="70" d="100"/>
        </p:scale>
        <p:origin x="-1374"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222E005-A622-40FA-BEA4-987840DF9420}" type="datetimeFigureOut">
              <a:rPr lang="ru-RU" smtClean="0"/>
              <a:pPr/>
              <a:t>07.10.2017</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BB98347-70EC-4456-BF9C-06D74F35796F}" type="slidenum">
              <a:rPr lang="ru-RU" smtClean="0"/>
              <a:pPr/>
              <a:t>‹#›</a:t>
            </a:fld>
            <a:endParaRPr lang="ru-RU"/>
          </a:p>
        </p:txBody>
      </p:sp>
    </p:spTree>
    <p:extLst>
      <p:ext uri="{BB962C8B-B14F-4D97-AF65-F5344CB8AC3E}">
        <p14:creationId xmlns:p14="http://schemas.microsoft.com/office/powerpoint/2010/main" val="36615775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DBB98347-70EC-4456-BF9C-06D74F35796F}" type="slidenum">
              <a:rPr lang="ru-RU" smtClean="0"/>
              <a:pPr/>
              <a:t>1</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1219200" y="3886200"/>
            <a:ext cx="6858000" cy="990600"/>
          </a:xfrm>
        </p:spPr>
        <p:txBody>
          <a:bodyPr anchor="t" anchorCtr="0"/>
          <a:lstStyle>
            <a:lvl1pPr algn="r">
              <a:defRPr sz="3200">
                <a:solidFill>
                  <a:schemeClr val="tx1"/>
                </a:solidFill>
              </a:defRPr>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1219200" y="5124450"/>
            <a:ext cx="6858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a:xfrm>
            <a:off x="6400800" y="6355080"/>
            <a:ext cx="2286000" cy="365760"/>
          </a:xfrm>
        </p:spPr>
        <p:txBody>
          <a:bodyPr/>
          <a:lstStyle>
            <a:lvl1pPr>
              <a:defRPr sz="1400"/>
            </a:lvl1pPr>
          </a:lstStyle>
          <a:p>
            <a:fld id="{5B106E36-FD25-4E2D-B0AA-010F637433A0}" type="datetimeFigureOut">
              <a:rPr lang="ru-RU" smtClean="0"/>
              <a:pPr/>
              <a:t>07.10.2017</a:t>
            </a:fld>
            <a:endParaRPr lang="ru-RU"/>
          </a:p>
        </p:txBody>
      </p:sp>
      <p:sp>
        <p:nvSpPr>
          <p:cNvPr id="17" name="Нижний колонтитул 16"/>
          <p:cNvSpPr>
            <a:spLocks noGrp="1"/>
          </p:cNvSpPr>
          <p:nvPr>
            <p:ph type="ftr" sz="quarter" idx="11"/>
          </p:nvPr>
        </p:nvSpPr>
        <p:spPr>
          <a:xfrm>
            <a:off x="2898648" y="6355080"/>
            <a:ext cx="3474720" cy="365760"/>
          </a:xfrm>
        </p:spPr>
        <p:txBody>
          <a:bodyPr/>
          <a:lstStyle/>
          <a:p>
            <a:endParaRPr lang="ru-RU"/>
          </a:p>
        </p:txBody>
      </p:sp>
      <p:sp>
        <p:nvSpPr>
          <p:cNvPr id="29" name="Номер слайда 28"/>
          <p:cNvSpPr>
            <a:spLocks noGrp="1"/>
          </p:cNvSpPr>
          <p:nvPr>
            <p:ph type="sldNum" sz="quarter" idx="12"/>
          </p:nvPr>
        </p:nvSpPr>
        <p:spPr>
          <a:xfrm>
            <a:off x="1216152" y="6355080"/>
            <a:ext cx="1219200" cy="365760"/>
          </a:xfrm>
        </p:spPr>
        <p:txBody>
          <a:bodyPr/>
          <a:lstStyle/>
          <a:p>
            <a:fld id="{725C68B6-61C2-468F-89AB-4B9F7531AA68}" type="slidenum">
              <a:rPr lang="ru-RU" smtClean="0"/>
              <a:pPr/>
              <a:t>‹#›</a:t>
            </a:fld>
            <a:endParaRPr lang="ru-RU"/>
          </a:p>
        </p:txBody>
      </p:sp>
      <p:sp>
        <p:nvSpPr>
          <p:cNvPr id="21" name="Прямоугольник 20"/>
          <p:cNvSpPr/>
          <p:nvPr/>
        </p:nvSpPr>
        <p:spPr>
          <a:xfrm>
            <a:off x="904875" y="3648075"/>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3" name="Прямоугольник 32"/>
          <p:cNvSpPr/>
          <p:nvPr/>
        </p:nvSpPr>
        <p:spPr>
          <a:xfrm>
            <a:off x="914400" y="5048250"/>
            <a:ext cx="73152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2" name="Прямоугольник 21"/>
          <p:cNvSpPr/>
          <p:nvPr/>
        </p:nvSpPr>
        <p:spPr>
          <a:xfrm>
            <a:off x="904875" y="3648075"/>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Прямоугольник 31"/>
          <p:cNvSpPr/>
          <p:nvPr/>
        </p:nvSpPr>
        <p:spPr>
          <a:xfrm>
            <a:off x="914400" y="5048250"/>
            <a:ext cx="228600" cy="685800"/>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07.10.2017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
        <p:nvSpPr>
          <p:cNvPr id="8" name="Содержимое 7"/>
          <p:cNvSpPr>
            <a:spLocks noGrp="1"/>
          </p:cNvSpPr>
          <p:nvPr>
            <p:ph sz="quarter" idx="1"/>
          </p:nvPr>
        </p:nvSpPr>
        <p:spPr>
          <a:xfrm>
            <a:off x="457200" y="1219200"/>
            <a:ext cx="8229600" cy="493776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19200" y="2971800"/>
            <a:ext cx="6858000" cy="1066800"/>
          </a:xfrm>
        </p:spPr>
        <p:txBody>
          <a:bodyPr anchor="t" anchorCtr="0"/>
          <a:lstStyle>
            <a:lvl1pPr algn="r">
              <a:buNone/>
              <a:defRPr sz="3200" b="0" cap="none"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1295400" y="4267200"/>
            <a:ext cx="6781800" cy="1143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6400800" y="6355080"/>
            <a:ext cx="2286000" cy="365760"/>
          </a:xfrm>
        </p:spPr>
        <p:txBody>
          <a:bodyPr/>
          <a:lstStyle/>
          <a:p>
            <a:fld id="{5B106E36-FD25-4E2D-B0AA-010F637433A0}" type="datetimeFigureOut">
              <a:rPr lang="ru-RU" smtClean="0"/>
              <a:pPr/>
              <a:t>07.10.2017</a:t>
            </a:fld>
            <a:endParaRPr lang="ru-RU"/>
          </a:p>
        </p:txBody>
      </p:sp>
      <p:sp>
        <p:nvSpPr>
          <p:cNvPr id="5" name="Нижний колонтитул 4"/>
          <p:cNvSpPr>
            <a:spLocks noGrp="1"/>
          </p:cNvSpPr>
          <p:nvPr>
            <p:ph type="ftr" sz="quarter" idx="11"/>
          </p:nvPr>
        </p:nvSpPr>
        <p:spPr>
          <a:xfrm>
            <a:off x="2898648" y="6355080"/>
            <a:ext cx="3474720" cy="365760"/>
          </a:xfrm>
        </p:spPr>
        <p:txBody>
          <a:bodyPr/>
          <a:lstStyle/>
          <a:p>
            <a:endParaRPr lang="ru-RU"/>
          </a:p>
        </p:txBody>
      </p:sp>
      <p:sp>
        <p:nvSpPr>
          <p:cNvPr id="6" name="Номер слайда 5"/>
          <p:cNvSpPr>
            <a:spLocks noGrp="1"/>
          </p:cNvSpPr>
          <p:nvPr>
            <p:ph type="sldNum" sz="quarter" idx="12"/>
          </p:nvPr>
        </p:nvSpPr>
        <p:spPr>
          <a:xfrm>
            <a:off x="1069848" y="6355080"/>
            <a:ext cx="1520952" cy="365760"/>
          </a:xfrm>
        </p:spPr>
        <p:txBody>
          <a:bodyPr/>
          <a:lstStyle/>
          <a:p>
            <a:fld id="{725C68B6-61C2-468F-89AB-4B9F7531AA68}" type="slidenum">
              <a:rPr lang="ru-RU" smtClean="0"/>
              <a:pPr/>
              <a:t>‹#›</a:t>
            </a:fld>
            <a:endParaRPr lang="ru-RU"/>
          </a:p>
        </p:txBody>
      </p:sp>
      <p:sp>
        <p:nvSpPr>
          <p:cNvPr id="7" name="Прямоугольник 6"/>
          <p:cNvSpPr/>
          <p:nvPr/>
        </p:nvSpPr>
        <p:spPr>
          <a:xfrm>
            <a:off x="914400" y="2819400"/>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Прямоугольник 7"/>
          <p:cNvSpPr/>
          <p:nvPr/>
        </p:nvSpPr>
        <p:spPr>
          <a:xfrm>
            <a:off x="914400" y="2819400"/>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8229600" cy="914400"/>
          </a:xfrm>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07.10.2017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
        <p:nvSpPr>
          <p:cNvPr id="9" name="Содержимое 8"/>
          <p:cNvSpPr>
            <a:spLocks noGrp="1"/>
          </p:cNvSpPr>
          <p:nvPr>
            <p:ph sz="quarter" idx="1"/>
          </p:nvPr>
        </p:nvSpPr>
        <p:spPr>
          <a:xfrm>
            <a:off x="457200" y="1219200"/>
            <a:ext cx="4041648" cy="493776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632198" y="1216152"/>
            <a:ext cx="4041648" cy="493776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8229600" cy="914400"/>
          </a:xfrm>
        </p:spPr>
        <p:txBody>
          <a:bodyPr anchor="ctr"/>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285875"/>
            <a:ext cx="4040188" cy="685800"/>
          </a:xfrm>
          <a:noFill/>
          <a:ln>
            <a:noFill/>
          </a:ln>
        </p:spPr>
        <p:txBody>
          <a:bodyPr lIns="91440" anchor="b" anchorCtr="0">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8200" y="1295400"/>
            <a:ext cx="4041775" cy="685800"/>
          </a:xfrm>
          <a:noFill/>
          <a:ln>
            <a:noFill/>
          </a:ln>
        </p:spPr>
        <p:txBody>
          <a:bodyPr lIns="91440" anchor="b" anchorCtr="0"/>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fld id="{5B106E36-FD25-4E2D-B0AA-010F637433A0}" type="datetimeFigureOut">
              <a:rPr lang="ru-RU" smtClean="0"/>
              <a:pPr/>
              <a:t>07.10.2017</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
        <p:nvSpPr>
          <p:cNvPr id="11" name="Содержимое 10"/>
          <p:cNvSpPr>
            <a:spLocks noGrp="1"/>
          </p:cNvSpPr>
          <p:nvPr>
            <p:ph sz="quarter" idx="2"/>
          </p:nvPr>
        </p:nvSpPr>
        <p:spPr>
          <a:xfrm>
            <a:off x="457200" y="2133600"/>
            <a:ext cx="4038600" cy="40386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quarter" idx="4"/>
          </p:nvPr>
        </p:nvSpPr>
        <p:spPr>
          <a:xfrm>
            <a:off x="4648200" y="2133600"/>
            <a:ext cx="4038600" cy="40386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8229600" cy="914400"/>
          </a:xfrm>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5B106E36-FD25-4E2D-B0AA-010F637433A0}" type="datetimeFigureOut">
              <a:rPr lang="ru-RU" smtClean="0"/>
              <a:pPr/>
              <a:t>07.10.2017</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
        <p:nvSpPr>
          <p:cNvPr id="6" name="Равнобедренный треугольник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07.10.2017</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
        <p:nvSpPr>
          <p:cNvPr id="5" name="Прямая соединительная линия 4"/>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6" name="Равнобедренный треугольник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24600" y="304800"/>
            <a:ext cx="2514600" cy="838200"/>
          </a:xfrm>
        </p:spPr>
        <p:txBody>
          <a:bodyPr anchor="b" anchorCtr="0">
            <a:noAutofit/>
          </a:bodyPr>
          <a:lstStyle>
            <a:lvl1pPr algn="l">
              <a:buNone/>
              <a:defRPr sz="2000" b="1">
                <a:solidFill>
                  <a:schemeClr val="tx2"/>
                </a:solidFill>
                <a:latin typeface="+mn-lt"/>
                <a:ea typeface="+mn-ea"/>
                <a:cs typeface="+mn-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324600" y="1219200"/>
            <a:ext cx="2514600" cy="4843463"/>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07.10.2017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
        <p:nvSpPr>
          <p:cNvPr id="8" name="Прямая соединительная линия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Прямая соединительная линия 9"/>
          <p:cNvSpPr>
            <a:spLocks noChangeShapeType="1"/>
          </p:cNvSpPr>
          <p:nvPr/>
        </p:nvSpPr>
        <p:spPr bwMode="auto">
          <a:xfrm rot="5400000">
            <a:off x="3160645" y="3324225"/>
            <a:ext cx="603504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Равнобедренный треугольник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Содержимое 11"/>
          <p:cNvSpPr>
            <a:spLocks noGrp="1"/>
          </p:cNvSpPr>
          <p:nvPr>
            <p:ph sz="quarter" idx="1"/>
          </p:nvPr>
        </p:nvSpPr>
        <p:spPr>
          <a:xfrm>
            <a:off x="304800" y="304800"/>
            <a:ext cx="5715000" cy="5715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00856"/>
            <a:ext cx="8229600" cy="674688"/>
          </a:xfrm>
          <a:ln>
            <a:solidFill>
              <a:schemeClr val="accent1"/>
            </a:solidFill>
          </a:ln>
        </p:spPr>
        <p:txBody>
          <a:bodyPr lIns="274320" anchor="ctr"/>
          <a:lstStyle>
            <a:lvl1pPr algn="r">
              <a:buNone/>
              <a:defRPr sz="2000" b="0">
                <a:solidFill>
                  <a:schemeClr val="tx1"/>
                </a:solidFill>
              </a:defRPr>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457200" y="1905000"/>
            <a:ext cx="8229600" cy="4270248"/>
          </a:xfrm>
          <a:solidFill>
            <a:schemeClr val="tx1">
              <a:shade val="50000"/>
            </a:schemeClr>
          </a:solidFill>
          <a:ln>
            <a:noFill/>
          </a:ln>
          <a:effectLst/>
        </p:spPr>
        <p:txBody>
          <a:bodyPr/>
          <a:lstStyle>
            <a:lvl1pPr marL="0" indent="0">
              <a:spcBef>
                <a:spcPts val="600"/>
              </a:spcBef>
              <a:buNone/>
              <a:defRPr sz="3200"/>
            </a:lvl1pPr>
          </a:lstStyle>
          <a:p>
            <a:r>
              <a:rPr kumimoji="0" lang="ru-RU" smtClean="0"/>
              <a:t>Вставка рисунка</a:t>
            </a:r>
            <a:endParaRPr kumimoji="0" lang="en-US" dirty="0"/>
          </a:p>
        </p:txBody>
      </p:sp>
      <p:sp>
        <p:nvSpPr>
          <p:cNvPr id="4" name="Текст 3"/>
          <p:cNvSpPr>
            <a:spLocks noGrp="1"/>
          </p:cNvSpPr>
          <p:nvPr>
            <p:ph type="body" sz="half" idx="2"/>
          </p:nvPr>
        </p:nvSpPr>
        <p:spPr>
          <a:xfrm>
            <a:off x="457200" y="1219200"/>
            <a:ext cx="8229600" cy="533400"/>
          </a:xfrm>
        </p:spPr>
        <p:txBody>
          <a:bodyPr anchor="ctr" anchorCtr="0"/>
          <a:lstStyle>
            <a:lvl1pPr marL="0" indent="0" algn="l">
              <a:buFontTx/>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07.10.2017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
        <p:nvSpPr>
          <p:cNvPr id="8" name="Прямая соединительная линия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9" name="Равнобедренный треугольник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457200" y="500856"/>
            <a:ext cx="182880" cy="6858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07.10.2017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07.10.2017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
        <p:nvSpPr>
          <p:cNvPr id="7" name="Прямая соединительная линия 6"/>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8" name="Равнобедренный треугольник 7"/>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ая соединительная линия 8"/>
          <p:cNvSpPr>
            <a:spLocks noChangeShapeType="1"/>
          </p:cNvSpPr>
          <p:nvPr/>
        </p:nvSpPr>
        <p:spPr bwMode="auto">
          <a:xfrm rot="5400000">
            <a:off x="3629607" y="3201952"/>
            <a:ext cx="585216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Заголовок 21"/>
          <p:cNvSpPr>
            <a:spLocks noGrp="1"/>
          </p:cNvSpPr>
          <p:nvPr>
            <p:ph type="title"/>
          </p:nvPr>
        </p:nvSpPr>
        <p:spPr>
          <a:xfrm>
            <a:off x="457200" y="152400"/>
            <a:ext cx="8229600" cy="990600"/>
          </a:xfrm>
          <a:prstGeom prst="rect">
            <a:avLst/>
          </a:prstGeom>
        </p:spPr>
        <p:txBody>
          <a:bodyPr vert="horz" anchor="b" anchorCtr="0">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219200"/>
            <a:ext cx="8229600" cy="4910328"/>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400800" y="6356350"/>
            <a:ext cx="2289048" cy="365760"/>
          </a:xfrm>
          <a:prstGeom prst="rect">
            <a:avLst/>
          </a:prstGeom>
        </p:spPr>
        <p:txBody>
          <a:bodyPr vert="horz"/>
          <a:lstStyle>
            <a:lvl1pPr algn="l" eaLnBrk="1" latinLnBrk="0" hangingPunct="1">
              <a:defRPr kumimoji="0" sz="1400">
                <a:solidFill>
                  <a:schemeClr val="tx2"/>
                </a:solidFill>
              </a:defRPr>
            </a:lvl1pPr>
          </a:lstStyle>
          <a:p>
            <a:fld id="{5B106E36-FD25-4E2D-B0AA-010F637433A0}" type="datetimeFigureOut">
              <a:rPr lang="ru-RU" smtClean="0"/>
              <a:pPr/>
              <a:t>07.10.2017</a:t>
            </a:fld>
            <a:endParaRPr lang="ru-RU"/>
          </a:p>
        </p:txBody>
      </p:sp>
      <p:sp>
        <p:nvSpPr>
          <p:cNvPr id="3" name="Нижний колонтитул 2"/>
          <p:cNvSpPr>
            <a:spLocks noGrp="1"/>
          </p:cNvSpPr>
          <p:nvPr>
            <p:ph type="ftr" sz="quarter" idx="3"/>
          </p:nvPr>
        </p:nvSpPr>
        <p:spPr>
          <a:xfrm>
            <a:off x="2898648" y="6356350"/>
            <a:ext cx="3505200" cy="365760"/>
          </a:xfrm>
          <a:prstGeom prst="rect">
            <a:avLst/>
          </a:prstGeom>
        </p:spPr>
        <p:txBody>
          <a:bodyPr vert="horz"/>
          <a:lstStyle>
            <a:lvl1pPr algn="r" eaLnBrk="1" latinLnBrk="0" hangingPunct="1">
              <a:defRPr kumimoji="0" sz="1400">
                <a:solidFill>
                  <a:schemeClr val="tx2"/>
                </a:solidFill>
              </a:defRPr>
            </a:lvl1pPr>
          </a:lstStyle>
          <a:p>
            <a:endParaRPr lang="ru-RU"/>
          </a:p>
        </p:txBody>
      </p:sp>
      <p:sp>
        <p:nvSpPr>
          <p:cNvPr id="23" name="Номер слайда 22"/>
          <p:cNvSpPr>
            <a:spLocks noGrp="1"/>
          </p:cNvSpPr>
          <p:nvPr>
            <p:ph type="sldNum" sz="quarter" idx="4"/>
          </p:nvPr>
        </p:nvSpPr>
        <p:spPr>
          <a:xfrm>
            <a:off x="612648" y="6356350"/>
            <a:ext cx="1981200" cy="365760"/>
          </a:xfrm>
          <a:prstGeom prst="rect">
            <a:avLst/>
          </a:prstGeom>
        </p:spPr>
        <p:txBody>
          <a:bodyPr vert="horz"/>
          <a:lstStyle>
            <a:lvl1pPr algn="l" eaLnBrk="1" latinLnBrk="0" hangingPunct="1">
              <a:defRPr kumimoji="0" sz="1400">
                <a:solidFill>
                  <a:schemeClr val="tx2"/>
                </a:solidFill>
              </a:defRPr>
            </a:lvl1pPr>
          </a:lstStyle>
          <a:p>
            <a:fld id="{725C68B6-61C2-468F-89AB-4B9F7531AA68}" type="slidenum">
              <a:rPr lang="ru-RU" smtClean="0"/>
              <a:pPr/>
              <a:t>‹#›</a:t>
            </a:fld>
            <a:endParaRPr lang="ru-RU"/>
          </a:p>
        </p:txBody>
      </p:sp>
      <p:sp>
        <p:nvSpPr>
          <p:cNvPr id="28" name="Прямая соединительная линия 2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29" name="Прямая соединительная линия 28"/>
          <p:cNvSpPr>
            <a:spLocks noChangeShapeType="1"/>
          </p:cNvSpPr>
          <p:nvPr/>
        </p:nvSpPr>
        <p:spPr bwMode="auto">
          <a:xfrm>
            <a:off x="457200" y="1143000"/>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Равнобедренный треугольник 9"/>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200" kern="120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1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1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29.jpeg"/><Relationship Id="rId4" Type="http://schemas.openxmlformats.org/officeDocument/2006/relationships/image" Target="../media/image28.jpeg"/></Relationships>
</file>

<file path=ppt/slides/_rels/slide2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32.jpeg"/></Relationships>
</file>

<file path=ppt/slides/_rels/slide2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35.jpeg"/><Relationship Id="rId4" Type="http://schemas.openxmlformats.org/officeDocument/2006/relationships/image" Target="../media/image34.jpeg"/></Relationships>
</file>

<file path=ppt/slides/_rels/slide2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sz="quarter" idx="1"/>
          </p:nvPr>
        </p:nvSpPr>
        <p:spPr/>
        <p:txBody>
          <a:bodyPr/>
          <a:lstStyle/>
          <a:p>
            <a:endParaRPr lang="ru-RU"/>
          </a:p>
        </p:txBody>
      </p:sp>
      <p:pic>
        <p:nvPicPr>
          <p:cNvPr id="3074" name="Picture 2" descr="C:\Users\User\Desktop\проект\призен.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7" name="TextBox 6"/>
          <p:cNvSpPr txBox="1"/>
          <p:nvPr/>
        </p:nvSpPr>
        <p:spPr>
          <a:xfrm>
            <a:off x="1714480" y="928670"/>
            <a:ext cx="5796199" cy="3970318"/>
          </a:xfrm>
          <a:prstGeom prst="rect">
            <a:avLst/>
          </a:prstGeom>
          <a:noFill/>
        </p:spPr>
        <p:txBody>
          <a:bodyPr wrap="square" rtlCol="0">
            <a:spAutoFit/>
          </a:bodyPr>
          <a:lstStyle/>
          <a:p>
            <a:pPr algn="ctr"/>
            <a:r>
              <a:rPr lang="ru-RU" sz="4400" b="1" i="1" dirty="0" smtClean="0">
                <a:solidFill>
                  <a:srgbClr val="00B0F0"/>
                </a:solidFill>
                <a:latin typeface="Times New Roman" pitchFamily="18" charset="0"/>
                <a:cs typeface="Times New Roman" pitchFamily="18" charset="0"/>
              </a:rPr>
              <a:t>Создание предметно-развивающей</a:t>
            </a:r>
          </a:p>
          <a:p>
            <a:pPr algn="ctr"/>
            <a:r>
              <a:rPr lang="ru-RU" sz="4400" b="1" i="1" dirty="0" smtClean="0">
                <a:solidFill>
                  <a:srgbClr val="00B0F0"/>
                </a:solidFill>
                <a:latin typeface="Times New Roman" pitchFamily="18" charset="0"/>
                <a:cs typeface="Times New Roman" pitchFamily="18" charset="0"/>
              </a:rPr>
              <a:t>среды в средней группе</a:t>
            </a:r>
            <a:endParaRPr lang="ru-RU" sz="2000" b="1" i="1" dirty="0" smtClean="0">
              <a:solidFill>
                <a:srgbClr val="00B0F0"/>
              </a:solidFill>
              <a:latin typeface="Times New Roman" pitchFamily="18" charset="0"/>
              <a:cs typeface="Times New Roman" pitchFamily="18" charset="0"/>
            </a:endParaRPr>
          </a:p>
          <a:p>
            <a:pPr algn="ctr"/>
            <a:r>
              <a:rPr lang="ru-RU" sz="2000" b="1" i="1" dirty="0" smtClean="0">
                <a:solidFill>
                  <a:srgbClr val="002060"/>
                </a:solidFill>
                <a:latin typeface="Times New Roman" pitchFamily="18" charset="0"/>
                <a:cs typeface="Times New Roman" pitchFamily="18" charset="0"/>
              </a:rPr>
              <a:t>(долгосрочный проект)</a:t>
            </a:r>
          </a:p>
          <a:p>
            <a:pPr algn="ctr"/>
            <a:endParaRPr lang="ru-RU" sz="2000" b="1" i="1" dirty="0" smtClean="0">
              <a:latin typeface="Times New Roman" pitchFamily="18" charset="0"/>
              <a:cs typeface="Times New Roman" pitchFamily="18" charset="0"/>
            </a:endParaRPr>
          </a:p>
          <a:p>
            <a:pPr algn="ctr"/>
            <a:endParaRPr lang="ru-RU" sz="2000" b="1" i="1" dirty="0" smtClean="0">
              <a:latin typeface="Times New Roman" pitchFamily="18" charset="0"/>
              <a:cs typeface="Times New Roman" pitchFamily="18" charset="0"/>
            </a:endParaRPr>
          </a:p>
          <a:p>
            <a:pPr algn="ctr"/>
            <a:r>
              <a:rPr lang="ru-RU" sz="2000" b="1" i="1" dirty="0" smtClean="0">
                <a:solidFill>
                  <a:srgbClr val="002060"/>
                </a:solidFill>
                <a:latin typeface="Times New Roman" pitchFamily="18" charset="0"/>
                <a:cs typeface="Times New Roman" pitchFamily="18" charset="0"/>
              </a:rPr>
              <a:t>ЦРР МДОУ «Детский сад №1 «Мечта»</a:t>
            </a:r>
          </a:p>
          <a:p>
            <a:pPr algn="ctr"/>
            <a:r>
              <a:rPr lang="ru-RU" sz="2000" b="1" i="1" dirty="0" smtClean="0">
                <a:solidFill>
                  <a:srgbClr val="002060"/>
                </a:solidFill>
                <a:latin typeface="Times New Roman" pitchFamily="18" charset="0"/>
                <a:cs typeface="Times New Roman" pitchFamily="18" charset="0"/>
              </a:rPr>
              <a:t>Г.Ртищево ул.Октябрьская д.7</a:t>
            </a:r>
          </a:p>
          <a:p>
            <a:pPr algn="ctr"/>
            <a:r>
              <a:rPr lang="ru-RU" sz="2000" b="1" i="1" dirty="0" smtClean="0">
                <a:solidFill>
                  <a:srgbClr val="002060"/>
                </a:solidFill>
                <a:latin typeface="Times New Roman" pitchFamily="18" charset="0"/>
                <a:cs typeface="Times New Roman" pitchFamily="18" charset="0"/>
              </a:rPr>
              <a:t>подготовила: воспитатель Комарова Н.А.</a:t>
            </a:r>
            <a:endParaRPr lang="ru-RU" sz="4400" b="1" i="1" dirty="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p:txBody>
          <a:bodyPr/>
          <a:lstStyle/>
          <a:p>
            <a:endParaRPr lang="ru-RU"/>
          </a:p>
        </p:txBody>
      </p:sp>
      <p:pic>
        <p:nvPicPr>
          <p:cNvPr id="4098" name="Picture 2" descr="C:\Users\User\Desktop\проект\слайд 1.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sp>
        <p:nvSpPr>
          <p:cNvPr id="9" name="TextBox 8"/>
          <p:cNvSpPr txBox="1"/>
          <p:nvPr/>
        </p:nvSpPr>
        <p:spPr>
          <a:xfrm>
            <a:off x="1357290" y="571480"/>
            <a:ext cx="6500858" cy="1477328"/>
          </a:xfrm>
          <a:prstGeom prst="rect">
            <a:avLst/>
          </a:prstGeom>
          <a:noFill/>
        </p:spPr>
        <p:txBody>
          <a:bodyPr wrap="square" rtlCol="0">
            <a:spAutoFit/>
          </a:bodyPr>
          <a:lstStyle/>
          <a:p>
            <a:r>
              <a:rPr lang="ru-RU" sz="2400" b="1" dirty="0" smtClean="0">
                <a:latin typeface="Times New Roman" pitchFamily="18" charset="0"/>
                <a:cs typeface="Times New Roman" pitchFamily="18" charset="0"/>
              </a:rPr>
              <a:t>ТЕМА  ПРОЕКТА:</a:t>
            </a:r>
            <a:endParaRPr lang="ru-RU" sz="2400" dirty="0" smtClean="0">
              <a:latin typeface="Times New Roman" pitchFamily="18" charset="0"/>
              <a:cs typeface="Times New Roman" pitchFamily="18" charset="0"/>
            </a:endParaRPr>
          </a:p>
          <a:p>
            <a:r>
              <a:rPr lang="ru-RU" sz="2400" dirty="0" smtClean="0">
                <a:latin typeface="Times New Roman" pitchFamily="18" charset="0"/>
                <a:cs typeface="Times New Roman" pitchFamily="18" charset="0"/>
              </a:rPr>
              <a:t>Создание предметно- развивающей среды в средней  группе.</a:t>
            </a:r>
            <a:endParaRPr lang="ru-RU" dirty="0" smtClean="0">
              <a:latin typeface="Times New Roman" pitchFamily="18" charset="0"/>
              <a:cs typeface="Times New Roman" pitchFamily="18" charset="0"/>
            </a:endParaRPr>
          </a:p>
          <a:p>
            <a:endParaRPr lang="ru-RU" dirty="0"/>
          </a:p>
        </p:txBody>
      </p:sp>
      <p:pic>
        <p:nvPicPr>
          <p:cNvPr id="2050" name="Picture 2" descr="D:\101NIKON\DSCN9340.JPG"/>
          <p:cNvPicPr>
            <a:picLocks noChangeAspect="1" noChangeArrowheads="1"/>
          </p:cNvPicPr>
          <p:nvPr/>
        </p:nvPicPr>
        <p:blipFill>
          <a:blip r:embed="rId3" cstate="print"/>
          <a:srcRect/>
          <a:stretch>
            <a:fillRect/>
          </a:stretch>
        </p:blipFill>
        <p:spPr bwMode="auto">
          <a:xfrm>
            <a:off x="1403648" y="1844824"/>
            <a:ext cx="6408712" cy="3816424"/>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p:txBody>
          <a:bodyPr/>
          <a:lstStyle/>
          <a:p>
            <a:endParaRPr lang="ru-RU" dirty="0"/>
          </a:p>
        </p:txBody>
      </p:sp>
      <p:pic>
        <p:nvPicPr>
          <p:cNvPr id="5122" name="Picture 2" descr="C:\Users\User\Desktop\проект\слайд 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9" name="TextBox 8"/>
          <p:cNvSpPr txBox="1"/>
          <p:nvPr/>
        </p:nvSpPr>
        <p:spPr>
          <a:xfrm>
            <a:off x="2571736" y="2714620"/>
            <a:ext cx="184731" cy="461665"/>
          </a:xfrm>
          <a:prstGeom prst="rect">
            <a:avLst/>
          </a:prstGeom>
          <a:noFill/>
        </p:spPr>
        <p:txBody>
          <a:bodyPr wrap="none" rtlCol="0">
            <a:spAutoFit/>
          </a:bodyPr>
          <a:lstStyle/>
          <a:p>
            <a:endParaRPr lang="ru-RU" sz="2400" dirty="0"/>
          </a:p>
        </p:txBody>
      </p:sp>
      <p:sp>
        <p:nvSpPr>
          <p:cNvPr id="10" name="TextBox 9"/>
          <p:cNvSpPr txBox="1"/>
          <p:nvPr/>
        </p:nvSpPr>
        <p:spPr>
          <a:xfrm>
            <a:off x="1344058" y="785794"/>
            <a:ext cx="6585528" cy="4524315"/>
          </a:xfrm>
          <a:prstGeom prst="rect">
            <a:avLst/>
          </a:prstGeom>
          <a:noFill/>
        </p:spPr>
        <p:txBody>
          <a:bodyPr wrap="square" rtlCol="0">
            <a:spAutoFit/>
          </a:bodyPr>
          <a:lstStyle/>
          <a:p>
            <a:r>
              <a:rPr lang="ru-RU" sz="2400" b="1" dirty="0" smtClean="0">
                <a:latin typeface="Times New Roman" pitchFamily="18" charset="0"/>
                <a:cs typeface="Times New Roman" pitchFamily="18" charset="0"/>
              </a:rPr>
              <a:t>АКТУАЛЬНОСТЬ  ПРОЕКТА:</a:t>
            </a:r>
          </a:p>
          <a:p>
            <a:r>
              <a:rPr lang="ru-RU" sz="2000" dirty="0" smtClean="0">
                <a:latin typeface="Times New Roman" pitchFamily="18" charset="0"/>
                <a:cs typeface="Times New Roman" pitchFamily="18" charset="0"/>
              </a:rPr>
              <a:t>Направление деятельности и развитие ребенка во многом зависит от взрослых, от того как устроена предметно- пространственная организация его жизни, из каких игрушек и дидактических пособий она состоит, каков их развивающий потенциал и даже от того, как они расположены. Всё что окружает ребенка, формирует его психику, является источником его знаний и социального опыта. Поэтому, именно мы, взрослые берем на себя ответственность создать такие условия, которые способствовали бы наиболее полной реализации развития детей по всем психофизиологическим параметрам, то есть организации предметно развивающей среды.</a:t>
            </a:r>
          </a:p>
          <a:p>
            <a:endParaRPr lang="ru-RU" sz="2400"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p:txBody>
          <a:bodyPr/>
          <a:lstStyle/>
          <a:p>
            <a:endParaRPr lang="ru-RU"/>
          </a:p>
        </p:txBody>
      </p:sp>
      <p:pic>
        <p:nvPicPr>
          <p:cNvPr id="4098" name="Picture 2" descr="C:\Users\User\Desktop\проект\слайд 1.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sp>
        <p:nvSpPr>
          <p:cNvPr id="5" name="TextBox 4"/>
          <p:cNvSpPr txBox="1"/>
          <p:nvPr/>
        </p:nvSpPr>
        <p:spPr>
          <a:xfrm>
            <a:off x="1357291" y="571480"/>
            <a:ext cx="6643734" cy="1077218"/>
          </a:xfrm>
          <a:prstGeom prst="rect">
            <a:avLst/>
          </a:prstGeom>
          <a:noFill/>
        </p:spPr>
        <p:txBody>
          <a:bodyPr wrap="square" rtlCol="0">
            <a:spAutoFit/>
          </a:bodyPr>
          <a:lstStyle/>
          <a:p>
            <a:r>
              <a:rPr lang="ru-RU" sz="2400" b="1" dirty="0" smtClean="0">
                <a:latin typeface="Times New Roman" pitchFamily="18" charset="0"/>
                <a:cs typeface="Times New Roman" pitchFamily="18" charset="0"/>
              </a:rPr>
              <a:t>ЦЕЛЬ:</a:t>
            </a:r>
          </a:p>
          <a:p>
            <a:r>
              <a:rPr lang="ru-RU" sz="2000" dirty="0" smtClean="0">
                <a:latin typeface="Times New Roman" pitchFamily="18" charset="0"/>
                <a:cs typeface="Times New Roman" pitchFamily="18" charset="0"/>
              </a:rPr>
              <a:t>Формирование предметно-развивающей среды, </a:t>
            </a:r>
            <a:r>
              <a:rPr lang="ru-RU" sz="2000" dirty="0" err="1" smtClean="0">
                <a:latin typeface="Times New Roman" pitchFamily="18" charset="0"/>
                <a:cs typeface="Times New Roman" pitchFamily="18" charset="0"/>
              </a:rPr>
              <a:t>способ-ствующей</a:t>
            </a:r>
            <a:r>
              <a:rPr lang="ru-RU" sz="2000" dirty="0" smtClean="0">
                <a:latin typeface="Times New Roman" pitchFamily="18" charset="0"/>
                <a:cs typeface="Times New Roman" pitchFamily="18" charset="0"/>
              </a:rPr>
              <a:t> гармоничному развитию и саморазвитию детей.</a:t>
            </a:r>
            <a:endParaRPr lang="ru-RU" sz="2000" dirty="0">
              <a:latin typeface="Times New Roman" pitchFamily="18" charset="0"/>
              <a:cs typeface="Times New Roman" pitchFamily="18" charset="0"/>
            </a:endParaRPr>
          </a:p>
        </p:txBody>
      </p:sp>
      <p:pic>
        <p:nvPicPr>
          <p:cNvPr id="4" name="Picture 2" descr="D:\101NIKON\DSCN9304.JPG"/>
          <p:cNvPicPr>
            <a:picLocks noChangeAspect="1" noChangeArrowheads="1"/>
          </p:cNvPicPr>
          <p:nvPr/>
        </p:nvPicPr>
        <p:blipFill>
          <a:blip r:embed="rId3" cstate="print"/>
          <a:srcRect/>
          <a:stretch>
            <a:fillRect/>
          </a:stretch>
        </p:blipFill>
        <p:spPr bwMode="auto">
          <a:xfrm>
            <a:off x="1475656" y="1700808"/>
            <a:ext cx="6336704" cy="3816424"/>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p:txBody>
          <a:bodyPr/>
          <a:lstStyle/>
          <a:p>
            <a:endParaRPr lang="ru-RU" dirty="0"/>
          </a:p>
        </p:txBody>
      </p:sp>
      <p:pic>
        <p:nvPicPr>
          <p:cNvPr id="5122" name="Picture 2" descr="C:\Users\User\Desktop\проект\слайд 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5" name="TextBox 4"/>
          <p:cNvSpPr txBox="1"/>
          <p:nvPr/>
        </p:nvSpPr>
        <p:spPr>
          <a:xfrm>
            <a:off x="1285852" y="500042"/>
            <a:ext cx="6715172" cy="2616101"/>
          </a:xfrm>
          <a:prstGeom prst="rect">
            <a:avLst/>
          </a:prstGeom>
          <a:noFill/>
        </p:spPr>
        <p:txBody>
          <a:bodyPr wrap="square" rtlCol="0">
            <a:spAutoFit/>
          </a:bodyPr>
          <a:lstStyle/>
          <a:p>
            <a:r>
              <a:rPr lang="ru-RU" sz="2400" b="1" dirty="0" smtClean="0">
                <a:latin typeface="Times New Roman" pitchFamily="18" charset="0"/>
                <a:cs typeface="Times New Roman" pitchFamily="18" charset="0"/>
              </a:rPr>
              <a:t>    ЗАДАЧИ:</a:t>
            </a:r>
          </a:p>
          <a:p>
            <a:pPr>
              <a:buFont typeface="Arial" pitchFamily="34" charset="0"/>
              <a:buChar char="•"/>
            </a:pPr>
            <a:r>
              <a:rPr lang="ru-RU" sz="2000" dirty="0" smtClean="0">
                <a:latin typeface="Times New Roman" pitchFamily="18" charset="0"/>
                <a:cs typeface="Times New Roman" pitchFamily="18" charset="0"/>
              </a:rPr>
              <a:t>Изучение и внедрение новых подходов к организации и внедрении предметно- развивающей и предметно-игровой среды, обеспечивающих полноценное развитие </a:t>
            </a:r>
            <a:r>
              <a:rPr lang="ru-RU" sz="2000" dirty="0" err="1" smtClean="0">
                <a:latin typeface="Times New Roman" pitchFamily="18" charset="0"/>
                <a:cs typeface="Times New Roman" pitchFamily="18" charset="0"/>
              </a:rPr>
              <a:t>дошкольни-ков</a:t>
            </a:r>
            <a:r>
              <a:rPr lang="ru-RU" sz="2000" dirty="0" smtClean="0">
                <a:latin typeface="Times New Roman" pitchFamily="18" charset="0"/>
                <a:cs typeface="Times New Roman" pitchFamily="18" charset="0"/>
              </a:rPr>
              <a:t> в рамках ФГОС, примерной основной </a:t>
            </a:r>
            <a:r>
              <a:rPr lang="ru-RU" sz="2000" dirty="0" err="1" smtClean="0">
                <a:latin typeface="Times New Roman" pitchFamily="18" charset="0"/>
                <a:cs typeface="Times New Roman" pitchFamily="18" charset="0"/>
              </a:rPr>
              <a:t>общеобразова-тельной</a:t>
            </a:r>
            <a:r>
              <a:rPr lang="ru-RU" sz="2000" dirty="0" smtClean="0">
                <a:latin typeface="Times New Roman" pitchFamily="18" charset="0"/>
                <a:cs typeface="Times New Roman" pitchFamily="18" charset="0"/>
              </a:rPr>
              <a:t> программы дошкольного образования «От рождения до школы» (под. ред.  </a:t>
            </a:r>
            <a:r>
              <a:rPr lang="ru-RU" sz="2000" dirty="0" err="1" smtClean="0">
                <a:latin typeface="Times New Roman" pitchFamily="18" charset="0"/>
                <a:cs typeface="Times New Roman" pitchFamily="18" charset="0"/>
              </a:rPr>
              <a:t>Н.А.Вераксы</a:t>
            </a:r>
            <a:r>
              <a:rPr lang="ru-RU" sz="2000" dirty="0" smtClean="0">
                <a:latin typeface="Times New Roman" pitchFamily="18" charset="0"/>
                <a:cs typeface="Times New Roman" pitchFamily="18" charset="0"/>
              </a:rPr>
              <a:t>, С.А.Васильевой,  Т.С.Комаровой);</a:t>
            </a:r>
            <a:endParaRPr lang="ru-RU" sz="2000" dirty="0">
              <a:latin typeface="Times New Roman" pitchFamily="18" charset="0"/>
              <a:cs typeface="Times New Roman" pitchFamily="18" charset="0"/>
            </a:endParaRPr>
          </a:p>
        </p:txBody>
      </p:sp>
      <p:pic>
        <p:nvPicPr>
          <p:cNvPr id="4" name="Picture 2" descr="D:\101NIKON\DSCN9308.JPG"/>
          <p:cNvPicPr>
            <a:picLocks noChangeAspect="1" noChangeArrowheads="1"/>
          </p:cNvPicPr>
          <p:nvPr/>
        </p:nvPicPr>
        <p:blipFill>
          <a:blip r:embed="rId3" cstate="print"/>
          <a:srcRect/>
          <a:stretch>
            <a:fillRect/>
          </a:stretch>
        </p:blipFill>
        <p:spPr bwMode="auto">
          <a:xfrm>
            <a:off x="2195736" y="3068960"/>
            <a:ext cx="4896544" cy="2520280"/>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p:txBody>
          <a:bodyPr/>
          <a:lstStyle/>
          <a:p>
            <a:endParaRPr lang="ru-RU"/>
          </a:p>
        </p:txBody>
      </p:sp>
      <p:pic>
        <p:nvPicPr>
          <p:cNvPr id="4098" name="Picture 2" descr="C:\Users\User\Desktop\проект\слайд 1.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sp>
        <p:nvSpPr>
          <p:cNvPr id="6" name="TextBox 5"/>
          <p:cNvSpPr txBox="1"/>
          <p:nvPr/>
        </p:nvSpPr>
        <p:spPr>
          <a:xfrm>
            <a:off x="1357291" y="642918"/>
            <a:ext cx="6572296" cy="707886"/>
          </a:xfrm>
          <a:prstGeom prst="rect">
            <a:avLst/>
          </a:prstGeom>
          <a:noFill/>
        </p:spPr>
        <p:txBody>
          <a:bodyPr wrap="square" rtlCol="0">
            <a:spAutoFit/>
          </a:bodyPr>
          <a:lstStyle/>
          <a:p>
            <a:r>
              <a:rPr lang="ru-RU" dirty="0" smtClean="0"/>
              <a:t>* </a:t>
            </a:r>
            <a:r>
              <a:rPr lang="ru-RU" sz="2000" dirty="0" smtClean="0">
                <a:latin typeface="Times New Roman" pitchFamily="18" charset="0"/>
                <a:cs typeface="Times New Roman" pitchFamily="18" charset="0"/>
              </a:rPr>
              <a:t>создание</a:t>
            </a:r>
            <a:r>
              <a:rPr lang="ru-RU" sz="2000" dirty="0" smtClean="0"/>
              <a:t> </a:t>
            </a:r>
            <a:r>
              <a:rPr lang="ru-RU" sz="2000" dirty="0" smtClean="0">
                <a:latin typeface="Times New Roman" pitchFamily="18" charset="0"/>
                <a:cs typeface="Times New Roman" pitchFamily="18" charset="0"/>
              </a:rPr>
              <a:t>предметно- развивающей и предметно-игровой среды в группе с учетом возрастных особенностей детей;</a:t>
            </a:r>
            <a:endParaRPr lang="ru-RU" sz="2000" dirty="0"/>
          </a:p>
        </p:txBody>
      </p:sp>
      <p:pic>
        <p:nvPicPr>
          <p:cNvPr id="6146" name="Picture 2" descr="D:\101NIKON\DSCN9310.JPG"/>
          <p:cNvPicPr>
            <a:picLocks noChangeAspect="1" noChangeArrowheads="1"/>
          </p:cNvPicPr>
          <p:nvPr/>
        </p:nvPicPr>
        <p:blipFill>
          <a:blip r:embed="rId3" cstate="print"/>
          <a:srcRect/>
          <a:stretch>
            <a:fillRect/>
          </a:stretch>
        </p:blipFill>
        <p:spPr bwMode="auto">
          <a:xfrm>
            <a:off x="2000250" y="1484784"/>
            <a:ext cx="5143500" cy="4104456"/>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p:txBody>
          <a:bodyPr/>
          <a:lstStyle/>
          <a:p>
            <a:endParaRPr lang="ru-RU" dirty="0"/>
          </a:p>
        </p:txBody>
      </p:sp>
      <p:pic>
        <p:nvPicPr>
          <p:cNvPr id="5122" name="Picture 2" descr="C:\Users\User\Desktop\проект\слайд 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5" name="TextBox 4"/>
          <p:cNvSpPr txBox="1"/>
          <p:nvPr/>
        </p:nvSpPr>
        <p:spPr>
          <a:xfrm>
            <a:off x="1357291" y="500042"/>
            <a:ext cx="6643734" cy="1015663"/>
          </a:xfrm>
          <a:prstGeom prst="rect">
            <a:avLst/>
          </a:prstGeom>
          <a:noFill/>
        </p:spPr>
        <p:txBody>
          <a:bodyPr wrap="square" rtlCol="0">
            <a:spAutoFit/>
          </a:bodyPr>
          <a:lstStyle/>
          <a:p>
            <a:r>
              <a:rPr lang="ru-RU" dirty="0" smtClean="0"/>
              <a:t>   *</a:t>
            </a:r>
            <a:r>
              <a:rPr lang="ru-RU" sz="2000" dirty="0" smtClean="0">
                <a:latin typeface="Times New Roman" pitchFamily="18" charset="0"/>
                <a:cs typeface="Times New Roman" pitchFamily="18" charset="0"/>
              </a:rPr>
              <a:t>организация развивающей среды, способствующей эмоциональному благополучию детей с учетом их </a:t>
            </a:r>
            <a:r>
              <a:rPr lang="ru-RU" sz="2000" dirty="0" err="1" smtClean="0">
                <a:latin typeface="Times New Roman" pitchFamily="18" charset="0"/>
                <a:cs typeface="Times New Roman" pitchFamily="18" charset="0"/>
              </a:rPr>
              <a:t>потреб-ностей</a:t>
            </a:r>
            <a:r>
              <a:rPr lang="ru-RU" sz="2000" dirty="0" smtClean="0">
                <a:latin typeface="Times New Roman" pitchFamily="18" charset="0"/>
                <a:cs typeface="Times New Roman" pitchFamily="18" charset="0"/>
              </a:rPr>
              <a:t> и интересов;</a:t>
            </a:r>
            <a:endParaRPr lang="ru-RU" sz="2000" dirty="0">
              <a:latin typeface="Times New Roman" pitchFamily="18" charset="0"/>
              <a:cs typeface="Times New Roman" pitchFamily="18" charset="0"/>
            </a:endParaRPr>
          </a:p>
        </p:txBody>
      </p:sp>
      <p:pic>
        <p:nvPicPr>
          <p:cNvPr id="7170" name="Picture 2" descr="D:\101NIKON\DSCN9305.JPG"/>
          <p:cNvPicPr>
            <a:picLocks noChangeAspect="1" noChangeArrowheads="1"/>
          </p:cNvPicPr>
          <p:nvPr/>
        </p:nvPicPr>
        <p:blipFill>
          <a:blip r:embed="rId3" cstate="print"/>
          <a:srcRect/>
          <a:stretch>
            <a:fillRect/>
          </a:stretch>
        </p:blipFill>
        <p:spPr bwMode="auto">
          <a:xfrm>
            <a:off x="2000250" y="1556792"/>
            <a:ext cx="5143500" cy="3888432"/>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p:txBody>
          <a:bodyPr/>
          <a:lstStyle/>
          <a:p>
            <a:endParaRPr lang="ru-RU"/>
          </a:p>
        </p:txBody>
      </p:sp>
      <p:pic>
        <p:nvPicPr>
          <p:cNvPr id="4098" name="Picture 2" descr="C:\Users\User\Desktop\проект\слайд 1.jpg"/>
          <p:cNvPicPr>
            <a:picLocks noChangeAspect="1" noChangeArrowheads="1"/>
          </p:cNvPicPr>
          <p:nvPr/>
        </p:nvPicPr>
        <p:blipFill>
          <a:blip r:embed="rId2" cstate="print"/>
          <a:srcRect/>
          <a:stretch>
            <a:fillRect/>
          </a:stretch>
        </p:blipFill>
        <p:spPr bwMode="auto">
          <a:xfrm>
            <a:off x="0" y="0"/>
            <a:ext cx="9144001" cy="6858000"/>
          </a:xfrm>
          <a:prstGeom prst="rect">
            <a:avLst/>
          </a:prstGeom>
          <a:noFill/>
        </p:spPr>
      </p:pic>
      <p:sp>
        <p:nvSpPr>
          <p:cNvPr id="5" name="TextBox 4"/>
          <p:cNvSpPr txBox="1"/>
          <p:nvPr/>
        </p:nvSpPr>
        <p:spPr>
          <a:xfrm>
            <a:off x="1428729" y="571480"/>
            <a:ext cx="6572296" cy="1323439"/>
          </a:xfrm>
          <a:prstGeom prst="rect">
            <a:avLst/>
          </a:prstGeom>
          <a:noFill/>
        </p:spPr>
        <p:txBody>
          <a:bodyPr wrap="square" rtlCol="0">
            <a:spAutoFit/>
          </a:bodyPr>
          <a:lstStyle/>
          <a:p>
            <a:r>
              <a:rPr lang="ru-RU" sz="2000" dirty="0" smtClean="0">
                <a:latin typeface="Times New Roman" pitchFamily="18" charset="0"/>
                <a:cs typeface="Times New Roman" pitchFamily="18" charset="0"/>
              </a:rPr>
              <a:t>*создание условий для обеспечения разных видов деятельности дошкольников ( игровой, двигательной, интеллектуальной, самостоятельной, творческой, художественной, театрализованной);</a:t>
            </a:r>
            <a:endParaRPr lang="ru-RU" sz="2000" dirty="0">
              <a:latin typeface="Times New Roman" pitchFamily="18" charset="0"/>
              <a:cs typeface="Times New Roman" pitchFamily="18" charset="0"/>
            </a:endParaRPr>
          </a:p>
        </p:txBody>
      </p:sp>
      <p:pic>
        <p:nvPicPr>
          <p:cNvPr id="8195" name="Picture 3" descr="D:\101NIKON\DSCN9307.JPG"/>
          <p:cNvPicPr>
            <a:picLocks noChangeAspect="1" noChangeArrowheads="1"/>
          </p:cNvPicPr>
          <p:nvPr/>
        </p:nvPicPr>
        <p:blipFill>
          <a:blip r:embed="rId3" cstate="print"/>
          <a:srcRect/>
          <a:stretch>
            <a:fillRect/>
          </a:stretch>
        </p:blipFill>
        <p:spPr bwMode="auto">
          <a:xfrm>
            <a:off x="1403648" y="1916832"/>
            <a:ext cx="2664296" cy="2016224"/>
          </a:xfrm>
          <a:prstGeom prst="rect">
            <a:avLst/>
          </a:prstGeom>
          <a:noFill/>
        </p:spPr>
      </p:pic>
      <p:pic>
        <p:nvPicPr>
          <p:cNvPr id="8196" name="Picture 4" descr="D:\101NIKON\DSCN9311.JPG"/>
          <p:cNvPicPr>
            <a:picLocks noChangeAspect="1" noChangeArrowheads="1"/>
          </p:cNvPicPr>
          <p:nvPr/>
        </p:nvPicPr>
        <p:blipFill>
          <a:blip r:embed="rId4" cstate="print"/>
          <a:srcRect/>
          <a:stretch>
            <a:fillRect/>
          </a:stretch>
        </p:blipFill>
        <p:spPr bwMode="auto">
          <a:xfrm>
            <a:off x="4644008" y="1916832"/>
            <a:ext cx="2952328" cy="2016224"/>
          </a:xfrm>
          <a:prstGeom prst="rect">
            <a:avLst/>
          </a:prstGeom>
          <a:noFill/>
        </p:spPr>
      </p:pic>
      <p:pic>
        <p:nvPicPr>
          <p:cNvPr id="8197" name="Picture 5" descr="D:\101NIKON\DSCN9312.JPG"/>
          <p:cNvPicPr>
            <a:picLocks noChangeAspect="1" noChangeArrowheads="1"/>
          </p:cNvPicPr>
          <p:nvPr/>
        </p:nvPicPr>
        <p:blipFill>
          <a:blip r:embed="rId5" cstate="print"/>
          <a:srcRect/>
          <a:stretch>
            <a:fillRect/>
          </a:stretch>
        </p:blipFill>
        <p:spPr bwMode="auto">
          <a:xfrm>
            <a:off x="1403648" y="4149080"/>
            <a:ext cx="2664296" cy="1872208"/>
          </a:xfrm>
          <a:prstGeom prst="rect">
            <a:avLst/>
          </a:prstGeom>
          <a:noFill/>
        </p:spPr>
      </p:pic>
      <p:pic>
        <p:nvPicPr>
          <p:cNvPr id="8198" name="Picture 6" descr="D:\101NIKON\DSCN9334.JPG"/>
          <p:cNvPicPr>
            <a:picLocks noChangeAspect="1" noChangeArrowheads="1"/>
          </p:cNvPicPr>
          <p:nvPr/>
        </p:nvPicPr>
        <p:blipFill>
          <a:blip r:embed="rId6" cstate="print"/>
          <a:srcRect/>
          <a:stretch>
            <a:fillRect/>
          </a:stretch>
        </p:blipFill>
        <p:spPr bwMode="auto">
          <a:xfrm>
            <a:off x="4644008" y="4149080"/>
            <a:ext cx="2952328" cy="1800200"/>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p:txBody>
          <a:bodyPr/>
          <a:lstStyle/>
          <a:p>
            <a:endParaRPr lang="ru-RU" dirty="0"/>
          </a:p>
        </p:txBody>
      </p:sp>
      <p:pic>
        <p:nvPicPr>
          <p:cNvPr id="5122" name="Picture 2" descr="C:\Users\User\Desktop\проект\слайд 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6" name="TextBox 5"/>
          <p:cNvSpPr txBox="1"/>
          <p:nvPr/>
        </p:nvSpPr>
        <p:spPr>
          <a:xfrm>
            <a:off x="1500166" y="571480"/>
            <a:ext cx="6357982" cy="400110"/>
          </a:xfrm>
          <a:prstGeom prst="rect">
            <a:avLst/>
          </a:prstGeom>
          <a:noFill/>
        </p:spPr>
        <p:txBody>
          <a:bodyPr wrap="square" rtlCol="0">
            <a:spAutoFit/>
          </a:bodyPr>
          <a:lstStyle/>
          <a:p>
            <a:r>
              <a:rPr lang="ru-RU" dirty="0" smtClean="0"/>
              <a:t>*</a:t>
            </a:r>
            <a:r>
              <a:rPr lang="ru-RU" sz="2000" dirty="0" smtClean="0">
                <a:latin typeface="Times New Roman" pitchFamily="18" charset="0"/>
                <a:cs typeface="Times New Roman" pitchFamily="18" charset="0"/>
              </a:rPr>
              <a:t>комфортных условий пребывания воспитанников;</a:t>
            </a:r>
            <a:endParaRPr lang="ru-RU" sz="2000" dirty="0">
              <a:latin typeface="Times New Roman" pitchFamily="18" charset="0"/>
              <a:cs typeface="Times New Roman" pitchFamily="18" charset="0"/>
            </a:endParaRPr>
          </a:p>
        </p:txBody>
      </p:sp>
      <p:pic>
        <p:nvPicPr>
          <p:cNvPr id="9218" name="Picture 2" descr="D:\101NIKON\DSCN9313.JPG"/>
          <p:cNvPicPr>
            <a:picLocks noChangeAspect="1" noChangeArrowheads="1"/>
          </p:cNvPicPr>
          <p:nvPr/>
        </p:nvPicPr>
        <p:blipFill>
          <a:blip r:embed="rId3" cstate="print"/>
          <a:srcRect/>
          <a:stretch>
            <a:fillRect/>
          </a:stretch>
        </p:blipFill>
        <p:spPr bwMode="auto">
          <a:xfrm>
            <a:off x="1475656" y="1340768"/>
            <a:ext cx="6336704" cy="4320480"/>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p:txBody>
          <a:bodyPr/>
          <a:lstStyle/>
          <a:p>
            <a:endParaRPr lang="ru-RU"/>
          </a:p>
        </p:txBody>
      </p:sp>
      <p:pic>
        <p:nvPicPr>
          <p:cNvPr id="4098" name="Picture 2" descr="C:\Users\User\Desktop\проект\слайд 1.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sp>
        <p:nvSpPr>
          <p:cNvPr id="6" name="TextBox 5"/>
          <p:cNvSpPr txBox="1"/>
          <p:nvPr/>
        </p:nvSpPr>
        <p:spPr>
          <a:xfrm>
            <a:off x="1428728" y="571480"/>
            <a:ext cx="6429420" cy="707886"/>
          </a:xfrm>
          <a:prstGeom prst="rect">
            <a:avLst/>
          </a:prstGeom>
          <a:noFill/>
        </p:spPr>
        <p:txBody>
          <a:bodyPr wrap="square" rtlCol="0">
            <a:spAutoFit/>
          </a:bodyPr>
          <a:lstStyle/>
          <a:p>
            <a:r>
              <a:rPr lang="ru-RU" dirty="0" smtClean="0"/>
              <a:t>*</a:t>
            </a:r>
            <a:r>
              <a:rPr lang="ru-RU" sz="2000" dirty="0" smtClean="0">
                <a:latin typeface="Times New Roman" pitchFamily="18" charset="0"/>
                <a:cs typeface="Times New Roman" pitchFamily="18" charset="0"/>
              </a:rPr>
              <a:t>приобщение дошкольников к активной предметно-преобразовательной деятельности в интерьере.</a:t>
            </a:r>
            <a:endParaRPr lang="ru-RU" sz="2000" dirty="0">
              <a:latin typeface="Times New Roman" pitchFamily="18" charset="0"/>
              <a:cs typeface="Times New Roman" pitchFamily="18" charset="0"/>
            </a:endParaRPr>
          </a:p>
        </p:txBody>
      </p:sp>
      <p:pic>
        <p:nvPicPr>
          <p:cNvPr id="10242" name="Picture 2" descr="D:\101NIKON\DSCN9315.JPG"/>
          <p:cNvPicPr>
            <a:picLocks noChangeAspect="1" noChangeArrowheads="1"/>
          </p:cNvPicPr>
          <p:nvPr/>
        </p:nvPicPr>
        <p:blipFill>
          <a:blip r:embed="rId3" cstate="print"/>
          <a:srcRect/>
          <a:stretch>
            <a:fillRect/>
          </a:stretch>
        </p:blipFill>
        <p:spPr bwMode="auto">
          <a:xfrm>
            <a:off x="1547664" y="1484784"/>
            <a:ext cx="6264696" cy="4032448"/>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p:txBody>
          <a:bodyPr/>
          <a:lstStyle/>
          <a:p>
            <a:endParaRPr lang="ru-RU" dirty="0"/>
          </a:p>
        </p:txBody>
      </p:sp>
      <p:pic>
        <p:nvPicPr>
          <p:cNvPr id="5122" name="Picture 2" descr="C:\Users\User\Desktop\проект\слайд 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5" name="TextBox 4"/>
          <p:cNvSpPr txBox="1"/>
          <p:nvPr/>
        </p:nvSpPr>
        <p:spPr>
          <a:xfrm>
            <a:off x="1357290" y="500042"/>
            <a:ext cx="6572296" cy="2985433"/>
          </a:xfrm>
          <a:prstGeom prst="rect">
            <a:avLst/>
          </a:prstGeom>
          <a:noFill/>
        </p:spPr>
        <p:txBody>
          <a:bodyPr wrap="square" rtlCol="0">
            <a:spAutoFit/>
          </a:bodyPr>
          <a:lstStyle/>
          <a:p>
            <a:r>
              <a:rPr lang="ru-RU" sz="2400" b="1" dirty="0" smtClean="0">
                <a:latin typeface="Times New Roman" pitchFamily="18" charset="0"/>
                <a:cs typeface="Times New Roman" pitchFamily="18" charset="0"/>
              </a:rPr>
              <a:t>    ЭТАПЫ  РЕАЛИЗАЦИИ  ПРОЕКТА:</a:t>
            </a:r>
            <a:endParaRPr lang="ru-RU" sz="2000" dirty="0" smtClean="0">
              <a:latin typeface="Times New Roman" pitchFamily="18" charset="0"/>
              <a:cs typeface="Times New Roman" pitchFamily="18" charset="0"/>
            </a:endParaRPr>
          </a:p>
          <a:p>
            <a:r>
              <a:rPr lang="ru-RU" sz="2000" dirty="0" smtClean="0">
                <a:latin typeface="Times New Roman" pitchFamily="18" charset="0"/>
                <a:cs typeface="Times New Roman" pitchFamily="18" charset="0"/>
              </a:rPr>
              <a:t>1 </a:t>
            </a:r>
            <a:r>
              <a:rPr lang="ru-RU" sz="2000" b="1" i="1" dirty="0" smtClean="0">
                <a:latin typeface="Times New Roman" pitchFamily="18" charset="0"/>
                <a:cs typeface="Times New Roman" pitchFamily="18" charset="0"/>
              </a:rPr>
              <a:t>Этап организационный </a:t>
            </a:r>
            <a:r>
              <a:rPr lang="ru-RU" sz="2000" dirty="0" smtClean="0">
                <a:latin typeface="Times New Roman" pitchFamily="18" charset="0"/>
                <a:cs typeface="Times New Roman" pitchFamily="18" charset="0"/>
              </a:rPr>
              <a:t>( 1 месяц):</a:t>
            </a:r>
          </a:p>
          <a:p>
            <a:r>
              <a:rPr lang="ru-RU" sz="2000" dirty="0" smtClean="0">
                <a:latin typeface="Times New Roman" pitchFamily="18" charset="0"/>
                <a:cs typeface="Times New Roman" pitchFamily="18" charset="0"/>
              </a:rPr>
              <a:t>*изучение проблем и постановка цели проекта;</a:t>
            </a:r>
          </a:p>
          <a:p>
            <a:r>
              <a:rPr lang="ru-RU" sz="2000" dirty="0" smtClean="0">
                <a:latin typeface="Times New Roman" pitchFamily="18" charset="0"/>
                <a:cs typeface="Times New Roman" pitchFamily="18" charset="0"/>
              </a:rPr>
              <a:t>*определение принципов создания предметно-развивающей среды;</a:t>
            </a:r>
          </a:p>
          <a:p>
            <a:r>
              <a:rPr lang="ru-RU" sz="2000" dirty="0" smtClean="0">
                <a:latin typeface="Times New Roman" pitchFamily="18" charset="0"/>
                <a:cs typeface="Times New Roman" pitchFamily="18" charset="0"/>
              </a:rPr>
              <a:t>*выбор оптимально-приемлемых вариантов оформления помещения;</a:t>
            </a:r>
          </a:p>
          <a:p>
            <a:r>
              <a:rPr lang="ru-RU" sz="2000" dirty="0" smtClean="0">
                <a:latin typeface="Times New Roman" pitchFamily="18" charset="0"/>
                <a:cs typeface="Times New Roman" pitchFamily="18" charset="0"/>
              </a:rPr>
              <a:t>*изучение литературы на тему проекта;</a:t>
            </a:r>
          </a:p>
          <a:p>
            <a:r>
              <a:rPr lang="ru-RU" sz="2000" dirty="0" smtClean="0">
                <a:latin typeface="Times New Roman" pitchFamily="18" charset="0"/>
                <a:cs typeface="Times New Roman" pitchFamily="18" charset="0"/>
              </a:rPr>
              <a:t>*проведение родительского собрания.</a:t>
            </a:r>
            <a:endParaRPr lang="ru-RU" sz="2400" dirty="0">
              <a:latin typeface="Times New Roman" pitchFamily="18" charset="0"/>
              <a:cs typeface="Times New Roman" pitchFamily="18" charset="0"/>
            </a:endParaRPr>
          </a:p>
        </p:txBody>
      </p:sp>
      <p:pic>
        <p:nvPicPr>
          <p:cNvPr id="11266" name="Picture 2" descr="D:\101NIKON\DSCN9341.JPG"/>
          <p:cNvPicPr>
            <a:picLocks noChangeAspect="1" noChangeArrowheads="1"/>
          </p:cNvPicPr>
          <p:nvPr/>
        </p:nvPicPr>
        <p:blipFill>
          <a:blip r:embed="rId3" cstate="print"/>
          <a:srcRect/>
          <a:stretch>
            <a:fillRect/>
          </a:stretch>
        </p:blipFill>
        <p:spPr bwMode="auto">
          <a:xfrm>
            <a:off x="2555776" y="3429000"/>
            <a:ext cx="4104456" cy="2088232"/>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p:txBody>
          <a:bodyPr/>
          <a:lstStyle/>
          <a:p>
            <a:endParaRPr lang="ru-RU"/>
          </a:p>
        </p:txBody>
      </p:sp>
      <p:pic>
        <p:nvPicPr>
          <p:cNvPr id="4098" name="Picture 2" descr="C:\Users\User\Desktop\проект\слайд 1.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sp>
        <p:nvSpPr>
          <p:cNvPr id="5" name="TextBox 4"/>
          <p:cNvSpPr txBox="1"/>
          <p:nvPr/>
        </p:nvSpPr>
        <p:spPr>
          <a:xfrm>
            <a:off x="1357290" y="571480"/>
            <a:ext cx="6500858" cy="2554545"/>
          </a:xfrm>
          <a:prstGeom prst="rect">
            <a:avLst/>
          </a:prstGeom>
          <a:noFill/>
        </p:spPr>
        <p:txBody>
          <a:bodyPr wrap="square" rtlCol="0">
            <a:spAutoFit/>
          </a:bodyPr>
          <a:lstStyle/>
          <a:p>
            <a:r>
              <a:rPr lang="ru-RU" sz="2000" dirty="0" smtClean="0">
                <a:latin typeface="Times New Roman" pitchFamily="18" charset="0"/>
                <a:cs typeface="Times New Roman" pitchFamily="18" charset="0"/>
              </a:rPr>
              <a:t>2. </a:t>
            </a:r>
            <a:r>
              <a:rPr lang="ru-RU" sz="2000" b="1" i="1" dirty="0" smtClean="0">
                <a:latin typeface="Times New Roman" pitchFamily="18" charset="0"/>
                <a:cs typeface="Times New Roman" pitchFamily="18" charset="0"/>
              </a:rPr>
              <a:t>Этап основной </a:t>
            </a:r>
            <a:r>
              <a:rPr lang="ru-RU" sz="2000" dirty="0" smtClean="0">
                <a:latin typeface="Times New Roman" pitchFamily="18" charset="0"/>
                <a:cs typeface="Times New Roman" pitchFamily="18" charset="0"/>
              </a:rPr>
              <a:t>( 7 месяцев):</a:t>
            </a:r>
          </a:p>
          <a:p>
            <a:r>
              <a:rPr lang="ru-RU" sz="2000" dirty="0" smtClean="0">
                <a:latin typeface="Times New Roman" pitchFamily="18" charset="0"/>
                <a:cs typeface="Times New Roman" pitchFamily="18" charset="0"/>
              </a:rPr>
              <a:t>*сотрудничество с родителями;</a:t>
            </a:r>
          </a:p>
          <a:p>
            <a:r>
              <a:rPr lang="ru-RU" sz="2000" dirty="0" smtClean="0">
                <a:latin typeface="Times New Roman" pitchFamily="18" charset="0"/>
                <a:cs typeface="Times New Roman" pitchFamily="18" charset="0"/>
              </a:rPr>
              <a:t>*оптимизация игрового пространства;</a:t>
            </a:r>
          </a:p>
          <a:p>
            <a:r>
              <a:rPr lang="ru-RU" sz="2000" dirty="0" smtClean="0">
                <a:latin typeface="Times New Roman" pitchFamily="18" charset="0"/>
                <a:cs typeface="Times New Roman" pitchFamily="18" charset="0"/>
              </a:rPr>
              <a:t>*рациональное расположение центров по разным видам детской деятельности: обновление и пополнение уголка природы, уголка экспериментирования;</a:t>
            </a:r>
          </a:p>
          <a:p>
            <a:r>
              <a:rPr lang="ru-RU" sz="2000" dirty="0" smtClean="0">
                <a:latin typeface="Times New Roman" pitchFamily="18" charset="0"/>
                <a:cs typeface="Times New Roman" pitchFamily="18" charset="0"/>
              </a:rPr>
              <a:t>*пополнение и обновление уголка спортивных пособий и игр: «Мы спортсмены».</a:t>
            </a:r>
            <a:endParaRPr lang="ru-RU" sz="2000" dirty="0">
              <a:latin typeface="Times New Roman" pitchFamily="18" charset="0"/>
              <a:cs typeface="Times New Roman" pitchFamily="18" charset="0"/>
            </a:endParaRPr>
          </a:p>
        </p:txBody>
      </p:sp>
      <p:pic>
        <p:nvPicPr>
          <p:cNvPr id="12290" name="Picture 2" descr="D:\101NIKON\DSCN9347.JPG"/>
          <p:cNvPicPr>
            <a:picLocks noChangeAspect="1" noChangeArrowheads="1"/>
          </p:cNvPicPr>
          <p:nvPr/>
        </p:nvPicPr>
        <p:blipFill>
          <a:blip r:embed="rId3" cstate="print"/>
          <a:srcRect/>
          <a:stretch>
            <a:fillRect/>
          </a:stretch>
        </p:blipFill>
        <p:spPr bwMode="auto">
          <a:xfrm>
            <a:off x="1475656" y="3212976"/>
            <a:ext cx="3096344" cy="2592288"/>
          </a:xfrm>
          <a:prstGeom prst="rect">
            <a:avLst/>
          </a:prstGeom>
          <a:noFill/>
        </p:spPr>
      </p:pic>
      <p:pic>
        <p:nvPicPr>
          <p:cNvPr id="12291" name="Picture 3" descr="D:\101NIKON\DSCN9349.JPG"/>
          <p:cNvPicPr>
            <a:picLocks noChangeAspect="1" noChangeArrowheads="1"/>
          </p:cNvPicPr>
          <p:nvPr/>
        </p:nvPicPr>
        <p:blipFill>
          <a:blip r:embed="rId4" cstate="print"/>
          <a:srcRect/>
          <a:stretch>
            <a:fillRect/>
          </a:stretch>
        </p:blipFill>
        <p:spPr bwMode="auto">
          <a:xfrm>
            <a:off x="4716016" y="3212976"/>
            <a:ext cx="3096344" cy="2592288"/>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p:txBody>
          <a:bodyPr/>
          <a:lstStyle/>
          <a:p>
            <a:endParaRPr lang="ru-RU" dirty="0"/>
          </a:p>
        </p:txBody>
      </p:sp>
      <p:pic>
        <p:nvPicPr>
          <p:cNvPr id="5122" name="Picture 2" descr="C:\Users\User\Desktop\проект\слайд 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5" name="TextBox 4"/>
          <p:cNvSpPr txBox="1"/>
          <p:nvPr/>
        </p:nvSpPr>
        <p:spPr>
          <a:xfrm>
            <a:off x="1500166" y="571480"/>
            <a:ext cx="6286544" cy="1938992"/>
          </a:xfrm>
          <a:prstGeom prst="rect">
            <a:avLst/>
          </a:prstGeom>
          <a:noFill/>
        </p:spPr>
        <p:txBody>
          <a:bodyPr wrap="square" rtlCol="0">
            <a:spAutoFit/>
          </a:bodyPr>
          <a:lstStyle/>
          <a:p>
            <a:r>
              <a:rPr lang="ru-RU" sz="2000" dirty="0" smtClean="0">
                <a:latin typeface="Times New Roman" pitchFamily="18" charset="0"/>
                <a:cs typeface="Times New Roman" pitchFamily="18" charset="0"/>
              </a:rPr>
              <a:t>3. </a:t>
            </a:r>
            <a:r>
              <a:rPr lang="ru-RU" sz="2000" b="1" i="1" dirty="0" smtClean="0">
                <a:latin typeface="Times New Roman" pitchFamily="18" charset="0"/>
                <a:cs typeface="Times New Roman" pitchFamily="18" charset="0"/>
              </a:rPr>
              <a:t>Этап итоговый </a:t>
            </a:r>
            <a:r>
              <a:rPr lang="ru-RU" sz="2000" dirty="0" smtClean="0">
                <a:latin typeface="Times New Roman" pitchFamily="18" charset="0"/>
                <a:cs typeface="Times New Roman" pitchFamily="18" charset="0"/>
              </a:rPr>
              <a:t>(1 месяц):</a:t>
            </a:r>
          </a:p>
          <a:p>
            <a:r>
              <a:rPr lang="ru-RU" sz="2000" dirty="0" smtClean="0">
                <a:latin typeface="Times New Roman" pitchFamily="18" charset="0"/>
                <a:cs typeface="Times New Roman" pitchFamily="18" charset="0"/>
              </a:rPr>
              <a:t>*завершение создания развивающей </a:t>
            </a:r>
            <a:r>
              <a:rPr lang="ru-RU" sz="2000" dirty="0" err="1" smtClean="0">
                <a:latin typeface="Times New Roman" pitchFamily="18" charset="0"/>
                <a:cs typeface="Times New Roman" pitchFamily="18" charset="0"/>
              </a:rPr>
              <a:t>предметно-прост-ранственной</a:t>
            </a:r>
            <a:r>
              <a:rPr lang="ru-RU" sz="2000" dirty="0" smtClean="0">
                <a:latin typeface="Times New Roman" pitchFamily="18" charset="0"/>
                <a:cs typeface="Times New Roman" pitchFamily="18" charset="0"/>
              </a:rPr>
              <a:t> среды в группе, отвечающей современным требованиям;</a:t>
            </a:r>
          </a:p>
          <a:p>
            <a:r>
              <a:rPr lang="ru-RU" sz="2000" dirty="0" smtClean="0">
                <a:latin typeface="Times New Roman" pitchFamily="18" charset="0"/>
                <a:cs typeface="Times New Roman" pitchFamily="18" charset="0"/>
              </a:rPr>
              <a:t>*подведение итогов, определение задач для новых проектов.</a:t>
            </a:r>
            <a:endParaRPr lang="ru-RU" sz="2000" dirty="0">
              <a:latin typeface="Times New Roman" pitchFamily="18" charset="0"/>
              <a:cs typeface="Times New Roman" pitchFamily="18" charset="0"/>
            </a:endParaRPr>
          </a:p>
        </p:txBody>
      </p:sp>
      <p:pic>
        <p:nvPicPr>
          <p:cNvPr id="13314" name="Picture 2" descr="D:\101NIKON\DSCN9338.JPG"/>
          <p:cNvPicPr>
            <a:picLocks noChangeAspect="1" noChangeArrowheads="1"/>
          </p:cNvPicPr>
          <p:nvPr/>
        </p:nvPicPr>
        <p:blipFill>
          <a:blip r:embed="rId3" cstate="print"/>
          <a:srcRect/>
          <a:stretch>
            <a:fillRect/>
          </a:stretch>
        </p:blipFill>
        <p:spPr bwMode="auto">
          <a:xfrm>
            <a:off x="1475656" y="2564904"/>
            <a:ext cx="6264696" cy="3384376"/>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p:txBody>
          <a:bodyPr/>
          <a:lstStyle/>
          <a:p>
            <a:endParaRPr lang="ru-RU"/>
          </a:p>
        </p:txBody>
      </p:sp>
      <p:pic>
        <p:nvPicPr>
          <p:cNvPr id="4098" name="Picture 2" descr="C:\Users\User\Desktop\проект\слайд 1.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sp>
        <p:nvSpPr>
          <p:cNvPr id="5" name="TextBox 4"/>
          <p:cNvSpPr txBox="1"/>
          <p:nvPr/>
        </p:nvSpPr>
        <p:spPr>
          <a:xfrm>
            <a:off x="1357290" y="571480"/>
            <a:ext cx="6572296" cy="2062103"/>
          </a:xfrm>
          <a:prstGeom prst="rect">
            <a:avLst/>
          </a:prstGeom>
          <a:noFill/>
        </p:spPr>
        <p:txBody>
          <a:bodyPr wrap="square" rtlCol="0">
            <a:spAutoFit/>
          </a:bodyPr>
          <a:lstStyle/>
          <a:p>
            <a:r>
              <a:rPr lang="ru-RU" sz="2400" b="1" dirty="0" smtClean="0">
                <a:latin typeface="Times New Roman" pitchFamily="18" charset="0"/>
                <a:cs typeface="Times New Roman" pitchFamily="18" charset="0"/>
              </a:rPr>
              <a:t>Принципы создания предметно-развивающей среды:</a:t>
            </a:r>
            <a:endParaRPr lang="ru-RU" sz="2000" dirty="0" smtClean="0">
              <a:latin typeface="Times New Roman" pitchFamily="18" charset="0"/>
              <a:cs typeface="Times New Roman" pitchFamily="18" charset="0"/>
            </a:endParaRPr>
          </a:p>
          <a:p>
            <a:r>
              <a:rPr lang="ru-RU" sz="2000" dirty="0" smtClean="0">
                <a:latin typeface="Times New Roman" pitchFamily="18" charset="0"/>
                <a:cs typeface="Times New Roman" pitchFamily="18" charset="0"/>
              </a:rPr>
              <a:t>* </a:t>
            </a:r>
            <a:r>
              <a:rPr lang="ru-RU" sz="2000" i="1" dirty="0" smtClean="0">
                <a:solidFill>
                  <a:srgbClr val="FF0000"/>
                </a:solidFill>
                <a:latin typeface="Times New Roman" pitchFamily="18" charset="0"/>
                <a:cs typeface="Times New Roman" pitchFamily="18" charset="0"/>
              </a:rPr>
              <a:t>Принцип дистанции позиции</a:t>
            </a:r>
            <a:r>
              <a:rPr lang="ru-RU" sz="2000" i="1" dirty="0" smtClean="0">
                <a:latin typeface="Times New Roman" pitchFamily="18" charset="0"/>
                <a:cs typeface="Times New Roman" pitchFamily="18" charset="0"/>
              </a:rPr>
              <a:t>, </a:t>
            </a:r>
            <a:r>
              <a:rPr lang="ru-RU" sz="2000" dirty="0" smtClean="0">
                <a:latin typeface="Times New Roman" pitchFamily="18" charset="0"/>
                <a:cs typeface="Times New Roman" pitchFamily="18" charset="0"/>
              </a:rPr>
              <a:t>при взаимодействии ориентирует на организацию пространства для общения взрослого с ребенком «глаза в глаза», которая </a:t>
            </a:r>
            <a:r>
              <a:rPr lang="ru-RU" sz="2000" dirty="0" err="1" smtClean="0">
                <a:latin typeface="Times New Roman" pitchFamily="18" charset="0"/>
                <a:cs typeface="Times New Roman" pitchFamily="18" charset="0"/>
              </a:rPr>
              <a:t>способству-ет</a:t>
            </a:r>
            <a:r>
              <a:rPr lang="ru-RU" sz="2000" dirty="0" smtClean="0">
                <a:latin typeface="Times New Roman" pitchFamily="18" charset="0"/>
                <a:cs typeface="Times New Roman" pitchFamily="18" charset="0"/>
              </a:rPr>
              <a:t> установлению оптимального контакта с детьми.</a:t>
            </a:r>
            <a:endParaRPr lang="ru-RU" sz="2400" dirty="0">
              <a:latin typeface="Times New Roman" pitchFamily="18" charset="0"/>
              <a:cs typeface="Times New Roman" pitchFamily="18" charset="0"/>
            </a:endParaRPr>
          </a:p>
        </p:txBody>
      </p:sp>
      <p:pic>
        <p:nvPicPr>
          <p:cNvPr id="14338" name="Picture 2" descr="D:\101NIKON\DSCN9322.JPG"/>
          <p:cNvPicPr>
            <a:picLocks noChangeAspect="1" noChangeArrowheads="1"/>
          </p:cNvPicPr>
          <p:nvPr/>
        </p:nvPicPr>
        <p:blipFill>
          <a:blip r:embed="rId3" cstate="print"/>
          <a:srcRect/>
          <a:stretch>
            <a:fillRect/>
          </a:stretch>
        </p:blipFill>
        <p:spPr bwMode="auto">
          <a:xfrm>
            <a:off x="1907704" y="2708920"/>
            <a:ext cx="5400600" cy="3168352"/>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p:txBody>
          <a:bodyPr/>
          <a:lstStyle/>
          <a:p>
            <a:endParaRPr lang="ru-RU" dirty="0"/>
          </a:p>
        </p:txBody>
      </p:sp>
      <p:pic>
        <p:nvPicPr>
          <p:cNvPr id="5122" name="Picture 2" descr="C:\Users\User\Desktop\проект\слайд 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5" name="TextBox 4"/>
          <p:cNvSpPr txBox="1"/>
          <p:nvPr/>
        </p:nvSpPr>
        <p:spPr>
          <a:xfrm>
            <a:off x="1500166" y="571480"/>
            <a:ext cx="6500858" cy="1015663"/>
          </a:xfrm>
          <a:prstGeom prst="rect">
            <a:avLst/>
          </a:prstGeom>
          <a:noFill/>
        </p:spPr>
        <p:txBody>
          <a:bodyPr wrap="square" rtlCol="0">
            <a:spAutoFit/>
          </a:bodyPr>
          <a:lstStyle/>
          <a:p>
            <a:r>
              <a:rPr lang="ru-RU" sz="2000" dirty="0" smtClean="0">
                <a:latin typeface="Times New Roman" pitchFamily="18" charset="0"/>
                <a:cs typeface="Times New Roman" pitchFamily="18" charset="0"/>
              </a:rPr>
              <a:t>*</a:t>
            </a:r>
            <a:r>
              <a:rPr lang="ru-RU" sz="2000" i="1" dirty="0" smtClean="0">
                <a:solidFill>
                  <a:srgbClr val="FF0000"/>
                </a:solidFill>
                <a:latin typeface="Times New Roman" pitchFamily="18" charset="0"/>
                <a:cs typeface="Times New Roman" pitchFamily="18" charset="0"/>
              </a:rPr>
              <a:t>Принцип активности, </a:t>
            </a:r>
            <a:r>
              <a:rPr lang="ru-RU" sz="2000" dirty="0" smtClean="0">
                <a:latin typeface="Times New Roman" pitchFamily="18" charset="0"/>
                <a:cs typeface="Times New Roman" pitchFamily="18" charset="0"/>
              </a:rPr>
              <a:t>возможности её проявления и формирования у детей и взрослых путем их участия в создании своего предметного окружения;</a:t>
            </a:r>
            <a:endParaRPr lang="ru-RU" sz="2000" dirty="0">
              <a:latin typeface="Times New Roman" pitchFamily="18" charset="0"/>
              <a:cs typeface="Times New Roman" pitchFamily="18" charset="0"/>
            </a:endParaRPr>
          </a:p>
        </p:txBody>
      </p:sp>
      <p:pic>
        <p:nvPicPr>
          <p:cNvPr id="15362" name="Picture 2" descr="D:\101NIKON\DSCN9320.JPG"/>
          <p:cNvPicPr>
            <a:picLocks noChangeAspect="1" noChangeArrowheads="1"/>
          </p:cNvPicPr>
          <p:nvPr/>
        </p:nvPicPr>
        <p:blipFill>
          <a:blip r:embed="rId3" cstate="print"/>
          <a:srcRect/>
          <a:stretch>
            <a:fillRect/>
          </a:stretch>
        </p:blipFill>
        <p:spPr bwMode="auto">
          <a:xfrm>
            <a:off x="1331640" y="1772816"/>
            <a:ext cx="3024336" cy="3312368"/>
          </a:xfrm>
          <a:prstGeom prst="rect">
            <a:avLst/>
          </a:prstGeom>
          <a:noFill/>
        </p:spPr>
      </p:pic>
      <p:pic>
        <p:nvPicPr>
          <p:cNvPr id="15363" name="Picture 3" descr="D:\101NIKON\DSCN9319.JPG"/>
          <p:cNvPicPr>
            <a:picLocks noChangeAspect="1" noChangeArrowheads="1"/>
          </p:cNvPicPr>
          <p:nvPr/>
        </p:nvPicPr>
        <p:blipFill>
          <a:blip r:embed="rId4" cstate="print"/>
          <a:srcRect/>
          <a:stretch>
            <a:fillRect/>
          </a:stretch>
        </p:blipFill>
        <p:spPr bwMode="auto">
          <a:xfrm>
            <a:off x="4716016" y="1772816"/>
            <a:ext cx="3096344" cy="3312368"/>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p:txBody>
          <a:bodyPr/>
          <a:lstStyle/>
          <a:p>
            <a:endParaRPr lang="ru-RU"/>
          </a:p>
        </p:txBody>
      </p:sp>
      <p:pic>
        <p:nvPicPr>
          <p:cNvPr id="4098" name="Picture 2" descr="C:\Users\User\Desktop\проект\слайд 1.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sp>
        <p:nvSpPr>
          <p:cNvPr id="5" name="TextBox 4"/>
          <p:cNvSpPr txBox="1"/>
          <p:nvPr/>
        </p:nvSpPr>
        <p:spPr>
          <a:xfrm>
            <a:off x="1357290" y="571480"/>
            <a:ext cx="6572296" cy="1323439"/>
          </a:xfrm>
          <a:prstGeom prst="rect">
            <a:avLst/>
          </a:prstGeom>
          <a:noFill/>
        </p:spPr>
        <p:txBody>
          <a:bodyPr wrap="square" rtlCol="0">
            <a:spAutoFit/>
          </a:bodyPr>
          <a:lstStyle/>
          <a:p>
            <a:r>
              <a:rPr lang="ru-RU" dirty="0" smtClean="0"/>
              <a:t>*</a:t>
            </a:r>
            <a:r>
              <a:rPr lang="ru-RU" sz="2000" i="1" dirty="0" smtClean="0">
                <a:solidFill>
                  <a:srgbClr val="FF0000"/>
                </a:solidFill>
                <a:latin typeface="Times New Roman" pitchFamily="18" charset="0"/>
                <a:cs typeface="Times New Roman" pitchFamily="18" charset="0"/>
              </a:rPr>
              <a:t>Принцип стабильности-динамичности,</a:t>
            </a:r>
            <a:r>
              <a:rPr lang="ru-RU" sz="2000" i="1" dirty="0" smtClean="0">
                <a:latin typeface="Times New Roman" pitchFamily="18" charset="0"/>
                <a:cs typeface="Times New Roman" pitchFamily="18" charset="0"/>
              </a:rPr>
              <a:t> </a:t>
            </a:r>
            <a:r>
              <a:rPr lang="ru-RU" sz="2000" dirty="0" smtClean="0">
                <a:latin typeface="Times New Roman" pitchFamily="18" charset="0"/>
                <a:cs typeface="Times New Roman" pitchFamily="18" charset="0"/>
              </a:rPr>
              <a:t>предусматривает создание условий для изменения и созидания </a:t>
            </a:r>
            <a:r>
              <a:rPr lang="ru-RU" sz="2000" dirty="0" err="1" smtClean="0">
                <a:latin typeface="Times New Roman" pitchFamily="18" charset="0"/>
                <a:cs typeface="Times New Roman" pitchFamily="18" charset="0"/>
              </a:rPr>
              <a:t>окружаю-щей</a:t>
            </a:r>
            <a:r>
              <a:rPr lang="ru-RU" sz="2000" dirty="0" smtClean="0">
                <a:latin typeface="Times New Roman" pitchFamily="18" charset="0"/>
                <a:cs typeface="Times New Roman" pitchFamily="18" charset="0"/>
              </a:rPr>
              <a:t> среды в соответствии со вкусами, настроениями, меняющимися возможностями детей;</a:t>
            </a:r>
            <a:endParaRPr lang="ru-RU" sz="2000" dirty="0">
              <a:solidFill>
                <a:srgbClr val="FF0000"/>
              </a:solidFill>
              <a:latin typeface="Times New Roman" pitchFamily="18" charset="0"/>
              <a:cs typeface="Times New Roman" pitchFamily="18" charset="0"/>
            </a:endParaRPr>
          </a:p>
        </p:txBody>
      </p:sp>
      <p:pic>
        <p:nvPicPr>
          <p:cNvPr id="16387" name="Picture 3" descr="D:\101NIKON\DSCN9335.JPG"/>
          <p:cNvPicPr>
            <a:picLocks noChangeAspect="1" noChangeArrowheads="1"/>
          </p:cNvPicPr>
          <p:nvPr/>
        </p:nvPicPr>
        <p:blipFill>
          <a:blip r:embed="rId3" cstate="print"/>
          <a:srcRect/>
          <a:stretch>
            <a:fillRect/>
          </a:stretch>
        </p:blipFill>
        <p:spPr bwMode="auto">
          <a:xfrm>
            <a:off x="1403648" y="1988840"/>
            <a:ext cx="3024336" cy="3672408"/>
          </a:xfrm>
          <a:prstGeom prst="rect">
            <a:avLst/>
          </a:prstGeom>
          <a:noFill/>
        </p:spPr>
      </p:pic>
      <p:pic>
        <p:nvPicPr>
          <p:cNvPr id="16388" name="Picture 4" descr="D:\101NIKON\DSCN9369.JPG"/>
          <p:cNvPicPr>
            <a:picLocks noChangeAspect="1" noChangeArrowheads="1"/>
          </p:cNvPicPr>
          <p:nvPr/>
        </p:nvPicPr>
        <p:blipFill>
          <a:blip r:embed="rId4" cstate="print"/>
          <a:srcRect/>
          <a:stretch>
            <a:fillRect/>
          </a:stretch>
        </p:blipFill>
        <p:spPr bwMode="auto">
          <a:xfrm>
            <a:off x="4716016" y="2636912"/>
            <a:ext cx="3168352" cy="2736304"/>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p:txBody>
          <a:bodyPr/>
          <a:lstStyle/>
          <a:p>
            <a:endParaRPr lang="ru-RU" dirty="0"/>
          </a:p>
        </p:txBody>
      </p:sp>
      <p:pic>
        <p:nvPicPr>
          <p:cNvPr id="5122" name="Picture 2" descr="C:\Users\User\Desktop\проект\слайд 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5" name="TextBox 4"/>
          <p:cNvSpPr txBox="1"/>
          <p:nvPr/>
        </p:nvSpPr>
        <p:spPr>
          <a:xfrm>
            <a:off x="1285851" y="571480"/>
            <a:ext cx="6715173" cy="1631216"/>
          </a:xfrm>
          <a:prstGeom prst="rect">
            <a:avLst/>
          </a:prstGeom>
          <a:noFill/>
        </p:spPr>
        <p:txBody>
          <a:bodyPr wrap="square" rtlCol="0">
            <a:spAutoFit/>
          </a:bodyPr>
          <a:lstStyle/>
          <a:p>
            <a:r>
              <a:rPr lang="ru-RU" dirty="0" smtClean="0"/>
              <a:t>*</a:t>
            </a:r>
            <a:r>
              <a:rPr lang="ru-RU" sz="2000" i="1" dirty="0" smtClean="0">
                <a:solidFill>
                  <a:srgbClr val="FF0000"/>
                </a:solidFill>
                <a:latin typeface="Times New Roman" pitchFamily="18" charset="0"/>
                <a:cs typeface="Times New Roman" pitchFamily="18" charset="0"/>
              </a:rPr>
              <a:t>Принцип комплексирования и гибкого зонирования, </a:t>
            </a:r>
            <a:r>
              <a:rPr lang="ru-RU" sz="2000" dirty="0" err="1" smtClean="0">
                <a:latin typeface="Times New Roman" pitchFamily="18" charset="0"/>
                <a:cs typeface="Times New Roman" pitchFamily="18" charset="0"/>
              </a:rPr>
              <a:t>реа-лизующий</a:t>
            </a:r>
            <a:r>
              <a:rPr lang="ru-RU" sz="2000" dirty="0" smtClean="0">
                <a:latin typeface="Times New Roman" pitchFamily="18" charset="0"/>
                <a:cs typeface="Times New Roman" pitchFamily="18" charset="0"/>
              </a:rPr>
              <a:t> возможность построения  непересекающихся сфер активности и позволяющий детям заниматься </a:t>
            </a:r>
            <a:r>
              <a:rPr lang="ru-RU" sz="2000" dirty="0" err="1" smtClean="0">
                <a:latin typeface="Times New Roman" pitchFamily="18" charset="0"/>
                <a:cs typeface="Times New Roman" pitchFamily="18" charset="0"/>
              </a:rPr>
              <a:t>одно-временно</a:t>
            </a:r>
            <a:r>
              <a:rPr lang="ru-RU" sz="2000" dirty="0" smtClean="0">
                <a:latin typeface="Times New Roman" pitchFamily="18" charset="0"/>
                <a:cs typeface="Times New Roman" pitchFamily="18" charset="0"/>
              </a:rPr>
              <a:t> разными видами деятельности, не мешая друг другу;</a:t>
            </a:r>
            <a:endParaRPr lang="ru-RU" sz="2000" dirty="0">
              <a:latin typeface="Times New Roman" pitchFamily="18" charset="0"/>
              <a:cs typeface="Times New Roman" pitchFamily="18" charset="0"/>
            </a:endParaRPr>
          </a:p>
        </p:txBody>
      </p:sp>
      <p:pic>
        <p:nvPicPr>
          <p:cNvPr id="3074" name="Picture 2" descr="D:\101NIKON\DSCN9361.JPG"/>
          <p:cNvPicPr>
            <a:picLocks noChangeAspect="1" noChangeArrowheads="1"/>
          </p:cNvPicPr>
          <p:nvPr/>
        </p:nvPicPr>
        <p:blipFill>
          <a:blip r:embed="rId3" cstate="print"/>
          <a:srcRect/>
          <a:stretch>
            <a:fillRect/>
          </a:stretch>
        </p:blipFill>
        <p:spPr bwMode="auto">
          <a:xfrm>
            <a:off x="1907704" y="2420888"/>
            <a:ext cx="5616624" cy="3024336"/>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p:txBody>
          <a:bodyPr/>
          <a:lstStyle/>
          <a:p>
            <a:endParaRPr lang="ru-RU"/>
          </a:p>
        </p:txBody>
      </p:sp>
      <p:pic>
        <p:nvPicPr>
          <p:cNvPr id="4098" name="Picture 2" descr="C:\Users\User\Desktop\проект\слайд 1.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sp>
        <p:nvSpPr>
          <p:cNvPr id="5" name="TextBox 4"/>
          <p:cNvSpPr txBox="1"/>
          <p:nvPr/>
        </p:nvSpPr>
        <p:spPr>
          <a:xfrm>
            <a:off x="1285852" y="571480"/>
            <a:ext cx="6715172" cy="1323439"/>
          </a:xfrm>
          <a:prstGeom prst="rect">
            <a:avLst/>
          </a:prstGeom>
          <a:noFill/>
        </p:spPr>
        <p:txBody>
          <a:bodyPr wrap="square" rtlCol="0">
            <a:spAutoFit/>
          </a:bodyPr>
          <a:lstStyle/>
          <a:p>
            <a:r>
              <a:rPr lang="ru-RU" dirty="0" smtClean="0"/>
              <a:t>*</a:t>
            </a:r>
            <a:r>
              <a:rPr lang="ru-RU" sz="2000" i="1" dirty="0" smtClean="0">
                <a:solidFill>
                  <a:srgbClr val="FF0000"/>
                </a:solidFill>
                <a:latin typeface="Times New Roman" pitchFamily="18" charset="0"/>
                <a:cs typeface="Times New Roman" pitchFamily="18" charset="0"/>
              </a:rPr>
              <a:t>Принцип </a:t>
            </a:r>
            <a:r>
              <a:rPr lang="ru-RU" sz="2000" i="1" dirty="0" err="1" smtClean="0">
                <a:solidFill>
                  <a:srgbClr val="FF0000"/>
                </a:solidFill>
                <a:latin typeface="Times New Roman" pitchFamily="18" charset="0"/>
                <a:cs typeface="Times New Roman" pitchFamily="18" charset="0"/>
              </a:rPr>
              <a:t>эмоциогенности</a:t>
            </a:r>
            <a:r>
              <a:rPr lang="ru-RU" sz="2000" i="1" dirty="0" smtClean="0">
                <a:solidFill>
                  <a:srgbClr val="FF0000"/>
                </a:solidFill>
                <a:latin typeface="Times New Roman" pitchFamily="18" charset="0"/>
                <a:cs typeface="Times New Roman" pitchFamily="18" charset="0"/>
              </a:rPr>
              <a:t> среды,</a:t>
            </a:r>
            <a:r>
              <a:rPr lang="ru-RU" sz="2000" dirty="0" smtClean="0">
                <a:latin typeface="Times New Roman" pitchFamily="18" charset="0"/>
                <a:cs typeface="Times New Roman" pitchFamily="18" charset="0"/>
              </a:rPr>
              <a:t> индивидуальной ком- </a:t>
            </a:r>
            <a:r>
              <a:rPr lang="ru-RU" sz="2000" dirty="0" err="1" smtClean="0">
                <a:latin typeface="Times New Roman" pitchFamily="18" charset="0"/>
                <a:cs typeface="Times New Roman" pitchFamily="18" charset="0"/>
              </a:rPr>
              <a:t>фортности</a:t>
            </a:r>
            <a:r>
              <a:rPr lang="ru-RU" sz="2000" dirty="0" smtClean="0">
                <a:latin typeface="Times New Roman" pitchFamily="18" charset="0"/>
                <a:cs typeface="Times New Roman" pitchFamily="18" charset="0"/>
              </a:rPr>
              <a:t> и эмоционального благополучия каждого ребенка и взрослого, осуществляемый при оптимальном отборе стимулов по количеству и качеству;</a:t>
            </a:r>
            <a:endParaRPr lang="ru-RU" dirty="0"/>
          </a:p>
        </p:txBody>
      </p:sp>
      <p:pic>
        <p:nvPicPr>
          <p:cNvPr id="17410" name="Picture 2" descr="D:\101NIKON\DSCN9375.JPG"/>
          <p:cNvPicPr>
            <a:picLocks noChangeAspect="1" noChangeArrowheads="1"/>
          </p:cNvPicPr>
          <p:nvPr/>
        </p:nvPicPr>
        <p:blipFill>
          <a:blip r:embed="rId3" cstate="print"/>
          <a:srcRect/>
          <a:stretch>
            <a:fillRect/>
          </a:stretch>
        </p:blipFill>
        <p:spPr bwMode="auto">
          <a:xfrm>
            <a:off x="1691680" y="1988840"/>
            <a:ext cx="5688632" cy="3456384"/>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p:txBody>
          <a:bodyPr/>
          <a:lstStyle/>
          <a:p>
            <a:endParaRPr lang="ru-RU" dirty="0"/>
          </a:p>
        </p:txBody>
      </p:sp>
      <p:pic>
        <p:nvPicPr>
          <p:cNvPr id="5122" name="Picture 2" descr="C:\Users\User\Desktop\проект\слайд 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5" name="TextBox 4"/>
          <p:cNvSpPr txBox="1"/>
          <p:nvPr/>
        </p:nvSpPr>
        <p:spPr>
          <a:xfrm>
            <a:off x="1571604" y="571480"/>
            <a:ext cx="6286544" cy="707886"/>
          </a:xfrm>
          <a:prstGeom prst="rect">
            <a:avLst/>
          </a:prstGeom>
          <a:noFill/>
        </p:spPr>
        <p:txBody>
          <a:bodyPr wrap="square" rtlCol="0">
            <a:spAutoFit/>
          </a:bodyPr>
          <a:lstStyle/>
          <a:p>
            <a:r>
              <a:rPr lang="ru-RU" dirty="0" smtClean="0"/>
              <a:t>*</a:t>
            </a:r>
            <a:r>
              <a:rPr lang="ru-RU" sz="2000" i="1" dirty="0" smtClean="0">
                <a:solidFill>
                  <a:srgbClr val="FF0000"/>
                </a:solidFill>
                <a:latin typeface="Times New Roman" pitchFamily="18" charset="0"/>
                <a:cs typeface="Times New Roman" pitchFamily="18" charset="0"/>
              </a:rPr>
              <a:t>Принцип эстетической организации,</a:t>
            </a:r>
            <a:r>
              <a:rPr lang="ru-RU" sz="2000" dirty="0" smtClean="0">
                <a:latin typeface="Times New Roman" pitchFamily="18" charset="0"/>
                <a:cs typeface="Times New Roman" pitchFamily="18" charset="0"/>
              </a:rPr>
              <a:t> сочетание привычных и неординарных элементов;</a:t>
            </a:r>
            <a:endParaRPr lang="ru-RU" sz="2000" i="1" dirty="0">
              <a:solidFill>
                <a:srgbClr val="FF0000"/>
              </a:solidFill>
              <a:latin typeface="Times New Roman" pitchFamily="18" charset="0"/>
              <a:cs typeface="Times New Roman" pitchFamily="18" charset="0"/>
            </a:endParaRPr>
          </a:p>
        </p:txBody>
      </p:sp>
      <p:pic>
        <p:nvPicPr>
          <p:cNvPr id="6" name="Рисунок 5" descr="G:\100SSCAM\SL383512.JPG"/>
          <p:cNvPicPr/>
          <p:nvPr/>
        </p:nvPicPr>
        <p:blipFill>
          <a:blip r:embed="rId3" cstate="print"/>
          <a:srcRect/>
          <a:stretch>
            <a:fillRect/>
          </a:stretch>
        </p:blipFill>
        <p:spPr bwMode="auto">
          <a:xfrm>
            <a:off x="1386149" y="1509765"/>
            <a:ext cx="3257859" cy="2567307"/>
          </a:xfrm>
          <a:prstGeom prst="rect">
            <a:avLst/>
          </a:prstGeom>
          <a:noFill/>
          <a:ln w="9525">
            <a:noFill/>
            <a:miter lim="800000"/>
            <a:headEnd/>
            <a:tailEnd/>
          </a:ln>
        </p:spPr>
      </p:pic>
      <p:pic>
        <p:nvPicPr>
          <p:cNvPr id="18434" name="Picture 2" descr="D:\101NIKON\DSCN9356.JPG"/>
          <p:cNvPicPr>
            <a:picLocks noChangeAspect="1" noChangeArrowheads="1"/>
          </p:cNvPicPr>
          <p:nvPr/>
        </p:nvPicPr>
        <p:blipFill>
          <a:blip r:embed="rId4" cstate="print"/>
          <a:srcRect/>
          <a:stretch>
            <a:fillRect/>
          </a:stretch>
        </p:blipFill>
        <p:spPr bwMode="auto">
          <a:xfrm>
            <a:off x="4788024" y="1484784"/>
            <a:ext cx="3168352" cy="2592288"/>
          </a:xfrm>
          <a:prstGeom prst="rect">
            <a:avLst/>
          </a:prstGeom>
          <a:noFill/>
        </p:spPr>
      </p:pic>
      <p:pic>
        <p:nvPicPr>
          <p:cNvPr id="18435" name="Picture 3" descr="D:\101NIKON\DSCN9350.JPG"/>
          <p:cNvPicPr>
            <a:picLocks noChangeAspect="1" noChangeArrowheads="1"/>
          </p:cNvPicPr>
          <p:nvPr/>
        </p:nvPicPr>
        <p:blipFill>
          <a:blip r:embed="rId5" cstate="print"/>
          <a:srcRect/>
          <a:stretch>
            <a:fillRect/>
          </a:stretch>
        </p:blipFill>
        <p:spPr bwMode="auto">
          <a:xfrm>
            <a:off x="2915816" y="3645024"/>
            <a:ext cx="3528392" cy="2376264"/>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p:txBody>
          <a:bodyPr/>
          <a:lstStyle/>
          <a:p>
            <a:endParaRPr lang="ru-RU"/>
          </a:p>
        </p:txBody>
      </p:sp>
      <p:pic>
        <p:nvPicPr>
          <p:cNvPr id="4098" name="Picture 2" descr="C:\Users\User\Desktop\проект\слайд 1.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sp>
        <p:nvSpPr>
          <p:cNvPr id="5" name="TextBox 4"/>
          <p:cNvSpPr txBox="1"/>
          <p:nvPr/>
        </p:nvSpPr>
        <p:spPr>
          <a:xfrm>
            <a:off x="1500166" y="571480"/>
            <a:ext cx="6429420" cy="707886"/>
          </a:xfrm>
          <a:prstGeom prst="rect">
            <a:avLst/>
          </a:prstGeom>
          <a:noFill/>
        </p:spPr>
        <p:txBody>
          <a:bodyPr wrap="square" rtlCol="0">
            <a:spAutoFit/>
          </a:bodyPr>
          <a:lstStyle/>
          <a:p>
            <a:r>
              <a:rPr lang="ru-RU" dirty="0" smtClean="0"/>
              <a:t>*</a:t>
            </a:r>
            <a:r>
              <a:rPr lang="ru-RU" sz="2000" i="1" dirty="0" smtClean="0">
                <a:solidFill>
                  <a:srgbClr val="FF0000"/>
                </a:solidFill>
                <a:latin typeface="Times New Roman" pitchFamily="18" charset="0"/>
                <a:cs typeface="Times New Roman" pitchFamily="18" charset="0"/>
              </a:rPr>
              <a:t>Принцип открытости-закрытости,</a:t>
            </a:r>
            <a:r>
              <a:rPr lang="ru-RU" sz="2000" dirty="0" smtClean="0">
                <a:latin typeface="Times New Roman" pitchFamily="18" charset="0"/>
                <a:cs typeface="Times New Roman" pitchFamily="18" charset="0"/>
              </a:rPr>
              <a:t> среда готова к изменению, корректировке, развитию;</a:t>
            </a:r>
            <a:endParaRPr lang="ru-RU" sz="2000" i="1" dirty="0">
              <a:solidFill>
                <a:srgbClr val="FF0000"/>
              </a:solidFill>
              <a:latin typeface="Times New Roman" pitchFamily="18" charset="0"/>
              <a:cs typeface="Times New Roman" pitchFamily="18" charset="0"/>
            </a:endParaRPr>
          </a:p>
        </p:txBody>
      </p:sp>
      <p:pic>
        <p:nvPicPr>
          <p:cNvPr id="19458" name="Picture 2" descr="D:\101NIKON\DSCN9327.JPG"/>
          <p:cNvPicPr>
            <a:picLocks noChangeAspect="1" noChangeArrowheads="1"/>
          </p:cNvPicPr>
          <p:nvPr/>
        </p:nvPicPr>
        <p:blipFill>
          <a:blip r:embed="rId3" cstate="print"/>
          <a:srcRect/>
          <a:stretch>
            <a:fillRect/>
          </a:stretch>
        </p:blipFill>
        <p:spPr bwMode="auto">
          <a:xfrm>
            <a:off x="1547664" y="1484784"/>
            <a:ext cx="6192688" cy="3672408"/>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p:txBody>
          <a:bodyPr/>
          <a:lstStyle/>
          <a:p>
            <a:endParaRPr lang="ru-RU" dirty="0"/>
          </a:p>
        </p:txBody>
      </p:sp>
      <p:pic>
        <p:nvPicPr>
          <p:cNvPr id="5122" name="Picture 2" descr="C:\Users\User\Desktop\проект\слайд 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5" name="TextBox 4"/>
          <p:cNvSpPr txBox="1"/>
          <p:nvPr/>
        </p:nvSpPr>
        <p:spPr>
          <a:xfrm>
            <a:off x="1500166" y="571480"/>
            <a:ext cx="6429420" cy="1323439"/>
          </a:xfrm>
          <a:prstGeom prst="rect">
            <a:avLst/>
          </a:prstGeom>
          <a:noFill/>
        </p:spPr>
        <p:txBody>
          <a:bodyPr wrap="square" rtlCol="0">
            <a:spAutoFit/>
          </a:bodyPr>
          <a:lstStyle/>
          <a:p>
            <a:r>
              <a:rPr lang="ru-RU" dirty="0" smtClean="0"/>
              <a:t>*</a:t>
            </a:r>
            <a:r>
              <a:rPr lang="ru-RU" sz="2000" i="1" dirty="0" smtClean="0">
                <a:solidFill>
                  <a:srgbClr val="FF0000"/>
                </a:solidFill>
                <a:latin typeface="Times New Roman" pitchFamily="18" charset="0"/>
                <a:cs typeface="Times New Roman" pitchFamily="18" charset="0"/>
              </a:rPr>
              <a:t>Принцип  «половых и возрастных различий», </a:t>
            </a:r>
            <a:r>
              <a:rPr lang="ru-RU" sz="2000" dirty="0" smtClean="0">
                <a:latin typeface="Times New Roman" pitchFamily="18" charset="0"/>
                <a:cs typeface="Times New Roman" pitchFamily="18" charset="0"/>
              </a:rPr>
              <a:t>как возможность для девочек и мальчиков проявлять свои склонности в соответствии с принятыми в нашем обществе эталонами мужественности и женственности.</a:t>
            </a:r>
            <a:r>
              <a:rPr lang="ru-RU" sz="2000" i="1" dirty="0" smtClean="0">
                <a:solidFill>
                  <a:srgbClr val="FF0000"/>
                </a:solidFill>
                <a:latin typeface="Times New Roman" pitchFamily="18" charset="0"/>
                <a:cs typeface="Times New Roman" pitchFamily="18" charset="0"/>
              </a:rPr>
              <a:t> </a:t>
            </a:r>
            <a:endParaRPr lang="ru-RU" sz="2000" i="1" dirty="0">
              <a:solidFill>
                <a:srgbClr val="FF0000"/>
              </a:solidFill>
              <a:latin typeface="Times New Roman" pitchFamily="18" charset="0"/>
              <a:cs typeface="Times New Roman" pitchFamily="18" charset="0"/>
            </a:endParaRPr>
          </a:p>
        </p:txBody>
      </p:sp>
      <p:pic>
        <p:nvPicPr>
          <p:cNvPr id="6" name="Рисунок 5" descr="G:\101NIKON\DSCN9339 - копия.JPG"/>
          <p:cNvPicPr/>
          <p:nvPr/>
        </p:nvPicPr>
        <p:blipFill>
          <a:blip r:embed="rId3" cstate="print"/>
          <a:srcRect/>
          <a:stretch>
            <a:fillRect/>
          </a:stretch>
        </p:blipFill>
        <p:spPr bwMode="auto">
          <a:xfrm>
            <a:off x="1352567" y="1988840"/>
            <a:ext cx="4227545" cy="2736304"/>
          </a:xfrm>
          <a:prstGeom prst="rect">
            <a:avLst/>
          </a:prstGeom>
          <a:noFill/>
          <a:ln w="9525">
            <a:noFill/>
            <a:miter lim="800000"/>
            <a:headEnd/>
            <a:tailEnd/>
          </a:ln>
        </p:spPr>
      </p:pic>
      <p:pic>
        <p:nvPicPr>
          <p:cNvPr id="20482" name="Picture 2" descr="D:\101NIKON\DSCN9316.JPG"/>
          <p:cNvPicPr>
            <a:picLocks noChangeAspect="1" noChangeArrowheads="1"/>
          </p:cNvPicPr>
          <p:nvPr/>
        </p:nvPicPr>
        <p:blipFill>
          <a:blip r:embed="rId4" cstate="print"/>
          <a:srcRect/>
          <a:stretch>
            <a:fillRect/>
          </a:stretch>
        </p:blipFill>
        <p:spPr bwMode="auto">
          <a:xfrm>
            <a:off x="3995936" y="3501008"/>
            <a:ext cx="3888432" cy="2304256"/>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p:txBody>
          <a:bodyPr/>
          <a:lstStyle/>
          <a:p>
            <a:endParaRPr lang="ru-RU"/>
          </a:p>
        </p:txBody>
      </p:sp>
      <p:pic>
        <p:nvPicPr>
          <p:cNvPr id="4098" name="Picture 2" descr="C:\Users\User\Desktop\проект\слайд 1.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sp>
        <p:nvSpPr>
          <p:cNvPr id="6" name="TextBox 5"/>
          <p:cNvSpPr txBox="1"/>
          <p:nvPr/>
        </p:nvSpPr>
        <p:spPr>
          <a:xfrm>
            <a:off x="1357290" y="571480"/>
            <a:ext cx="6581603" cy="3231654"/>
          </a:xfrm>
          <a:prstGeom prst="rect">
            <a:avLst/>
          </a:prstGeom>
          <a:noFill/>
        </p:spPr>
        <p:txBody>
          <a:bodyPr wrap="square" rtlCol="0">
            <a:spAutoFit/>
          </a:bodyPr>
          <a:lstStyle/>
          <a:p>
            <a:r>
              <a:rPr lang="ru-RU" sz="2400" b="1" dirty="0" smtClean="0">
                <a:latin typeface="Times New Roman" pitchFamily="18" charset="0"/>
                <a:cs typeface="Times New Roman" pitchFamily="18" charset="0"/>
              </a:rPr>
              <a:t>ЗАКЛЮЧЕНИЕ: </a:t>
            </a:r>
            <a:r>
              <a:rPr lang="ru-RU" sz="2000" dirty="0" smtClean="0">
                <a:latin typeface="Times New Roman" pitchFamily="18" charset="0"/>
                <a:cs typeface="Times New Roman" pitchFamily="18" charset="0"/>
              </a:rPr>
              <a:t>В созданной </a:t>
            </a:r>
            <a:r>
              <a:rPr lang="ru-RU" sz="2000" dirty="0" err="1" smtClean="0">
                <a:latin typeface="Times New Roman" pitchFamily="18" charset="0"/>
                <a:cs typeface="Times New Roman" pitchFamily="18" charset="0"/>
              </a:rPr>
              <a:t>предметно-развива-ющей</a:t>
            </a:r>
            <a:r>
              <a:rPr lang="ru-RU" sz="2000" dirty="0" smtClean="0">
                <a:latin typeface="Times New Roman" pitchFamily="18" charset="0"/>
                <a:cs typeface="Times New Roman" pitchFamily="18" charset="0"/>
              </a:rPr>
              <a:t> среде, у детей активно развивается и усваивается информация об окружающем мире в ходе игр и других видах детской деятельности. Предметно-развивающая среда направлена на развитие познавательных качеств, социального взаимодействия, на формирование </a:t>
            </a:r>
            <a:r>
              <a:rPr lang="ru-RU" sz="2000" dirty="0" err="1" smtClean="0">
                <a:latin typeface="Times New Roman" pitchFamily="18" charset="0"/>
                <a:cs typeface="Times New Roman" pitchFamily="18" charset="0"/>
              </a:rPr>
              <a:t>психо-логических</a:t>
            </a:r>
            <a:r>
              <a:rPr lang="ru-RU" sz="2000" dirty="0" smtClean="0">
                <a:latin typeface="Times New Roman" pitchFamily="18" charset="0"/>
                <a:cs typeface="Times New Roman" pitchFamily="18" charset="0"/>
              </a:rPr>
              <a:t> качеств, а также на развитие </a:t>
            </a:r>
            <a:r>
              <a:rPr lang="ru-RU" sz="2000" dirty="0" err="1" smtClean="0">
                <a:latin typeface="Times New Roman" pitchFamily="18" charset="0"/>
                <a:cs typeface="Times New Roman" pitchFamily="18" charset="0"/>
              </a:rPr>
              <a:t>исследователь-ской</a:t>
            </a:r>
            <a:r>
              <a:rPr lang="ru-RU" sz="2000" dirty="0" smtClean="0">
                <a:latin typeface="Times New Roman" pitchFamily="18" charset="0"/>
                <a:cs typeface="Times New Roman" pitchFamily="18" charset="0"/>
              </a:rPr>
              <a:t> деятельности, сохраняя при этом индивидуальность каждого ребенка. Данный проект может быть использован воспитателями в детском саду с детьми  от 4 до 5 лет.</a:t>
            </a:r>
            <a:endParaRPr lang="ru-RU" sz="2000" dirty="0">
              <a:latin typeface="Times New Roman" pitchFamily="18" charset="0"/>
              <a:cs typeface="Times New Roman" pitchFamily="18" charset="0"/>
            </a:endParaRPr>
          </a:p>
        </p:txBody>
      </p:sp>
      <p:pic>
        <p:nvPicPr>
          <p:cNvPr id="21506" name="Picture 2" descr="D:\101NIKON\DSCN9343.JPG"/>
          <p:cNvPicPr>
            <a:picLocks noChangeAspect="1" noChangeArrowheads="1"/>
          </p:cNvPicPr>
          <p:nvPr/>
        </p:nvPicPr>
        <p:blipFill>
          <a:blip r:embed="rId3" cstate="print"/>
          <a:srcRect/>
          <a:stretch>
            <a:fillRect/>
          </a:stretch>
        </p:blipFill>
        <p:spPr bwMode="auto">
          <a:xfrm>
            <a:off x="1403648" y="3861048"/>
            <a:ext cx="2016224" cy="2304256"/>
          </a:xfrm>
          <a:prstGeom prst="rect">
            <a:avLst/>
          </a:prstGeom>
          <a:noFill/>
        </p:spPr>
      </p:pic>
      <p:pic>
        <p:nvPicPr>
          <p:cNvPr id="21507" name="Picture 3" descr="D:\101NIKON\DSCN9353.JPG"/>
          <p:cNvPicPr>
            <a:picLocks noChangeAspect="1" noChangeArrowheads="1"/>
          </p:cNvPicPr>
          <p:nvPr/>
        </p:nvPicPr>
        <p:blipFill>
          <a:blip r:embed="rId4" cstate="print"/>
          <a:srcRect/>
          <a:stretch>
            <a:fillRect/>
          </a:stretch>
        </p:blipFill>
        <p:spPr bwMode="auto">
          <a:xfrm>
            <a:off x="3635896" y="3861048"/>
            <a:ext cx="1944216" cy="2304256"/>
          </a:xfrm>
          <a:prstGeom prst="rect">
            <a:avLst/>
          </a:prstGeom>
          <a:noFill/>
        </p:spPr>
      </p:pic>
      <p:pic>
        <p:nvPicPr>
          <p:cNvPr id="21508" name="Picture 4" descr="D:\101NIKON\DSCN9354.JPG"/>
          <p:cNvPicPr>
            <a:picLocks noChangeAspect="1" noChangeArrowheads="1"/>
          </p:cNvPicPr>
          <p:nvPr/>
        </p:nvPicPr>
        <p:blipFill>
          <a:blip r:embed="rId5" cstate="print"/>
          <a:srcRect/>
          <a:stretch>
            <a:fillRect/>
          </a:stretch>
        </p:blipFill>
        <p:spPr bwMode="auto">
          <a:xfrm>
            <a:off x="5868144" y="3861048"/>
            <a:ext cx="1944216" cy="2304256"/>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p:txBody>
          <a:bodyPr/>
          <a:lstStyle/>
          <a:p>
            <a:endParaRPr lang="ru-RU" dirty="0"/>
          </a:p>
        </p:txBody>
      </p:sp>
      <p:pic>
        <p:nvPicPr>
          <p:cNvPr id="5122" name="Picture 2" descr="C:\Users\User\Desktop\проект\слайд 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5" name="TextBox 4"/>
          <p:cNvSpPr txBox="1"/>
          <p:nvPr/>
        </p:nvSpPr>
        <p:spPr>
          <a:xfrm>
            <a:off x="1547664" y="908720"/>
            <a:ext cx="6264696" cy="2831544"/>
          </a:xfrm>
          <a:prstGeom prst="rect">
            <a:avLst/>
          </a:prstGeom>
          <a:noFill/>
        </p:spPr>
        <p:txBody>
          <a:bodyPr wrap="square" rtlCol="0">
            <a:spAutoFit/>
          </a:bodyPr>
          <a:lstStyle/>
          <a:p>
            <a:r>
              <a:rPr lang="ru-RU" dirty="0" smtClean="0">
                <a:latin typeface="Times New Roman" pitchFamily="18" charset="0"/>
                <a:cs typeface="Times New Roman" pitchFamily="18" charset="0"/>
              </a:rPr>
              <a:t>Литература:</a:t>
            </a:r>
            <a:endParaRPr lang="ru-RU" sz="1600" dirty="0" smtClean="0">
              <a:latin typeface="Times New Roman" pitchFamily="18" charset="0"/>
              <a:cs typeface="Times New Roman" pitchFamily="18" charset="0"/>
            </a:endParaRPr>
          </a:p>
          <a:p>
            <a:r>
              <a:rPr lang="ru-RU" sz="1600" dirty="0" smtClean="0">
                <a:latin typeface="Times New Roman" pitchFamily="18" charset="0"/>
                <a:cs typeface="Times New Roman" pitchFamily="18" charset="0"/>
              </a:rPr>
              <a:t>1.Концепция построения развивающей среды в дошкольном учреждении (В.А.Петровский, 1993г.);</a:t>
            </a:r>
          </a:p>
          <a:p>
            <a:r>
              <a:rPr lang="ru-RU" sz="1600" dirty="0" smtClean="0">
                <a:latin typeface="Times New Roman" pitchFamily="18" charset="0"/>
                <a:cs typeface="Times New Roman" pitchFamily="18" charset="0"/>
              </a:rPr>
              <a:t>2.Федеральные государственные требования к предметно-развивающей среде ДОУ;</a:t>
            </a:r>
          </a:p>
          <a:p>
            <a:r>
              <a:rPr lang="ru-RU" sz="1600" dirty="0" smtClean="0">
                <a:latin typeface="Times New Roman" pitchFamily="18" charset="0"/>
                <a:cs typeface="Times New Roman" pitchFamily="18" charset="0"/>
              </a:rPr>
              <a:t>3.Концепция дошкольного воспитания (В.В.Давыдов 1989г.);</a:t>
            </a:r>
          </a:p>
          <a:p>
            <a:r>
              <a:rPr lang="ru-RU" sz="1600" dirty="0" smtClean="0">
                <a:latin typeface="Times New Roman" pitchFamily="18" charset="0"/>
                <a:cs typeface="Times New Roman" pitchFamily="18" charset="0"/>
              </a:rPr>
              <a:t>4.Развивающая среда (С.Л.Новоселова 2001г.);</a:t>
            </a:r>
          </a:p>
          <a:p>
            <a:r>
              <a:rPr lang="ru-RU" sz="1600" dirty="0" smtClean="0">
                <a:latin typeface="Times New Roman" pitchFamily="18" charset="0"/>
                <a:cs typeface="Times New Roman" pitchFamily="18" charset="0"/>
              </a:rPr>
              <a:t>5.К вопросу о развивающей среде ДОУ (С.В.Железнова 2001г.);</a:t>
            </a:r>
          </a:p>
          <a:p>
            <a:r>
              <a:rPr lang="ru-RU" sz="1600" dirty="0" smtClean="0">
                <a:latin typeface="Times New Roman" pitchFamily="18" charset="0"/>
                <a:cs typeface="Times New Roman" pitchFamily="18" charset="0"/>
              </a:rPr>
              <a:t>6.Особенности восприятия пространства у детей (Б.Г.Ананьев 2004)</a:t>
            </a:r>
          </a:p>
          <a:p>
            <a:r>
              <a:rPr lang="ru-RU" sz="1600" dirty="0" smtClean="0">
                <a:latin typeface="Times New Roman" pitchFamily="18" charset="0"/>
                <a:cs typeface="Times New Roman" pitchFamily="18" charset="0"/>
              </a:rPr>
              <a:t>7.Игра и новый подход к организации предметно-игровой среды (</a:t>
            </a:r>
            <a:r>
              <a:rPr lang="ru-RU" sz="1600" dirty="0" err="1" smtClean="0">
                <a:latin typeface="Times New Roman" pitchFamily="18" charset="0"/>
                <a:cs typeface="Times New Roman" pitchFamily="18" charset="0"/>
              </a:rPr>
              <a:t>Н.Т.Гринявичене</a:t>
            </a:r>
            <a:r>
              <a:rPr lang="ru-RU" sz="1600" dirty="0" smtClean="0">
                <a:latin typeface="Times New Roman" pitchFamily="18" charset="0"/>
                <a:cs typeface="Times New Roman" pitchFamily="18" charset="0"/>
              </a:rPr>
              <a:t> 2006г.)</a:t>
            </a:r>
            <a:endParaRPr lang="ru-RU"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p:txBody>
          <a:bodyPr/>
          <a:lstStyle/>
          <a:p>
            <a:endParaRPr lang="ru-RU"/>
          </a:p>
        </p:txBody>
      </p:sp>
      <p:pic>
        <p:nvPicPr>
          <p:cNvPr id="4098" name="Picture 2" descr="C:\Users\User\Desktop\проект\слайд 1.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sp>
        <p:nvSpPr>
          <p:cNvPr id="5" name="TextBox 4"/>
          <p:cNvSpPr txBox="1"/>
          <p:nvPr/>
        </p:nvSpPr>
        <p:spPr>
          <a:xfrm>
            <a:off x="1142976" y="785794"/>
            <a:ext cx="7000925" cy="646331"/>
          </a:xfrm>
          <a:prstGeom prst="rect">
            <a:avLst/>
          </a:prstGeom>
          <a:noFill/>
        </p:spPr>
        <p:txBody>
          <a:bodyPr wrap="square" rtlCol="0">
            <a:spAutoFit/>
          </a:bodyPr>
          <a:lstStyle/>
          <a:p>
            <a:r>
              <a:rPr lang="ru-RU" sz="3600" b="1" i="1" dirty="0" smtClean="0">
                <a:solidFill>
                  <a:srgbClr val="7030A0"/>
                </a:solidFill>
                <a:latin typeface="Times New Roman" pitchFamily="18" charset="0"/>
                <a:cs typeface="Times New Roman" pitchFamily="18" charset="0"/>
              </a:rPr>
              <a:t>СПАСИБО  ЗА  ВНИМАНИЕ !!!</a:t>
            </a:r>
            <a:endParaRPr lang="ru-RU" sz="3600" b="1" i="1" dirty="0">
              <a:solidFill>
                <a:srgbClr val="7030A0"/>
              </a:solidFill>
              <a:latin typeface="Times New Roman" pitchFamily="18" charset="0"/>
              <a:cs typeface="Times New Roman" pitchFamily="18" charset="0"/>
            </a:endParaRPr>
          </a:p>
        </p:txBody>
      </p:sp>
      <p:pic>
        <p:nvPicPr>
          <p:cNvPr id="1026" name="Picture 2" descr="D:\100SSCAM\SL383478.JPG"/>
          <p:cNvPicPr>
            <a:picLocks noChangeAspect="1" noChangeArrowheads="1"/>
          </p:cNvPicPr>
          <p:nvPr/>
        </p:nvPicPr>
        <p:blipFill>
          <a:blip r:embed="rId3" cstate="print"/>
          <a:srcRect/>
          <a:stretch>
            <a:fillRect/>
          </a:stretch>
        </p:blipFill>
        <p:spPr bwMode="auto">
          <a:xfrm>
            <a:off x="1403648" y="1628800"/>
            <a:ext cx="6408712" cy="3600400"/>
          </a:xfrm>
          <a:prstGeom prst="rect">
            <a:avLst/>
          </a:prstGeom>
          <a:noFill/>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Начальная">
  <a:themeElements>
    <a:clrScheme name="Начальная">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Начальная">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Начальная">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Origin</Template>
  <TotalTime>225</TotalTime>
  <Words>729</Words>
  <Application>Microsoft Office PowerPoint</Application>
  <PresentationFormat>Экран (4:3)</PresentationFormat>
  <Paragraphs>56</Paragraphs>
  <Slides>24</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24</vt:i4>
      </vt:variant>
    </vt:vector>
  </HeadingPairs>
  <TitlesOfParts>
    <vt:vector size="25" baseType="lpstr">
      <vt:lpstr>Начальная</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Пользователь Windows</cp:lastModifiedBy>
  <cp:revision>25</cp:revision>
  <dcterms:created xsi:type="dcterms:W3CDTF">2016-12-03T07:09:47Z</dcterms:created>
  <dcterms:modified xsi:type="dcterms:W3CDTF">2017-10-07T09:27:02Z</dcterms:modified>
</cp:coreProperties>
</file>