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  <p:sldMasterId id="2147483780" r:id="rId2"/>
    <p:sldMasterId id="2147483792" r:id="rId3"/>
    <p:sldMasterId id="2147483804" r:id="rId4"/>
    <p:sldMasterId id="2147483816" r:id="rId5"/>
    <p:sldMasterId id="2147483828" r:id="rId6"/>
  </p:sldMasterIdLst>
  <p:notesMasterIdLst>
    <p:notesMasterId r:id="rId39"/>
  </p:notesMasterIdLst>
  <p:sldIdLst>
    <p:sldId id="256" r:id="rId7"/>
    <p:sldId id="313" r:id="rId8"/>
    <p:sldId id="257" r:id="rId9"/>
    <p:sldId id="258" r:id="rId10"/>
    <p:sldId id="259" r:id="rId11"/>
    <p:sldId id="286" r:id="rId12"/>
    <p:sldId id="314" r:id="rId13"/>
    <p:sldId id="292" r:id="rId14"/>
    <p:sldId id="293" r:id="rId15"/>
    <p:sldId id="296" r:id="rId16"/>
    <p:sldId id="297" r:id="rId17"/>
    <p:sldId id="299" r:id="rId18"/>
    <p:sldId id="309" r:id="rId19"/>
    <p:sldId id="262" r:id="rId20"/>
    <p:sldId id="282" r:id="rId21"/>
    <p:sldId id="263" r:id="rId22"/>
    <p:sldId id="303" r:id="rId23"/>
    <p:sldId id="305" r:id="rId24"/>
    <p:sldId id="306" r:id="rId25"/>
    <p:sldId id="307" r:id="rId26"/>
    <p:sldId id="308" r:id="rId27"/>
    <p:sldId id="310" r:id="rId28"/>
    <p:sldId id="264" r:id="rId29"/>
    <p:sldId id="300" r:id="rId30"/>
    <p:sldId id="302" r:id="rId31"/>
    <p:sldId id="265" r:id="rId32"/>
    <p:sldId id="304" r:id="rId33"/>
    <p:sldId id="283" r:id="rId34"/>
    <p:sldId id="269" r:id="rId35"/>
    <p:sldId id="268" r:id="rId36"/>
    <p:sldId id="312" r:id="rId37"/>
    <p:sldId id="285" r:id="rId3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35" autoAdjust="0"/>
    <p:restoredTop sz="89721" autoAdjust="0"/>
  </p:normalViewPr>
  <p:slideViewPr>
    <p:cSldViewPr>
      <p:cViewPr varScale="1">
        <p:scale>
          <a:sx n="71" d="100"/>
          <a:sy n="71" d="100"/>
        </p:scale>
        <p:origin x="-133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theme" Target="theme/theme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017AB58-498B-43DD-ACA1-5646E86CB9E8}" type="doc">
      <dgm:prSet loTypeId="urn:microsoft.com/office/officeart/2005/8/layout/radial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FFA3664-6C57-4EC7-B25B-3437AD91A826}">
      <dgm:prSet phldrT="[Текст]" custT="1"/>
      <dgm:spPr/>
      <dgm:t>
        <a:bodyPr/>
        <a:lstStyle/>
        <a:p>
          <a:pPr marL="0" indent="0"/>
          <a:r>
            <a:rPr lang="ru-RU" sz="3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«</a:t>
          </a:r>
          <a:r>
            <a:rPr lang="ru-RU" sz="3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Веселая пуговка»</a:t>
          </a:r>
          <a:endParaRPr lang="ru-RU" sz="3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1B423C8-5791-4B1F-A7C2-54A3B68B49C0}" type="parTrans" cxnId="{8295A03A-2E7E-4D0C-B0EB-093D323E7D71}">
      <dgm:prSet/>
      <dgm:spPr/>
      <dgm:t>
        <a:bodyPr/>
        <a:lstStyle/>
        <a:p>
          <a:endParaRPr lang="ru-RU"/>
        </a:p>
      </dgm:t>
    </dgm:pt>
    <dgm:pt modelId="{0BD83855-CFA3-4FED-9DE2-E310F31319C8}" type="sibTrans" cxnId="{8295A03A-2E7E-4D0C-B0EB-093D323E7D71}">
      <dgm:prSet/>
      <dgm:spPr/>
      <dgm:t>
        <a:bodyPr/>
        <a:lstStyle/>
        <a:p>
          <a:endParaRPr lang="ru-RU"/>
        </a:p>
      </dgm:t>
    </dgm:pt>
    <dgm:pt modelId="{1A294E13-1DCC-4310-ADE5-D0B61D6CB2D7}">
      <dgm:prSet phldrT="[Текст]" custT="1"/>
      <dgm:spPr/>
      <dgm:t>
        <a:bodyPr/>
        <a:lstStyle/>
        <a:p>
          <a:r>
            <a: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Предмет исследования: </a:t>
          </a:r>
          <a:r>
            <a: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пуговицы</a:t>
          </a:r>
          <a:endParaRPr lang="ru-RU" sz="2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942847B-BCC4-49AB-B154-1FA9CD69B2E1}" type="parTrans" cxnId="{6392D397-89B9-428F-957E-BE2D85C5E689}">
      <dgm:prSet/>
      <dgm:spPr/>
      <dgm:t>
        <a:bodyPr/>
        <a:lstStyle/>
        <a:p>
          <a:endParaRPr lang="ru-RU"/>
        </a:p>
      </dgm:t>
    </dgm:pt>
    <dgm:pt modelId="{E9D40115-DEDB-449B-A265-A00B726BD957}" type="sibTrans" cxnId="{6392D397-89B9-428F-957E-BE2D85C5E689}">
      <dgm:prSet/>
      <dgm:spPr/>
      <dgm:t>
        <a:bodyPr/>
        <a:lstStyle/>
        <a:p>
          <a:endParaRPr lang="ru-RU"/>
        </a:p>
      </dgm:t>
    </dgm:pt>
    <dgm:pt modelId="{14578533-C20B-488A-8303-682F209C8279}">
      <dgm:prSet phldrT="[Текст]" custT="1"/>
      <dgm:spPr/>
      <dgm:t>
        <a:bodyPr/>
        <a:lstStyle/>
        <a:p>
          <a:r>
            <a: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Участники проекта:</a:t>
          </a:r>
        </a:p>
        <a:p>
          <a:r>
            <a:rPr lang="ru-RU" sz="2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дети старшей, подготовительной группы, воспитатели, родители</a:t>
          </a:r>
          <a:endParaRPr lang="ru-RU" sz="2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6E91DB6-9C5C-4A03-AB62-13EF0B22A8D0}" type="parTrans" cxnId="{EAD5777B-1680-4ECD-B597-E9599D82C08E}">
      <dgm:prSet/>
      <dgm:spPr/>
      <dgm:t>
        <a:bodyPr/>
        <a:lstStyle/>
        <a:p>
          <a:endParaRPr lang="ru-RU"/>
        </a:p>
      </dgm:t>
    </dgm:pt>
    <dgm:pt modelId="{C5C1C313-3D3B-4B09-952E-5D406DAD038A}" type="sibTrans" cxnId="{EAD5777B-1680-4ECD-B597-E9599D82C08E}">
      <dgm:prSet/>
      <dgm:spPr/>
      <dgm:t>
        <a:bodyPr/>
        <a:lstStyle/>
        <a:p>
          <a:endParaRPr lang="ru-RU"/>
        </a:p>
      </dgm:t>
    </dgm:pt>
    <dgm:pt modelId="{B1D130AB-7F9D-4FD5-A4F5-4355F137DDC6}">
      <dgm:prSet phldrT="[Текст]" custT="1"/>
      <dgm:spPr/>
      <dgm:t>
        <a:bodyPr/>
        <a:lstStyle/>
        <a:p>
          <a:r>
            <a: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Продолжительность:</a:t>
          </a:r>
          <a:r>
            <a:rPr lang="ru-RU" sz="24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долгосрочный</a:t>
          </a:r>
        </a:p>
      </dgm:t>
    </dgm:pt>
    <dgm:pt modelId="{D5AE1105-96E2-4DE1-9647-259FE38EBF48}" type="parTrans" cxnId="{F1D34514-5C71-43CB-9FD1-C77436F15A83}">
      <dgm:prSet/>
      <dgm:spPr/>
      <dgm:t>
        <a:bodyPr/>
        <a:lstStyle/>
        <a:p>
          <a:endParaRPr lang="ru-RU"/>
        </a:p>
      </dgm:t>
    </dgm:pt>
    <dgm:pt modelId="{8356A9A4-F469-4061-A5DD-0A49768FE963}" type="sibTrans" cxnId="{F1D34514-5C71-43CB-9FD1-C77436F15A83}">
      <dgm:prSet/>
      <dgm:spPr/>
      <dgm:t>
        <a:bodyPr/>
        <a:lstStyle/>
        <a:p>
          <a:endParaRPr lang="ru-RU"/>
        </a:p>
      </dgm:t>
    </dgm:pt>
    <dgm:pt modelId="{8393FA3D-A883-4131-8977-9F10B2744D91}">
      <dgm:prSet phldrT="[Текст]" custT="1"/>
      <dgm:spPr/>
      <dgm:t>
        <a:bodyPr/>
        <a:lstStyle/>
        <a:p>
          <a:r>
            <a: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Тип проекта</a:t>
          </a:r>
          <a:r>
            <a: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познавательно-исследовательский</a:t>
          </a:r>
          <a:endParaRPr lang="ru-RU" sz="2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F2C7D65-2B27-43CD-B9EA-A216812D503A}" type="parTrans" cxnId="{9E933EE3-DCDF-4A82-BAC4-DA4F1143E6EC}">
      <dgm:prSet/>
      <dgm:spPr/>
      <dgm:t>
        <a:bodyPr/>
        <a:lstStyle/>
        <a:p>
          <a:endParaRPr lang="ru-RU"/>
        </a:p>
      </dgm:t>
    </dgm:pt>
    <dgm:pt modelId="{18CA0C61-9D25-4151-955F-033659C04954}" type="sibTrans" cxnId="{9E933EE3-DCDF-4A82-BAC4-DA4F1143E6EC}">
      <dgm:prSet/>
      <dgm:spPr/>
      <dgm:t>
        <a:bodyPr/>
        <a:lstStyle/>
        <a:p>
          <a:endParaRPr lang="ru-RU"/>
        </a:p>
      </dgm:t>
    </dgm:pt>
    <dgm:pt modelId="{80AE6370-7F47-4FC6-A74B-121785726E34}" type="pres">
      <dgm:prSet presAssocID="{1017AB58-498B-43DD-ACA1-5646E86CB9E8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E138A5E-2DCF-41B4-903C-E075F7E6D603}" type="pres">
      <dgm:prSet presAssocID="{CFFA3664-6C57-4EC7-B25B-3437AD91A826}" presName="centerShape" presStyleLbl="node0" presStyleIdx="0" presStyleCnt="1" custScaleX="238015" custScaleY="106410" custLinFactNeighborX="4227" custLinFactNeighborY="-49184"/>
      <dgm:spPr/>
      <dgm:t>
        <a:bodyPr/>
        <a:lstStyle/>
        <a:p>
          <a:endParaRPr lang="ru-RU"/>
        </a:p>
      </dgm:t>
    </dgm:pt>
    <dgm:pt modelId="{F7678EF2-091D-4FBD-B67B-DA1E03BFA49E}" type="pres">
      <dgm:prSet presAssocID="{B942847B-BCC4-49AB-B154-1FA9CD69B2E1}" presName="parTrans" presStyleLbl="sibTrans2D1" presStyleIdx="0" presStyleCnt="4" custScaleY="43255" custLinFactNeighborX="4901" custLinFactNeighborY="-3328"/>
      <dgm:spPr/>
      <dgm:t>
        <a:bodyPr/>
        <a:lstStyle/>
        <a:p>
          <a:endParaRPr lang="ru-RU"/>
        </a:p>
      </dgm:t>
    </dgm:pt>
    <dgm:pt modelId="{CC4C59BF-A849-4BD8-8899-24E854F90EB0}" type="pres">
      <dgm:prSet presAssocID="{B942847B-BCC4-49AB-B154-1FA9CD69B2E1}" presName="connectorText" presStyleLbl="sibTrans2D1" presStyleIdx="0" presStyleCnt="4"/>
      <dgm:spPr/>
      <dgm:t>
        <a:bodyPr/>
        <a:lstStyle/>
        <a:p>
          <a:endParaRPr lang="ru-RU"/>
        </a:p>
      </dgm:t>
    </dgm:pt>
    <dgm:pt modelId="{BD6E98A6-CAC8-4A75-A29D-D951EDBDED96}" type="pres">
      <dgm:prSet presAssocID="{1A294E13-1DCC-4310-ADE5-D0B61D6CB2D7}" presName="node" presStyleLbl="node1" presStyleIdx="0" presStyleCnt="4" custScaleX="185733" custScaleY="111639" custRadScaleRad="129778" custRadScaleInc="1796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75F0EE-7D1E-4A1D-B02E-4C4F78636EF6}" type="pres">
      <dgm:prSet presAssocID="{36E91DB6-9C5C-4A03-AB62-13EF0B22A8D0}" presName="parTrans" presStyleLbl="sibTrans2D1" presStyleIdx="1" presStyleCnt="4" custScaleY="49245" custLinFactNeighborX="32282" custLinFactNeighborY="53987"/>
      <dgm:spPr/>
      <dgm:t>
        <a:bodyPr/>
        <a:lstStyle/>
        <a:p>
          <a:endParaRPr lang="ru-RU"/>
        </a:p>
      </dgm:t>
    </dgm:pt>
    <dgm:pt modelId="{AE6C8B67-0761-41BB-AE1F-0E162E9F8C9C}" type="pres">
      <dgm:prSet presAssocID="{36E91DB6-9C5C-4A03-AB62-13EF0B22A8D0}" presName="connectorText" presStyleLbl="sibTrans2D1" presStyleIdx="1" presStyleCnt="4"/>
      <dgm:spPr/>
      <dgm:t>
        <a:bodyPr/>
        <a:lstStyle/>
        <a:p>
          <a:endParaRPr lang="ru-RU"/>
        </a:p>
      </dgm:t>
    </dgm:pt>
    <dgm:pt modelId="{D982E649-DF61-4D32-B571-EB7793568811}" type="pres">
      <dgm:prSet presAssocID="{14578533-C20B-488A-8303-682F209C8279}" presName="node" presStyleLbl="node1" presStyleIdx="1" presStyleCnt="4" custScaleX="251690" custScaleY="127862" custRadScaleRad="136500" custRadScaleInc="3104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C4AE18A-FD49-4888-85FD-DA980941FD80}" type="pres">
      <dgm:prSet presAssocID="{D5AE1105-96E2-4DE1-9647-259FE38EBF48}" presName="parTrans" presStyleLbl="sibTrans2D1" presStyleIdx="2" presStyleCnt="4" custScaleY="47479" custLinFactNeighborX="-6770" custLinFactNeighborY="53255"/>
      <dgm:spPr/>
      <dgm:t>
        <a:bodyPr/>
        <a:lstStyle/>
        <a:p>
          <a:endParaRPr lang="ru-RU"/>
        </a:p>
      </dgm:t>
    </dgm:pt>
    <dgm:pt modelId="{A3213936-FA05-4DD3-A244-C62DBFDF6747}" type="pres">
      <dgm:prSet presAssocID="{D5AE1105-96E2-4DE1-9647-259FE38EBF48}" presName="connectorText" presStyleLbl="sibTrans2D1" presStyleIdx="2" presStyleCnt="4"/>
      <dgm:spPr/>
      <dgm:t>
        <a:bodyPr/>
        <a:lstStyle/>
        <a:p>
          <a:endParaRPr lang="ru-RU"/>
        </a:p>
      </dgm:t>
    </dgm:pt>
    <dgm:pt modelId="{5EFDB129-D2CA-4BA1-855C-745645373415}" type="pres">
      <dgm:prSet presAssocID="{B1D130AB-7F9D-4FD5-A4F5-4355F137DDC6}" presName="node" presStyleLbl="node1" presStyleIdx="2" presStyleCnt="4" custScaleX="262127" custScaleY="125777" custRadScaleRad="130649" custRadScaleInc="-1060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8990CB-F286-40A4-A183-19BFAE8F6E13}" type="pres">
      <dgm:prSet presAssocID="{DF2C7D65-2B27-43CD-B9EA-A216812D503A}" presName="parTrans" presStyleLbl="sibTrans2D1" presStyleIdx="3" presStyleCnt="4" custScaleY="44000"/>
      <dgm:spPr/>
      <dgm:t>
        <a:bodyPr/>
        <a:lstStyle/>
        <a:p>
          <a:endParaRPr lang="ru-RU"/>
        </a:p>
      </dgm:t>
    </dgm:pt>
    <dgm:pt modelId="{0A4FA679-E0DC-4415-9392-B1241E5928F8}" type="pres">
      <dgm:prSet presAssocID="{DF2C7D65-2B27-43CD-B9EA-A216812D503A}" presName="connectorText" presStyleLbl="sibTrans2D1" presStyleIdx="3" presStyleCnt="4"/>
      <dgm:spPr/>
      <dgm:t>
        <a:bodyPr/>
        <a:lstStyle/>
        <a:p>
          <a:endParaRPr lang="ru-RU"/>
        </a:p>
      </dgm:t>
    </dgm:pt>
    <dgm:pt modelId="{5E55EFB8-69A7-47CA-87A8-799A14A0829B}" type="pres">
      <dgm:prSet presAssocID="{8393FA3D-A883-4131-8977-9F10B2744D91}" presName="node" presStyleLbl="node1" presStyleIdx="3" presStyleCnt="4" custScaleX="209351" custScaleY="119890" custRadScaleRad="117480" custRadScaleInc="242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8785D13-03FD-44B8-BE03-EE3ECE5645A3}" type="presOf" srcId="{8393FA3D-A883-4131-8977-9F10B2744D91}" destId="{5E55EFB8-69A7-47CA-87A8-799A14A0829B}" srcOrd="0" destOrd="0" presId="urn:microsoft.com/office/officeart/2005/8/layout/radial5"/>
    <dgm:cxn modelId="{F1D34514-5C71-43CB-9FD1-C77436F15A83}" srcId="{CFFA3664-6C57-4EC7-B25B-3437AD91A826}" destId="{B1D130AB-7F9D-4FD5-A4F5-4355F137DDC6}" srcOrd="2" destOrd="0" parTransId="{D5AE1105-96E2-4DE1-9647-259FE38EBF48}" sibTransId="{8356A9A4-F469-4061-A5DD-0A49768FE963}"/>
    <dgm:cxn modelId="{D2060F0C-2D12-4A2B-A038-7DF951D27D2A}" type="presOf" srcId="{DF2C7D65-2B27-43CD-B9EA-A216812D503A}" destId="{0A4FA679-E0DC-4415-9392-B1241E5928F8}" srcOrd="1" destOrd="0" presId="urn:microsoft.com/office/officeart/2005/8/layout/radial5"/>
    <dgm:cxn modelId="{FD20B3C5-4734-4A66-88D9-920EF21B6ADA}" type="presOf" srcId="{B942847B-BCC4-49AB-B154-1FA9CD69B2E1}" destId="{CC4C59BF-A849-4BD8-8899-24E854F90EB0}" srcOrd="1" destOrd="0" presId="urn:microsoft.com/office/officeart/2005/8/layout/radial5"/>
    <dgm:cxn modelId="{55D5BA28-EF1E-4AF6-8F24-580DBF233D63}" type="presOf" srcId="{DF2C7D65-2B27-43CD-B9EA-A216812D503A}" destId="{2C8990CB-F286-40A4-A183-19BFAE8F6E13}" srcOrd="0" destOrd="0" presId="urn:microsoft.com/office/officeart/2005/8/layout/radial5"/>
    <dgm:cxn modelId="{7F31BF8B-8730-45A3-B9A1-0C2CCAE008EF}" type="presOf" srcId="{14578533-C20B-488A-8303-682F209C8279}" destId="{D982E649-DF61-4D32-B571-EB7793568811}" srcOrd="0" destOrd="0" presId="urn:microsoft.com/office/officeart/2005/8/layout/radial5"/>
    <dgm:cxn modelId="{46C0ABC4-720D-4712-8B5E-B94511BBC5D4}" type="presOf" srcId="{1017AB58-498B-43DD-ACA1-5646E86CB9E8}" destId="{80AE6370-7F47-4FC6-A74B-121785726E34}" srcOrd="0" destOrd="0" presId="urn:microsoft.com/office/officeart/2005/8/layout/radial5"/>
    <dgm:cxn modelId="{00C4BAD4-875D-467A-9C93-E9F829CADB7A}" type="presOf" srcId="{B942847B-BCC4-49AB-B154-1FA9CD69B2E1}" destId="{F7678EF2-091D-4FBD-B67B-DA1E03BFA49E}" srcOrd="0" destOrd="0" presId="urn:microsoft.com/office/officeart/2005/8/layout/radial5"/>
    <dgm:cxn modelId="{4907F6D3-4D41-4CFA-AAE9-292273425A7F}" type="presOf" srcId="{CFFA3664-6C57-4EC7-B25B-3437AD91A826}" destId="{AE138A5E-2DCF-41B4-903C-E075F7E6D603}" srcOrd="0" destOrd="0" presId="urn:microsoft.com/office/officeart/2005/8/layout/radial5"/>
    <dgm:cxn modelId="{8295A03A-2E7E-4D0C-B0EB-093D323E7D71}" srcId="{1017AB58-498B-43DD-ACA1-5646E86CB9E8}" destId="{CFFA3664-6C57-4EC7-B25B-3437AD91A826}" srcOrd="0" destOrd="0" parTransId="{11B423C8-5791-4B1F-A7C2-54A3B68B49C0}" sibTransId="{0BD83855-CFA3-4FED-9DE2-E310F31319C8}"/>
    <dgm:cxn modelId="{EAD5777B-1680-4ECD-B597-E9599D82C08E}" srcId="{CFFA3664-6C57-4EC7-B25B-3437AD91A826}" destId="{14578533-C20B-488A-8303-682F209C8279}" srcOrd="1" destOrd="0" parTransId="{36E91DB6-9C5C-4A03-AB62-13EF0B22A8D0}" sibTransId="{C5C1C313-3D3B-4B09-952E-5D406DAD038A}"/>
    <dgm:cxn modelId="{E94EBA66-F01C-41F9-96CE-45A0ACE5CF9C}" type="presOf" srcId="{1A294E13-1DCC-4310-ADE5-D0B61D6CB2D7}" destId="{BD6E98A6-CAC8-4A75-A29D-D951EDBDED96}" srcOrd="0" destOrd="0" presId="urn:microsoft.com/office/officeart/2005/8/layout/radial5"/>
    <dgm:cxn modelId="{7A6CC8F1-2055-49D5-894C-5F5F84E19546}" type="presOf" srcId="{D5AE1105-96E2-4DE1-9647-259FE38EBF48}" destId="{CC4AE18A-FD49-4888-85FD-DA980941FD80}" srcOrd="0" destOrd="0" presId="urn:microsoft.com/office/officeart/2005/8/layout/radial5"/>
    <dgm:cxn modelId="{9E933EE3-DCDF-4A82-BAC4-DA4F1143E6EC}" srcId="{CFFA3664-6C57-4EC7-B25B-3437AD91A826}" destId="{8393FA3D-A883-4131-8977-9F10B2744D91}" srcOrd="3" destOrd="0" parTransId="{DF2C7D65-2B27-43CD-B9EA-A216812D503A}" sibTransId="{18CA0C61-9D25-4151-955F-033659C04954}"/>
    <dgm:cxn modelId="{5AF7DAC8-4DE4-4BB0-A763-FFCC2E909898}" type="presOf" srcId="{36E91DB6-9C5C-4A03-AB62-13EF0B22A8D0}" destId="{AE6C8B67-0761-41BB-AE1F-0E162E9F8C9C}" srcOrd="1" destOrd="0" presId="urn:microsoft.com/office/officeart/2005/8/layout/radial5"/>
    <dgm:cxn modelId="{0E42B9D0-3AA4-46FA-9B1C-887597E5EF51}" type="presOf" srcId="{D5AE1105-96E2-4DE1-9647-259FE38EBF48}" destId="{A3213936-FA05-4DD3-A244-C62DBFDF6747}" srcOrd="1" destOrd="0" presId="urn:microsoft.com/office/officeart/2005/8/layout/radial5"/>
    <dgm:cxn modelId="{AC4EC9A7-47E9-4E15-A510-BE6A82175549}" type="presOf" srcId="{B1D130AB-7F9D-4FD5-A4F5-4355F137DDC6}" destId="{5EFDB129-D2CA-4BA1-855C-745645373415}" srcOrd="0" destOrd="0" presId="urn:microsoft.com/office/officeart/2005/8/layout/radial5"/>
    <dgm:cxn modelId="{6392D397-89B9-428F-957E-BE2D85C5E689}" srcId="{CFFA3664-6C57-4EC7-B25B-3437AD91A826}" destId="{1A294E13-1DCC-4310-ADE5-D0B61D6CB2D7}" srcOrd="0" destOrd="0" parTransId="{B942847B-BCC4-49AB-B154-1FA9CD69B2E1}" sibTransId="{E9D40115-DEDB-449B-A265-A00B726BD957}"/>
    <dgm:cxn modelId="{BFFC5D92-5D52-4595-ABDF-9E8BB3A45867}" type="presOf" srcId="{36E91DB6-9C5C-4A03-AB62-13EF0B22A8D0}" destId="{A475F0EE-7D1E-4A1D-B02E-4C4F78636EF6}" srcOrd="0" destOrd="0" presId="urn:microsoft.com/office/officeart/2005/8/layout/radial5"/>
    <dgm:cxn modelId="{2BF93256-B5F5-4346-868B-DCB7DA3D091C}" type="presParOf" srcId="{80AE6370-7F47-4FC6-A74B-121785726E34}" destId="{AE138A5E-2DCF-41B4-903C-E075F7E6D603}" srcOrd="0" destOrd="0" presId="urn:microsoft.com/office/officeart/2005/8/layout/radial5"/>
    <dgm:cxn modelId="{57B6BC38-DAF7-411B-86E6-D3381C7E59BE}" type="presParOf" srcId="{80AE6370-7F47-4FC6-A74B-121785726E34}" destId="{F7678EF2-091D-4FBD-B67B-DA1E03BFA49E}" srcOrd="1" destOrd="0" presId="urn:microsoft.com/office/officeart/2005/8/layout/radial5"/>
    <dgm:cxn modelId="{20440ECB-0B6D-4623-9BE8-0860E76F7019}" type="presParOf" srcId="{F7678EF2-091D-4FBD-B67B-DA1E03BFA49E}" destId="{CC4C59BF-A849-4BD8-8899-24E854F90EB0}" srcOrd="0" destOrd="0" presId="urn:microsoft.com/office/officeart/2005/8/layout/radial5"/>
    <dgm:cxn modelId="{F04D6B4C-A823-4B3F-9C02-56F53854FF8E}" type="presParOf" srcId="{80AE6370-7F47-4FC6-A74B-121785726E34}" destId="{BD6E98A6-CAC8-4A75-A29D-D951EDBDED96}" srcOrd="2" destOrd="0" presId="urn:microsoft.com/office/officeart/2005/8/layout/radial5"/>
    <dgm:cxn modelId="{74A76C63-7EF5-4FD6-9ED1-032FD00D5475}" type="presParOf" srcId="{80AE6370-7F47-4FC6-A74B-121785726E34}" destId="{A475F0EE-7D1E-4A1D-B02E-4C4F78636EF6}" srcOrd="3" destOrd="0" presId="urn:microsoft.com/office/officeart/2005/8/layout/radial5"/>
    <dgm:cxn modelId="{5A497F6C-FA02-4ABE-89E8-577CEA7DAAD1}" type="presParOf" srcId="{A475F0EE-7D1E-4A1D-B02E-4C4F78636EF6}" destId="{AE6C8B67-0761-41BB-AE1F-0E162E9F8C9C}" srcOrd="0" destOrd="0" presId="urn:microsoft.com/office/officeart/2005/8/layout/radial5"/>
    <dgm:cxn modelId="{0CCB7D47-5947-4118-AFBE-0AC24C2FE06B}" type="presParOf" srcId="{80AE6370-7F47-4FC6-A74B-121785726E34}" destId="{D982E649-DF61-4D32-B571-EB7793568811}" srcOrd="4" destOrd="0" presId="urn:microsoft.com/office/officeart/2005/8/layout/radial5"/>
    <dgm:cxn modelId="{3B8AAD59-E8A0-4131-BE46-46658B7C282D}" type="presParOf" srcId="{80AE6370-7F47-4FC6-A74B-121785726E34}" destId="{CC4AE18A-FD49-4888-85FD-DA980941FD80}" srcOrd="5" destOrd="0" presId="urn:microsoft.com/office/officeart/2005/8/layout/radial5"/>
    <dgm:cxn modelId="{690A4BDD-853E-4104-A2A1-8AA0D984CA42}" type="presParOf" srcId="{CC4AE18A-FD49-4888-85FD-DA980941FD80}" destId="{A3213936-FA05-4DD3-A244-C62DBFDF6747}" srcOrd="0" destOrd="0" presId="urn:microsoft.com/office/officeart/2005/8/layout/radial5"/>
    <dgm:cxn modelId="{7CBC4EDA-2A45-4DE7-9997-3E4581C12DCF}" type="presParOf" srcId="{80AE6370-7F47-4FC6-A74B-121785726E34}" destId="{5EFDB129-D2CA-4BA1-855C-745645373415}" srcOrd="6" destOrd="0" presId="urn:microsoft.com/office/officeart/2005/8/layout/radial5"/>
    <dgm:cxn modelId="{32E4F699-2135-468E-B581-EE81E04681F6}" type="presParOf" srcId="{80AE6370-7F47-4FC6-A74B-121785726E34}" destId="{2C8990CB-F286-40A4-A183-19BFAE8F6E13}" srcOrd="7" destOrd="0" presId="urn:microsoft.com/office/officeart/2005/8/layout/radial5"/>
    <dgm:cxn modelId="{46185C5F-64AA-4ABA-A9B3-AABBE8DD05FC}" type="presParOf" srcId="{2C8990CB-F286-40A4-A183-19BFAE8F6E13}" destId="{0A4FA679-E0DC-4415-9392-B1241E5928F8}" srcOrd="0" destOrd="0" presId="urn:microsoft.com/office/officeart/2005/8/layout/radial5"/>
    <dgm:cxn modelId="{31CFA5ED-6485-4A31-8528-6206BAD9582D}" type="presParOf" srcId="{80AE6370-7F47-4FC6-A74B-121785726E34}" destId="{5E55EFB8-69A7-47CA-87A8-799A14A0829B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138A5E-2DCF-41B4-903C-E075F7E6D603}">
      <dsp:nvSpPr>
        <dsp:cNvPr id="0" name=""/>
        <dsp:cNvSpPr/>
      </dsp:nvSpPr>
      <dsp:spPr>
        <a:xfrm>
          <a:off x="2520278" y="0"/>
          <a:ext cx="4038041" cy="180529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«</a:t>
          </a:r>
          <a:r>
            <a:rPr lang="ru-RU" sz="32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Веселая пуговка»</a:t>
          </a:r>
          <a:endParaRPr lang="ru-RU" sz="3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11635" y="264380"/>
        <a:ext cx="2855327" cy="1276537"/>
      </dsp:txXfrm>
    </dsp:sp>
    <dsp:sp modelId="{F7678EF2-091D-4FBD-B67B-DA1E03BFA49E}">
      <dsp:nvSpPr>
        <dsp:cNvPr id="0" name=""/>
        <dsp:cNvSpPr/>
      </dsp:nvSpPr>
      <dsp:spPr>
        <a:xfrm rot="1917631">
          <a:off x="5831325" y="1665137"/>
          <a:ext cx="356559" cy="24950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/>
        </a:p>
      </dsp:txBody>
      <dsp:txXfrm>
        <a:off x="5836998" y="1695227"/>
        <a:ext cx="281707" cy="149704"/>
      </dsp:txXfrm>
    </dsp:sp>
    <dsp:sp modelId="{BD6E98A6-CAC8-4A75-A29D-D951EDBDED96}">
      <dsp:nvSpPr>
        <dsp:cNvPr id="0" name=""/>
        <dsp:cNvSpPr/>
      </dsp:nvSpPr>
      <dsp:spPr>
        <a:xfrm>
          <a:off x="5803656" y="1727479"/>
          <a:ext cx="3151051" cy="189401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Предмет исследования: </a:t>
          </a:r>
          <a:r>
            <a:rPr lang="ru-RU" sz="2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пуговицы</a:t>
          </a:r>
          <a:endParaRPr lang="ru-RU" sz="20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265117" y="2004850"/>
        <a:ext cx="2228129" cy="1339268"/>
      </dsp:txXfrm>
    </dsp:sp>
    <dsp:sp modelId="{A475F0EE-7D1E-4A1D-B02E-4C4F78636EF6}">
      <dsp:nvSpPr>
        <dsp:cNvPr id="0" name=""/>
        <dsp:cNvSpPr/>
      </dsp:nvSpPr>
      <dsp:spPr>
        <a:xfrm rot="7133013">
          <a:off x="3142252" y="3130619"/>
          <a:ext cx="1475425" cy="284058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 rot="10800000">
        <a:off x="3205442" y="3150123"/>
        <a:ext cx="1390208" cy="170434"/>
      </dsp:txXfrm>
    </dsp:sp>
    <dsp:sp modelId="{D982E649-DF61-4D32-B571-EB7793568811}">
      <dsp:nvSpPr>
        <dsp:cNvPr id="0" name=""/>
        <dsp:cNvSpPr/>
      </dsp:nvSpPr>
      <dsp:spPr>
        <a:xfrm>
          <a:off x="0" y="4176324"/>
          <a:ext cx="4270044" cy="216924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Участники проекта: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дети старшей, подготовительной группы, воспитатели, родители</a:t>
          </a:r>
          <a:endParaRPr lang="ru-RU" sz="20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25333" y="4494002"/>
        <a:ext cx="3019378" cy="1533885"/>
      </dsp:txXfrm>
    </dsp:sp>
    <dsp:sp modelId="{CC4AE18A-FD49-4888-85FD-DA980941FD80}">
      <dsp:nvSpPr>
        <dsp:cNvPr id="0" name=""/>
        <dsp:cNvSpPr/>
      </dsp:nvSpPr>
      <dsp:spPr>
        <a:xfrm rot="3856817">
          <a:off x="4720960" y="3131688"/>
          <a:ext cx="1426878" cy="27387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kern="1200"/>
        </a:p>
      </dsp:txBody>
      <dsp:txXfrm>
        <a:off x="4744213" y="3149451"/>
        <a:ext cx="1344717" cy="164323"/>
      </dsp:txXfrm>
    </dsp:sp>
    <dsp:sp modelId="{5EFDB129-D2CA-4BA1-855C-745645373415}">
      <dsp:nvSpPr>
        <dsp:cNvPr id="0" name=""/>
        <dsp:cNvSpPr/>
      </dsp:nvSpPr>
      <dsp:spPr>
        <a:xfrm>
          <a:off x="4409870" y="4183161"/>
          <a:ext cx="4447113" cy="213386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Продолжительность:</a:t>
          </a:r>
          <a:r>
            <a:rPr lang="ru-RU" sz="2400" b="1" kern="12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долгосрочный</a:t>
          </a:r>
        </a:p>
      </dsp:txBody>
      <dsp:txXfrm>
        <a:off x="5061135" y="4495659"/>
        <a:ext cx="3144583" cy="1508872"/>
      </dsp:txXfrm>
    </dsp:sp>
    <dsp:sp modelId="{2C8990CB-F286-40A4-A183-19BFAE8F6E13}">
      <dsp:nvSpPr>
        <dsp:cNvPr id="0" name=""/>
        <dsp:cNvSpPr/>
      </dsp:nvSpPr>
      <dsp:spPr>
        <a:xfrm rot="8872164">
          <a:off x="3052444" y="1631730"/>
          <a:ext cx="247837" cy="25380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/>
        </a:p>
      </dsp:txBody>
      <dsp:txXfrm rot="10800000">
        <a:off x="3121101" y="1662719"/>
        <a:ext cx="173486" cy="152281"/>
      </dsp:txXfrm>
    </dsp:sp>
    <dsp:sp modelId="{5E55EFB8-69A7-47CA-87A8-799A14A0829B}">
      <dsp:nvSpPr>
        <dsp:cNvPr id="0" name=""/>
        <dsp:cNvSpPr/>
      </dsp:nvSpPr>
      <dsp:spPr>
        <a:xfrm>
          <a:off x="0" y="1621205"/>
          <a:ext cx="3551742" cy="203399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Тип проекта</a:t>
          </a:r>
          <a:r>
            <a:rPr lang="ru-RU" sz="24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ru-RU" sz="20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познавательно-исследовательский</a:t>
          </a:r>
          <a:endParaRPr lang="ru-RU" sz="20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20141" y="1919076"/>
        <a:ext cx="2511460" cy="14382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8C5924-21E2-4F9E-81A7-23E5B4F3BD42}" type="datetimeFigureOut">
              <a:rPr lang="ru-RU" smtClean="0"/>
              <a:t>24.11.2018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C7779A-CA86-4253-88D0-6D6CE33192D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9119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C7779A-CA86-4253-88D0-6D6CE33192D0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68566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24.11.2018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5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1859758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1" y="2514601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514601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1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5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7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1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6" y="5816601"/>
            <a:ext cx="9163051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1" y="6219826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2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2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24.11.2018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39343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08428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5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96778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990547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1859758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1" y="2514601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514601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28273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469930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156996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1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71543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5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7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1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6" y="5816601"/>
            <a:ext cx="9163051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1" y="6219826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40906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53078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2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2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03717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31997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22075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5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144711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177931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1859758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1" y="2514601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514601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175565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32242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882719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1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900538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5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7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1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6" y="5816601"/>
            <a:ext cx="9163051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1" y="6219826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995532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407857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2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2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66695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752289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63443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5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311722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353881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1859758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1" y="2514601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514601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120919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835672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009396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1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562442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5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7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1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6" y="5816601"/>
            <a:ext cx="9163051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1" y="6219826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33841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953677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2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2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05617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169040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70405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5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290212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587105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1859758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1" y="2514601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514601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30750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821928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233508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1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475989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5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7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1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6" y="5816601"/>
            <a:ext cx="9163051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1" y="6219826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345298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096567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2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2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20757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44920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28965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5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5217294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649563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1859758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1" y="2514601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514601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0187356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4032529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322955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1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6756457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5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7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1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6" y="5816601"/>
            <a:ext cx="9163051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1" y="6219826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7090066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9292931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2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2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19840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6" y="-7144"/>
            <a:ext cx="9163051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1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24.11.2018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1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1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6" y="-7144"/>
            <a:ext cx="9163051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1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1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1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7494878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6" y="-7144"/>
            <a:ext cx="9163051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1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1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1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1396816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6" y="-7144"/>
            <a:ext cx="9163051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1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1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1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0769090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6" y="-7144"/>
            <a:ext cx="9163051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1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1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1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159183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6" y="-7144"/>
            <a:ext cx="9163051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1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24.11.2018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1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1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ru-RU">
              <a:solidFill>
                <a:srgbClr val="DBF5F9">
                  <a:shade val="90000"/>
                </a:srgbClr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5892178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7.xml"/><Relationship Id="rId5" Type="http://schemas.openxmlformats.org/officeDocument/2006/relationships/image" Target="../media/image39.jpeg"/><Relationship Id="rId4" Type="http://schemas.openxmlformats.org/officeDocument/2006/relationships/image" Target="../media/image3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4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4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jpeg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39552" y="4236736"/>
            <a:ext cx="8305800" cy="2360616"/>
          </a:xfrm>
        </p:spPr>
        <p:txBody>
          <a:bodyPr>
            <a:noAutofit/>
          </a:bodyPr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Выполнили: воспитатели д/с № 13 «</a:t>
            </a:r>
            <a:r>
              <a:rPr lang="ru-RU" sz="1600" b="1" dirty="0" err="1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Карлсон</a:t>
            </a:r>
            <a:r>
              <a:rPr lang="ru-RU" sz="1600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» - </a:t>
            </a:r>
            <a:br>
              <a:rPr lang="ru-RU" sz="1600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       филиала АН ДОО «</a:t>
            </a:r>
            <a:r>
              <a:rPr lang="ru-RU" sz="1600" b="1" dirty="0" err="1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Алмазик</a:t>
            </a:r>
            <a:r>
              <a:rPr lang="ru-RU" sz="1600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br>
              <a:rPr lang="ru-RU" sz="1600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Ена 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Е.Н. – </a:t>
            </a:r>
            <a:r>
              <a:rPr lang="en-US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категория</a:t>
            </a:r>
            <a:r>
              <a:rPr lang="ru-RU" sz="2400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г. Мирный</a:t>
            </a:r>
            <a:br>
              <a:rPr lang="ru-RU" sz="180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2018г</a:t>
            </a:r>
            <a:r>
              <a:rPr lang="ru-RU" sz="180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800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4294967295"/>
          </p:nvPr>
        </p:nvSpPr>
        <p:spPr>
          <a:xfrm>
            <a:off x="539552" y="764705"/>
            <a:ext cx="7854951" cy="1080120"/>
          </a:xfrm>
        </p:spPr>
        <p:txBody>
          <a:bodyPr>
            <a:normAutofit fontScale="55000" lnSpcReduction="20000"/>
          </a:bodyPr>
          <a:lstStyle/>
          <a:p>
            <a:pPr marL="0" indent="0" algn="ctr">
              <a:buNone/>
            </a:pPr>
            <a:r>
              <a:rPr lang="ru-RU" sz="6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Педагогический проект</a:t>
            </a:r>
          </a:p>
          <a:p>
            <a:pPr marL="0" indent="0" algn="ctr">
              <a:buNone/>
            </a:pPr>
            <a:r>
              <a:rPr lang="ru-RU" sz="6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6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Веселая пуговка»</a:t>
            </a:r>
            <a:endParaRPr lang="ru-RU" sz="6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844825"/>
            <a:ext cx="3096344" cy="2388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0947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Объект 6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809287842"/>
              </p:ext>
            </p:extLst>
          </p:nvPr>
        </p:nvGraphicFramePr>
        <p:xfrm>
          <a:off x="107504" y="188640"/>
          <a:ext cx="9036496" cy="64501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96858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564672"/>
          </a:xfrm>
        </p:spPr>
        <p:txBody>
          <a:bodyPr>
            <a:no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457200" y="1124745"/>
            <a:ext cx="8075240" cy="5230182"/>
          </a:xfrm>
        </p:spPr>
        <p:txBody>
          <a:bodyPr>
            <a:normAutofit/>
          </a:bodyPr>
          <a:lstStyle/>
          <a:p>
            <a:pPr marL="0" indent="542925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 наш век компьютерных технологий -  техника (Аудио – видео – компьютерная) ослабила интерес детей к самостоятельной творческой и игровой деятельности. Плоды этого мы уже начинаем пожинать сегодня: низкий уровень развития речи, воображения, восприятия, коммуникативных навыков, творческих способностей.</a:t>
            </a:r>
          </a:p>
          <a:p>
            <a:pPr marL="0" indent="542925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Статистика </a:t>
            </a:r>
            <a:r>
              <a:rPr lang="ru-RU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свидетельствует, что в последние десятилетия число детей, имеющих речевые нарушения, значительно увеличилось. Что же делать? Как помочь нашим детям?</a:t>
            </a:r>
          </a:p>
          <a:p>
            <a:pPr marL="0" indent="542925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дошкольном </a:t>
            </a:r>
            <a: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возрасте основной вид деятельности - это игра. Значительный опыт накапливается ребенком в игре. Из игрового опыта дошкольник черпает представления, которые он связывает со словом. Игра и труд являются сильнейшими стимулами для проявления детской </a:t>
            </a:r>
            <a:r>
              <a:rPr lang="ru-RU" sz="1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самостоятельности</a:t>
            </a:r>
            <a: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1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творческой активности; они должны быть в первую очередь использованы в интересах развития речи детей. Хорошим средством для стимулирования речи являются игры и упражнения на мелкую моторику руки. 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5934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8229600" cy="780696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67544" y="1196752"/>
            <a:ext cx="8136904" cy="5154920"/>
          </a:xfrm>
        </p:spPr>
        <p:txBody>
          <a:bodyPr/>
          <a:lstStyle/>
          <a:p>
            <a:pPr marL="273050" indent="441325" algn="just"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3050" indent="441325"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творческих способностей и обогащение сенсорного опыта дошкольников посредством познавательно-исследовательской деятельности.</a:t>
            </a:r>
          </a:p>
          <a:p>
            <a:pPr marL="273050" indent="441325" algn="just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49043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708688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проекта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68761"/>
            <a:ext cx="8291264" cy="5086166"/>
          </a:xfrm>
        </p:spPr>
        <p:txBody>
          <a:bodyPr>
            <a:normAutofit/>
          </a:bodyPr>
          <a:lstStyle/>
          <a:p>
            <a:pPr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Способствовать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обогащению представлений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дошкольников о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природном и рукотворном мире, развивать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мышление и познавательный интерес;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ктивизировать речь детей,  развивать творческие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способности, воображение, фантазию, коммуникативные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навыки;</a:t>
            </a:r>
          </a:p>
          <a:p>
            <a:pPr lvl="0" algn="just">
              <a:buClr>
                <a:srgbClr val="0BD0D9"/>
              </a:buClr>
            </a:pPr>
            <a:r>
              <a:rPr lang="ru-RU" sz="28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2800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аинтересовать </a:t>
            </a:r>
            <a:r>
              <a:rPr lang="ru-RU" sz="28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увлечь детей идеей </a:t>
            </a:r>
            <a:r>
              <a:rPr lang="ru-RU" sz="2800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коллекционирования.</a:t>
            </a:r>
            <a:endParaRPr lang="ru-RU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3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1399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780696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Системная паутинка проекта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384366018"/>
              </p:ext>
            </p:extLst>
          </p:nvPr>
        </p:nvGraphicFramePr>
        <p:xfrm>
          <a:off x="323528" y="1124744"/>
          <a:ext cx="8640960" cy="5396348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2033167"/>
                <a:gridCol w="2503337"/>
                <a:gridCol w="1984048"/>
                <a:gridCol w="2120408"/>
              </a:tblGrid>
              <a:tr h="10072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Художественно-эстетическое развитие</a:t>
                      </a:r>
                    </a:p>
                  </a:txBody>
                  <a:tcPr marL="63424" marR="634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Познавательное развитие</a:t>
                      </a:r>
                    </a:p>
                  </a:txBody>
                  <a:tcPr marL="63424" marR="634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Физическое</a:t>
                      </a:r>
                      <a:r>
                        <a:rPr lang="ru-RU" sz="2000" b="1" baseline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 развитие</a:t>
                      </a:r>
                      <a:endParaRPr lang="ru-RU" sz="20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424" marR="634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2540"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Речевое развитие</a:t>
                      </a:r>
                    </a:p>
                  </a:txBody>
                  <a:tcPr marL="63424" marR="634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321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FF00"/>
                          </a:solidFill>
                          <a:effectLst/>
                          <a:latin typeface="Times New Roman"/>
                          <a:ea typeface="Times New Roman"/>
                        </a:rPr>
                        <a:t>Рисование:</a:t>
                      </a:r>
                      <a:endParaRPr lang="ru-RU" sz="1400" dirty="0">
                        <a:solidFill>
                          <a:srgbClr val="FFFF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400" b="0" dirty="0" smtClean="0">
                          <a:effectLst/>
                          <a:latin typeface="Times New Roman"/>
                          <a:ea typeface="Times New Roman"/>
                        </a:rPr>
                        <a:t>«дорисуй»; </a:t>
                      </a:r>
                    </a:p>
                    <a:p>
                      <a:pPr marL="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ru-RU" sz="1400" b="0" dirty="0" smtClean="0">
                          <a:effectLst/>
                          <a:latin typeface="Times New Roman"/>
                          <a:ea typeface="Times New Roman"/>
                        </a:rPr>
                        <a:t>«нарисуй пуговицу»</a:t>
                      </a:r>
                    </a:p>
                    <a:p>
                      <a:pPr marL="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FF00"/>
                          </a:solidFill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400" b="1" dirty="0" smtClean="0">
                          <a:solidFill>
                            <a:srgbClr val="FFFF00"/>
                          </a:solidFill>
                          <a:effectLst/>
                          <a:latin typeface="Times New Roman"/>
                          <a:ea typeface="Times New Roman"/>
                        </a:rPr>
                        <a:t>Лепка:</a:t>
                      </a:r>
                    </a:p>
                    <a:p>
                      <a:pPr marL="176213" indent="-176213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ru-RU" sz="1400" b="0" dirty="0" smtClean="0">
                          <a:effectLst/>
                          <a:latin typeface="Times New Roman"/>
                          <a:ea typeface="Times New Roman"/>
                        </a:rPr>
                        <a:t>штамп, отпечатки пуговицей; </a:t>
                      </a:r>
                    </a:p>
                    <a:p>
                      <a:pPr marL="176213" indent="-176213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ru-RU" sz="1400" b="0" dirty="0" smtClean="0">
                          <a:effectLst/>
                          <a:latin typeface="Times New Roman"/>
                          <a:ea typeface="Times New Roman"/>
                        </a:rPr>
                        <a:t>ваза для цветов;</a:t>
                      </a:r>
                    </a:p>
                    <a:p>
                      <a:pPr marL="171450" indent="-17145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ru-RU" sz="1400" b="0" dirty="0" smtClean="0">
                          <a:effectLst/>
                          <a:latin typeface="Times New Roman"/>
                          <a:ea typeface="Times New Roman"/>
                        </a:rPr>
                        <a:t>ваза для фруктов</a:t>
                      </a:r>
                    </a:p>
                    <a:p>
                      <a:pPr marL="171450" indent="-17145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FontTx/>
                        <a:buChar char="-"/>
                      </a:pPr>
                      <a:endParaRPr lang="ru-RU" sz="1400" b="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marL="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ru-RU" sz="1400" b="1" dirty="0" smtClean="0">
                          <a:solidFill>
                            <a:srgbClr val="FFFF00"/>
                          </a:solidFill>
                          <a:effectLst/>
                          <a:latin typeface="Times New Roman"/>
                          <a:ea typeface="Times New Roman"/>
                        </a:rPr>
                        <a:t>Ручной труд:</a:t>
                      </a:r>
                    </a:p>
                    <a:p>
                      <a:pPr marL="176213" indent="-176213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пришивание пуговиц</a:t>
                      </a:r>
                    </a:p>
                    <a:p>
                      <a:pPr marL="176213" indent="-176213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нанизывание пуговиц</a:t>
                      </a:r>
                    </a:p>
                    <a:p>
                      <a:pPr marL="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424" marR="634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FFFF00"/>
                          </a:solidFill>
                          <a:effectLst/>
                          <a:latin typeface="Times New Roman"/>
                          <a:ea typeface="Times New Roman"/>
                        </a:rPr>
                        <a:t>Тематические беседы: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effectLst/>
                          <a:latin typeface="Times New Roman"/>
                          <a:ea typeface="Times New Roman"/>
                        </a:rPr>
                        <a:t> «то такое пуговицы?»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effectLst/>
                          <a:latin typeface="Times New Roman"/>
                          <a:ea typeface="Times New Roman"/>
                        </a:rPr>
                        <a:t>«Какие пуговицы бывают?»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effectLst/>
                          <a:latin typeface="Times New Roman"/>
                          <a:ea typeface="Times New Roman"/>
                        </a:rPr>
                        <a:t>«История происхождения пуговицы»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effectLst/>
                          <a:latin typeface="Times New Roman"/>
                          <a:ea typeface="Times New Roman"/>
                        </a:rPr>
                        <a:t>«О чем может рассказать пуговица»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FFFF00"/>
                          </a:solidFill>
                          <a:effectLst/>
                          <a:latin typeface="Times New Roman"/>
                          <a:ea typeface="Times New Roman"/>
                        </a:rPr>
                        <a:t>Презентация: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effectLst/>
                          <a:latin typeface="Times New Roman"/>
                          <a:ea typeface="Times New Roman"/>
                        </a:rPr>
                        <a:t>«Все о пуговицах»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400" b="1" dirty="0" smtClean="0">
                        <a:solidFill>
                          <a:srgbClr val="FFFF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FFFF00"/>
                          </a:solidFill>
                          <a:effectLst/>
                          <a:latin typeface="Times New Roman"/>
                          <a:ea typeface="Times New Roman"/>
                        </a:rPr>
                        <a:t>Чтение художественной литературы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400" b="1" dirty="0" smtClean="0">
                        <a:solidFill>
                          <a:srgbClr val="FFFF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rgbClr val="FFFF00"/>
                          </a:solidFill>
                          <a:effectLst/>
                          <a:latin typeface="Times New Roman"/>
                          <a:ea typeface="Times New Roman"/>
                        </a:rPr>
                        <a:t>Рассматривание мини-музея </a:t>
                      </a:r>
                      <a:endParaRPr lang="ru-RU" sz="1400" dirty="0">
                        <a:solidFill>
                          <a:srgbClr val="FFFF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424" marR="634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r>
                        <a:rPr lang="ru-RU" sz="1400" b="1" dirty="0" smtClean="0">
                          <a:solidFill>
                            <a:srgbClr val="FFFF00"/>
                          </a:solidFill>
                          <a:effectLst/>
                          <a:latin typeface="Times New Roman"/>
                          <a:ea typeface="Times New Roman"/>
                        </a:rPr>
                        <a:t>Игры-соревнования:</a:t>
                      </a:r>
                      <a:endParaRPr lang="ru-RU" sz="1400" b="1" dirty="0">
                        <a:solidFill>
                          <a:srgbClr val="FFFF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r>
                        <a:rPr lang="ru-RU" sz="1400" b="0" baseline="0" dirty="0" smtClean="0">
                          <a:effectLst/>
                          <a:latin typeface="Times New Roman"/>
                          <a:ea typeface="Times New Roman"/>
                        </a:rPr>
                        <a:t>«Кто быстрее»;</a:t>
                      </a:r>
                    </a:p>
                    <a:p>
                      <a:pPr marL="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ru-RU" sz="1400" b="0" baseline="0" dirty="0" smtClean="0">
                          <a:effectLst/>
                          <a:latin typeface="Times New Roman"/>
                          <a:ea typeface="Times New Roman"/>
                        </a:rPr>
                        <a:t>«Построй башню»;</a:t>
                      </a:r>
                    </a:p>
                    <a:p>
                      <a:pPr marL="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ru-RU" sz="1400" b="0" baseline="0" dirty="0" smtClean="0">
                          <a:effectLst/>
                          <a:latin typeface="Times New Roman"/>
                          <a:ea typeface="Times New Roman"/>
                        </a:rPr>
                        <a:t>«Передай, не роняя»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424" marR="634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rgbClr val="FFFF00"/>
                          </a:solidFill>
                          <a:effectLst/>
                          <a:latin typeface="Times New Roman"/>
                          <a:ea typeface="Times New Roman"/>
                        </a:rPr>
                        <a:t>Дидактические игры:</a:t>
                      </a:r>
                      <a:endParaRPr lang="ru-RU" sz="1400" dirty="0">
                        <a:solidFill>
                          <a:srgbClr val="FFFF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</a:rPr>
                        <a:t>«Опиши»,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Times New Roman"/>
                        </a:rPr>
                        <a:t>«Подбери и расскажи», «Придумай сказку», «Чудесный мешочек»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40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3424" marR="634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75100">
                <a:tc gridSpan="4">
                  <a:txBody>
                    <a:bodyPr/>
                    <a:lstStyle/>
                    <a:p>
                      <a:pPr marL="0" indent="0" algn="ctr"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ru-RU" sz="1600" b="1" dirty="0" smtClean="0">
                          <a:solidFill>
                            <a:srgbClr val="FFFF00"/>
                          </a:solidFill>
                          <a:effectLst/>
                          <a:latin typeface="Times New Roman"/>
                          <a:ea typeface="Times New Roman"/>
                        </a:rPr>
                        <a:t>Работа с родителями</a:t>
                      </a:r>
                    </a:p>
                    <a:p>
                      <a:pPr marL="0" indent="0" algn="just"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ru-RU" sz="1600" dirty="0" smtClean="0">
                          <a:effectLst/>
                          <a:latin typeface="Times New Roman"/>
                          <a:ea typeface="Times New Roman"/>
                        </a:rPr>
                        <a:t>1. Беседа с родителями о важности проекта</a:t>
                      </a:r>
                    </a:p>
                    <a:p>
                      <a:pPr marL="0" indent="0" algn="just"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ru-RU" sz="1600" dirty="0" smtClean="0">
                          <a:effectLst/>
                          <a:latin typeface="Times New Roman"/>
                          <a:ea typeface="Times New Roman"/>
                        </a:rPr>
                        <a:t>2. Привлечение родителей к пополнению мини-музея</a:t>
                      </a:r>
                    </a:p>
                    <a:p>
                      <a:pPr marL="0" indent="0" algn="just"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ru-RU" sz="1600" dirty="0" smtClean="0">
                          <a:effectLst/>
                          <a:latin typeface="Times New Roman"/>
                          <a:ea typeface="Times New Roman"/>
                        </a:rPr>
                        <a:t>3. Выставка поделок</a:t>
                      </a:r>
                    </a:p>
                    <a:p>
                      <a:pPr marL="0" indent="0" algn="just">
                        <a:spcAft>
                          <a:spcPts val="0"/>
                        </a:spcAft>
                        <a:buFontTx/>
                        <a:buNone/>
                      </a:pP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424" marR="634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424" marR="634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424" marR="634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424" marR="634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00161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41012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этап. Подготовительный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124744"/>
            <a:ext cx="8229600" cy="49651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Беседа «О чем может рассказать пуговица»</a:t>
            </a:r>
          </a:p>
          <a:p>
            <a:pPr marL="0" indent="0">
              <a:buNone/>
            </a:pP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«История происхождения пуговицы»</a:t>
            </a:r>
          </a:p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«Все о пуговицах»</a:t>
            </a:r>
          </a:p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Картотека стихов, сказок, пословиц и поговорок</a:t>
            </a:r>
          </a:p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Развивающие игры с пуговицами</a:t>
            </a:r>
          </a:p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Консультация для родителей </a:t>
            </a:r>
          </a:p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Привлечение родителей к пополнению мини-музея пуговиц</a:t>
            </a: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4388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2677" y="116632"/>
            <a:ext cx="8915777" cy="568863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II 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этап. Реализация проекта</a:t>
            </a:r>
          </a:p>
          <a:p>
            <a:pPr marL="0" indent="0" algn="ctr">
              <a:buNone/>
            </a:pP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Сенсорная дорожка </a:t>
            </a:r>
          </a:p>
          <a:p>
            <a:pPr marL="0" indent="0" algn="ctr">
              <a:buNone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памяти, внимания, зрительно-пространственное восприятия, воображения, наблюдательность, что в свою очередь способствует развитию речи. Пальчиковые шаги готовят руку ребенка к письму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C:\Documents and Settings\User\Рабочий стол\пуговицы\DSC0831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77" y="2852936"/>
            <a:ext cx="2848998" cy="37986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pic>
      <p:pic>
        <p:nvPicPr>
          <p:cNvPr id="6148" name="Picture 4" descr="C:\Documents and Settings\User\Рабочий стол\пуговицы\DSC0830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826566"/>
            <a:ext cx="2862278" cy="38163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pic>
      <p:pic>
        <p:nvPicPr>
          <p:cNvPr id="6149" name="Picture 5" descr="C:\Documents and Settings\User\Рабочий стол\пуговицы\DSC0832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3340" y="2820297"/>
            <a:ext cx="2842501" cy="37900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pic>
      <p:pic>
        <p:nvPicPr>
          <p:cNvPr id="6" name="Picture 4" descr="C:\Documents and Settings\User\Рабочий стол\пуговицы\DSC0830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783025"/>
            <a:ext cx="2862278" cy="38163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val="3651216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740"/>
            <a:ext cx="8229600" cy="852704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«Сухой бассейн»</a:t>
            </a:r>
            <a:endParaRPr lang="ru-RU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251033" y="2533609"/>
            <a:ext cx="4742193" cy="35566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95536" y="908720"/>
            <a:ext cx="8568952" cy="1368151"/>
          </a:xfrm>
        </p:spPr>
        <p:txBody>
          <a:bodyPr>
            <a:normAutofit/>
          </a:bodyPr>
          <a:lstStyle/>
          <a:p>
            <a:pPr marL="93663" indent="620713" algn="just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тактильных ощущений, управление мышцами мелкой моторики, релаксация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1615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8640960" cy="194421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Изготовление материала </a:t>
            </a:r>
            <a:r>
              <a:rPr lang="ru-RU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сюжетно-ролевых </a:t>
            </a:r>
            <a:r>
              <a:rPr 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 и обогащение РППС группы</a:t>
            </a:r>
            <a:r>
              <a:rPr lang="ru-RU" sz="3200" dirty="0"/>
              <a:t/>
            </a:r>
            <a:br>
              <a:rPr lang="ru-RU" sz="3200" dirty="0"/>
            </a:br>
            <a:endParaRPr lang="ru-RU" sz="32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060848"/>
            <a:ext cx="3455825" cy="46077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pic>
      <p:pic>
        <p:nvPicPr>
          <p:cNvPr id="1026" name="Picture 2" descr="C:\Users\Маргарита\Desktop\Фото пугови\DSC0841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060848"/>
            <a:ext cx="3456385" cy="46085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5721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355" y="989401"/>
            <a:ext cx="3143589" cy="467836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458060" y="1483302"/>
            <a:ext cx="4810970" cy="366180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355" y="1004900"/>
            <a:ext cx="3143589" cy="467836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5507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284137"/>
            <a:ext cx="2515652" cy="33498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3077" name="Picture 5" descr="C:\Documents and Settings\User\Рабочий стол\Пуговицы фото для презентации\DSC08396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404664"/>
            <a:ext cx="3528392" cy="264629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4098" name="Picture 2" descr="C:\Documents and Settings\User\Рабочий стол\Пуговицы фото для презентации\DSC0839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213159"/>
            <a:ext cx="2588792" cy="34517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8016" y="3436537"/>
            <a:ext cx="2515652" cy="33498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2299839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080120"/>
          </a:xfrm>
        </p:spPr>
        <p:txBody>
          <a:bodyPr>
            <a:normAutofit/>
          </a:bodyPr>
          <a:lstStyle/>
          <a:p>
            <a:pPr algn="ctr"/>
            <a:r>
              <a:rPr lang="ru-RU" sz="27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«Подбери пуговицу»</a:t>
            </a:r>
            <a:r>
              <a:rPr lang="ru-RU" sz="36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467544" y="836712"/>
            <a:ext cx="8280920" cy="936104"/>
          </a:xfrm>
        </p:spPr>
        <p:txBody>
          <a:bodyPr/>
          <a:lstStyle/>
          <a:p>
            <a:pPr indent="620713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воображения, чувства цвета, формы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Умение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подбирать пуговицы к разным видам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одежды</a:t>
            </a:r>
            <a:endParaRPr lang="ru-RU" dirty="0"/>
          </a:p>
        </p:txBody>
      </p:sp>
      <p:pic>
        <p:nvPicPr>
          <p:cNvPr id="3" name="Объект 2"/>
          <p:cNvPicPr>
            <a:picLocks noGrp="1" noChangeAspect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953979"/>
            <a:ext cx="4176464" cy="32752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Объект 3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6004" y="1988840"/>
            <a:ext cx="4367468" cy="32756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706914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bg2">
                <a:tint val="80000"/>
                <a:satMod val="400000"/>
              </a:schemeClr>
            </a:gs>
            <a:gs pos="25000">
              <a:schemeClr val="bg2">
                <a:tint val="83000"/>
                <a:satMod val="320000"/>
              </a:schemeClr>
            </a:gs>
            <a:gs pos="100000">
              <a:schemeClr val="bg2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394321" y="332656"/>
            <a:ext cx="8595991" cy="6525345"/>
          </a:xfrm>
        </p:spPr>
        <p:txBody>
          <a:bodyPr/>
          <a:lstStyle/>
          <a:p>
            <a:pPr marL="0" indent="0" algn="ctr">
              <a:buNone/>
            </a:pP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«Дорисуй»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357" y="1124744"/>
            <a:ext cx="3017840" cy="172238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113" y="3861048"/>
            <a:ext cx="2980217" cy="167281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8312" y="1124744"/>
            <a:ext cx="2954849" cy="164623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8312" y="3861048"/>
            <a:ext cx="3035300" cy="170656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</p:pic>
      <p:pic>
        <p:nvPicPr>
          <p:cNvPr id="4108" name="Picture 1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1668" y="2060848"/>
            <a:ext cx="2393618" cy="425386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</p:pic>
      <p:sp>
        <p:nvSpPr>
          <p:cNvPr id="8" name="Равнобедренный треугольник 7"/>
          <p:cNvSpPr/>
          <p:nvPr/>
        </p:nvSpPr>
        <p:spPr>
          <a:xfrm>
            <a:off x="10620672" y="1268761"/>
            <a:ext cx="72008" cy="45719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3230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1883" y="332656"/>
            <a:ext cx="8229600" cy="564672"/>
          </a:xfrm>
        </p:spPr>
        <p:txBody>
          <a:bodyPr>
            <a:normAutofit/>
          </a:bodyPr>
          <a:lstStyle/>
          <a:p>
            <a:pPr algn="ctr"/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«Нарисуй пуговицу»</a:t>
            </a:r>
            <a:endParaRPr lang="ru-RU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Documents and Settings\User\Рабочий стол\пуговицы\DSC0830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56792"/>
            <a:ext cx="2624790" cy="504778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pic>
      <p:pic>
        <p:nvPicPr>
          <p:cNvPr id="1027" name="Picture 3" descr="C:\Documents and Settings\User\Рабочий стол\пуговицы\DSC0830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8090" y="1484784"/>
            <a:ext cx="2736304" cy="511256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pic>
      <p:pic>
        <p:nvPicPr>
          <p:cNvPr id="5122" name="Picture 2" descr="C:\Documents and Settings\User\Рабочий стол\пуговицы\DSC0830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464870" y="1791714"/>
            <a:ext cx="4183627" cy="299370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250155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88640"/>
            <a:ext cx="8229600" cy="5613256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Составление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пуговиц узоров и изображений на пластилине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(ваза для цветов и фруктов)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C:\Documents and Settings\User\Рабочий стол\пуговицы\DSC083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556792"/>
            <a:ext cx="3647148" cy="486286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Documents and Settings\User\Рабочий стол\пуговицы\DSC0834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348880"/>
            <a:ext cx="2181545" cy="290872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Documents and Settings\User\Рабочий стол\пуговицы\DSC0834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348880"/>
            <a:ext cx="2181545" cy="290872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8504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852704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Штамп, отпечатки пуговицей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151799"/>
            <a:ext cx="5659790" cy="318363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7171" name="Picture 3" descr="C:\Documents and Settings\User\Рабочий стол\Пуговицы фото для презентации\DSC_008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271449" y="2487706"/>
            <a:ext cx="4373644" cy="246017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649848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76343" y="1556792"/>
            <a:ext cx="4038600" cy="4798133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/>
              <a:t>«Найди пару»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9062" y="1052736"/>
            <a:ext cx="4038600" cy="5010904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/>
              <a:t>          «Сортировка»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026" name="Picture 2" descr="C:\Documents and Settings\User\Рабочий стол\Пуговицы фото для презентации\DSC0820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19" y="2285938"/>
            <a:ext cx="4608512" cy="34563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pic>
      <p:pic>
        <p:nvPicPr>
          <p:cNvPr id="5" name="Picture 2" descr="C:\Documents and Settings\User\Рабочий стол\пуговицы\DSC0832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700808"/>
            <a:ext cx="3469984" cy="462664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464" y="116632"/>
            <a:ext cx="8229600" cy="107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9049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93054" y="260648"/>
            <a:ext cx="4038600" cy="5777001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«Повтори ряд»</a:t>
            </a:r>
          </a:p>
          <a:p>
            <a:pPr marL="0" indent="0" algn="ctr">
              <a:buNone/>
            </a:pP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04928" y="260649"/>
            <a:ext cx="4038600" cy="5981464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«Запомни и повтори»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C:\Documents and Settings\User\Рабочий стол\Пуговицы фото для презентации\DSC0822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926723"/>
            <a:ext cx="3672408" cy="23338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pic>
      <p:pic>
        <p:nvPicPr>
          <p:cNvPr id="2052" name="Picture 4" descr="C:\Documents and Settings\User\Рабочий стол\пуговицы\20150514_15462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475" y="892443"/>
            <a:ext cx="3861502" cy="23338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1284" y="3410128"/>
            <a:ext cx="1885968" cy="32457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pic>
      <p:pic>
        <p:nvPicPr>
          <p:cNvPr id="2053" name="Picture 5" descr="C:\Documents and Settings\User\Рабочий стол\пуговицы\P514076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317" y="3432051"/>
            <a:ext cx="2434297" cy="32457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val="187014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154392"/>
          </a:xfrm>
        </p:spPr>
        <p:txBody>
          <a:bodyPr/>
          <a:lstStyle/>
          <a:p>
            <a:r>
              <a:rPr lang="ru-RU" dirty="0" smtClean="0"/>
              <a:t>  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404664"/>
            <a:ext cx="4038600" cy="5950261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«Построй башню»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50003" y="404664"/>
            <a:ext cx="4038600" cy="5878253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«Передай, не роняя»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13320"/>
            <a:ext cx="3960658" cy="25953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934594"/>
            <a:ext cx="3960440" cy="25961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5" y="1113320"/>
            <a:ext cx="3709975" cy="25953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pic>
      <p:pic>
        <p:nvPicPr>
          <p:cNvPr id="2055" name="Picture 7" descr="C:\Documents and Settings\User\Рабочий стол\пуговицы\DSC0828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998" y="3940382"/>
            <a:ext cx="3680032" cy="26238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val="2896218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9552" y="404664"/>
            <a:ext cx="4040188" cy="659352"/>
          </a:xfrm>
        </p:spPr>
        <p:txBody>
          <a:bodyPr/>
          <a:lstStyle/>
          <a:p>
            <a:pPr algn="ctr"/>
            <a:r>
              <a:rPr lang="ru-RU" dirty="0" smtClean="0"/>
              <a:t>«Посчитай»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16016" y="332656"/>
            <a:ext cx="4041775" cy="741785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«Ориентирование в пространстве»</a:t>
            </a:r>
            <a:endParaRPr lang="ru-RU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5536" y="1268760"/>
            <a:ext cx="3985277" cy="54006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 descr="C:\Documents and Settings\User\Рабочий стол\пуговицы\DSC08321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32040" y="1340768"/>
            <a:ext cx="3871963" cy="51643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val="4252759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148064" y="1412776"/>
            <a:ext cx="4176464" cy="803368"/>
          </a:xfrm>
        </p:spPr>
        <p:txBody>
          <a:bodyPr/>
          <a:lstStyle/>
          <a:p>
            <a:pPr algn="ctr"/>
            <a:r>
              <a:rPr lang="ru-RU" dirty="0" smtClean="0"/>
              <a:t>«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Угадай какая цифра?»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23664" y="4653136"/>
            <a:ext cx="4041775" cy="654843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«Угадай какая фигура»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Объект 1"/>
          <p:cNvPicPr>
            <a:picLocks noGrp="1" noChangeAspect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620688"/>
            <a:ext cx="4936548" cy="277680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7" name="Объект 6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1916" y="3789040"/>
            <a:ext cx="5120569" cy="288032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116335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8116" y="14463"/>
            <a:ext cx="8229600" cy="67823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«Выложи узор»</a:t>
            </a:r>
            <a:endParaRPr lang="ru-RU" sz="31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9516" y="836712"/>
            <a:ext cx="8686800" cy="5859832"/>
          </a:xfrm>
        </p:spPr>
        <p:txBody>
          <a:bodyPr/>
          <a:lstStyle/>
          <a:p>
            <a:pPr marL="0" indent="714375" algn="just"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у детей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логического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мышления, внимания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эстетического восприятия, внимательного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отношения к совместной деятельности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1773" y="1844824"/>
            <a:ext cx="3062215" cy="22971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965692"/>
            <a:ext cx="2448272" cy="435248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792" y="2033784"/>
            <a:ext cx="2432992" cy="432531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</p:pic>
      <p:pic>
        <p:nvPicPr>
          <p:cNvPr id="1026" name="Picture 2" descr="C:\Documents and Settings\User\Рабочий стол\Пуговицы фото для презентации\DSC0825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437111"/>
            <a:ext cx="3012577" cy="22594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val="3425384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198" y="332656"/>
            <a:ext cx="8229600" cy="5037192"/>
          </a:xfrm>
          <a:ln>
            <a:noFill/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Составление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описательных рассказов о пуговицах.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Речевые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упражнения –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«Опиши»,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«Подбери и расскажи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«Придумай сказку»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348880"/>
            <a:ext cx="2592288" cy="3763537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9491" y="1916832"/>
            <a:ext cx="3024335" cy="4268948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7" descr="C:\Documents and Settings\User\Рабочий стол\Пуговицы фото для презентации\DSC0838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00192" y="2418420"/>
            <a:ext cx="2646294" cy="3765352"/>
          </a:xfrm>
          <a:prstGeom prst="rect">
            <a:avLst/>
          </a:prstGeom>
          <a:noFill/>
          <a:ln w="571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401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Познавательно-исследовательская деятельность</a:t>
            </a:r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323528" y="1628800"/>
            <a:ext cx="4040188" cy="648072"/>
          </a:xfrm>
        </p:spPr>
        <p:txBody>
          <a:bodyPr/>
          <a:lstStyle/>
          <a:p>
            <a:pPr algn="ctr"/>
            <a:r>
              <a:rPr lang="ru-RU" dirty="0" smtClean="0"/>
              <a:t>Эксперимент с водой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half" idx="3"/>
          </p:nvPr>
        </p:nvSpPr>
        <p:spPr>
          <a:xfrm>
            <a:off x="4860032" y="1556792"/>
            <a:ext cx="4041775" cy="654843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ru-RU" dirty="0" smtClean="0"/>
              <a:t>Просматривание пуговиц под лупой</a:t>
            </a:r>
            <a:endParaRPr lang="ru-RU" dirty="0"/>
          </a:p>
        </p:txBody>
      </p:sp>
      <p:pic>
        <p:nvPicPr>
          <p:cNvPr id="3" name="Объект 2"/>
          <p:cNvPicPr>
            <a:picLocks noGrp="1" noChangeAspect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045" y="2708920"/>
            <a:ext cx="4325343" cy="324400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4" name="Объект 3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14850" y="2998118"/>
            <a:ext cx="4041775" cy="303133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911435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548680"/>
            <a:ext cx="8229600" cy="5829280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Пришивание пуговиц</a:t>
            </a:r>
            <a:endParaRPr lang="ru-RU" b="1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42374"/>
            <a:ext cx="2454660" cy="43638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859106"/>
            <a:ext cx="2454660" cy="43638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556792"/>
            <a:ext cx="3168352" cy="422527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val="1927325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719791"/>
            <a:ext cx="2744272" cy="365647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031409"/>
            <a:ext cx="2831196" cy="50332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8197" name="Picture 5" descr="C:\Documents and Settings\User\Рабочий стол\пуговицы\20150515_16481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031411"/>
            <a:ext cx="2681173" cy="50332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936108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2145" y="0"/>
            <a:ext cx="8229600" cy="708688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Нанизывание пуговиц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C:\Documents and Settings\User\Рабочий стол\пуговицы\DSC0829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68760"/>
            <a:ext cx="4028379" cy="302128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pic>
      <p:pic>
        <p:nvPicPr>
          <p:cNvPr id="4099" name="Picture 3" descr="C:\Documents and Settings\User\Рабочий стол\пуговицы\DSC0828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945" y="2996952"/>
            <a:ext cx="4255635" cy="319172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val="2824943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5628" y="116632"/>
            <a:ext cx="8229600" cy="852704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Сотворчество детей и родителей</a:t>
            </a:r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Documents and Settings\User\Рабочий стол\пуговицы\DSC0826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54577">
            <a:off x="489793" y="4225866"/>
            <a:ext cx="2592288" cy="194421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pic>
      <p:pic>
        <p:nvPicPr>
          <p:cNvPr id="1027" name="Picture 3" descr="C:\Documents and Settings\User\Рабочий стол\пуговицы\DSC0826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20670">
            <a:off x="308718" y="1304183"/>
            <a:ext cx="2592290" cy="1944217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pic>
      <p:pic>
        <p:nvPicPr>
          <p:cNvPr id="1028" name="Picture 4" descr="C:\Documents and Settings\User\Рабочий стол\пуговицы\DSC0826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45327">
            <a:off x="6017724" y="1387362"/>
            <a:ext cx="2592288" cy="194421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pic>
      <p:pic>
        <p:nvPicPr>
          <p:cNvPr id="1029" name="Picture 5" descr="C:\Documents and Settings\User\Рабочий стол\пуговицы\DSC0826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772816"/>
            <a:ext cx="2161112" cy="28814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pic>
      <p:pic>
        <p:nvPicPr>
          <p:cNvPr id="1030" name="Picture 6" descr="C:\Documents and Settings\User\Рабочий стол\пуговицы\DSC0826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99322">
            <a:off x="5777995" y="3996490"/>
            <a:ext cx="2865694" cy="214927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val="1358054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80696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Мини-музей пуговиц</a:t>
            </a:r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268760"/>
            <a:ext cx="7200800" cy="540060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val="1874443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-243408"/>
            <a:ext cx="8229600" cy="852704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Вывод</a:t>
            </a:r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836712"/>
            <a:ext cx="8640960" cy="5703912"/>
          </a:xfrm>
        </p:spPr>
        <p:txBody>
          <a:bodyPr>
            <a:normAutofit/>
          </a:bodyPr>
          <a:lstStyle/>
          <a:p>
            <a:pPr marL="0" indent="715963"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проекта </a:t>
            </a:r>
            <a:r>
              <a:rPr lang="ru-RU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группе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была создана  коллекция пуговиц.</a:t>
            </a:r>
          </a:p>
          <a:p>
            <a:pPr marL="0" indent="715963"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Полученную коллекцию мы планируем использовать на занятиях по развитию речи, по изобразительной деятельности, развитию элементарных математических представлений, в проведении дидактических  и сюжетных игр, исследовательской деятельности.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715963"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проекте способствовало повышению познавательной активности детей. Они стали задавать больше вопросов, активно проявлять интерес к предметам окружающего мира, устанавливать связи между свойствами предметов и их использованием. В связи с этим обогатился словарный запас, в своей речи дети стали больше проявлять  словотворчество.</a:t>
            </a:r>
          </a:p>
          <a:p>
            <a:pPr marL="0" indent="715963"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заинтересовал  всех его участников, в том числе и родителей, которые стали активными участниками  педагогического процесса детского сада. </a:t>
            </a:r>
          </a:p>
          <a:p>
            <a:pPr marL="0" indent="715963" algn="just">
              <a:buNone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Наш проект научил тому, что даже самая обычная вещь может хранить удивительную историю своего появления. </a:t>
            </a:r>
            <a:endParaRPr lang="ru-RU" sz="2000" dirty="0" smtClean="0"/>
          </a:p>
          <a:p>
            <a:pPr marL="0" indent="715963" algn="just">
              <a:buNone/>
            </a:pPr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6642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51520" y="1916832"/>
            <a:ext cx="8521824" cy="1503040"/>
          </a:xfrm>
        </p:spPr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8233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5_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1390</TotalTime>
  <Words>744</Words>
  <Application>Microsoft Office PowerPoint</Application>
  <PresentationFormat>Экран (4:3)</PresentationFormat>
  <Paragraphs>114</Paragraphs>
  <Slides>32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6</vt:i4>
      </vt:variant>
      <vt:variant>
        <vt:lpstr>Заголовки слайдов</vt:lpstr>
      </vt:variant>
      <vt:variant>
        <vt:i4>32</vt:i4>
      </vt:variant>
    </vt:vector>
  </HeadingPairs>
  <TitlesOfParts>
    <vt:vector size="38" baseType="lpstr">
      <vt:lpstr>Поток</vt:lpstr>
      <vt:lpstr>1_Поток</vt:lpstr>
      <vt:lpstr>2_Поток</vt:lpstr>
      <vt:lpstr>3_Поток</vt:lpstr>
      <vt:lpstr>4_Поток</vt:lpstr>
      <vt:lpstr>5_Поток</vt:lpstr>
      <vt:lpstr>                                          Выполнили: воспитатели д/с № 13 «Карлсон» -             филиала АН ДОО «Алмазик»     Ена Е.Н. – I категория  г. Мирный  2018г.</vt:lpstr>
      <vt:lpstr>Презентация PowerPoint</vt:lpstr>
      <vt:lpstr>Актуальность</vt:lpstr>
      <vt:lpstr>Цель проекта</vt:lpstr>
      <vt:lpstr>Задачи проекта</vt:lpstr>
      <vt:lpstr>Системная паутинка проекта</vt:lpstr>
      <vt:lpstr>I этап. Подготовительный  </vt:lpstr>
      <vt:lpstr>Презентация PowerPoint</vt:lpstr>
      <vt:lpstr>«Сухой бассейн»</vt:lpstr>
      <vt:lpstr>Изготовление материала  для сюжетно-ролевых игр и обогащение РППС группы </vt:lpstr>
      <vt:lpstr>Презентация PowerPoint</vt:lpstr>
      <vt:lpstr>Презентация PowerPoint</vt:lpstr>
      <vt:lpstr>«Подбери пуговицу» </vt:lpstr>
      <vt:lpstr>Презентация PowerPoint</vt:lpstr>
      <vt:lpstr>«Нарисуй пуговицу»</vt:lpstr>
      <vt:lpstr>Презентация PowerPoint</vt:lpstr>
      <vt:lpstr>Штамп, отпечатки пуговицей</vt:lpstr>
      <vt:lpstr>Презентация PowerPoint</vt:lpstr>
      <vt:lpstr>Презентация PowerPoint</vt:lpstr>
      <vt:lpstr>   </vt:lpstr>
      <vt:lpstr>Презентация PowerPoint</vt:lpstr>
      <vt:lpstr>Презентация PowerPoint</vt:lpstr>
      <vt:lpstr>  «Выложи узор»</vt:lpstr>
      <vt:lpstr>Презентация PowerPoint</vt:lpstr>
      <vt:lpstr>Познавательно-исследовательская деятельность</vt:lpstr>
      <vt:lpstr>Презентация PowerPoint</vt:lpstr>
      <vt:lpstr>Презентация PowerPoint</vt:lpstr>
      <vt:lpstr>Нанизывание пуговиц</vt:lpstr>
      <vt:lpstr>Сотворчество детей и родителей</vt:lpstr>
      <vt:lpstr>Мини-музей пуговиц</vt:lpstr>
      <vt:lpstr>Вывод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АН ДОО «Алмазик Детский сад № 13 «Карлсон»</dc:title>
  <cp:lastModifiedBy>Пользователь Windows</cp:lastModifiedBy>
  <cp:revision>148</cp:revision>
  <dcterms:modified xsi:type="dcterms:W3CDTF">2018-11-24T08:53:10Z</dcterms:modified>
</cp:coreProperties>
</file>