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74" r:id="rId3"/>
    <p:sldId id="259" r:id="rId4"/>
    <p:sldId id="260" r:id="rId5"/>
    <p:sldId id="263" r:id="rId6"/>
    <p:sldId id="272" r:id="rId7"/>
    <p:sldId id="269" r:id="rId8"/>
    <p:sldId id="275" r:id="rId9"/>
    <p:sldId id="278" r:id="rId10"/>
    <p:sldId id="277" r:id="rId11"/>
    <p:sldId id="268" r:id="rId12"/>
    <p:sldId id="266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011" autoAdjust="0"/>
  </p:normalViewPr>
  <p:slideViewPr>
    <p:cSldViewPr>
      <p:cViewPr>
        <p:scale>
          <a:sx n="96" d="100"/>
          <a:sy n="96" d="100"/>
        </p:scale>
        <p:origin x="-618" y="9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9.8369531933508281E-2"/>
          <c:y val="2.6109916083623036E-2"/>
          <c:w val="0.71481452318460192"/>
          <c:h val="0.52490303811414185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начало года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высокая эмоциональная отзывчивость на музыку</c:v>
                </c:pt>
                <c:pt idx="1">
                  <c:v>способность различать настроения, переживания, эмоциональное состояние, характер персонажей</c:v>
                </c:pt>
                <c:pt idx="2">
                  <c:v>умение свободно и раскрепощенно держаться</c:v>
                </c:pt>
                <c:pt idx="3">
                  <c:v>умение импровизировать и передавать образ и характер героя музыкального произведения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53</c:v>
                </c:pt>
                <c:pt idx="1">
                  <c:v>50</c:v>
                </c:pt>
                <c:pt idx="2">
                  <c:v>45</c:v>
                </c:pt>
                <c:pt idx="3">
                  <c:v>40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конец года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высокая эмоциональная отзывчивость на музыку</c:v>
                </c:pt>
                <c:pt idx="1">
                  <c:v>способность различать настроения, переживания, эмоциональное состояние, характер персонажей</c:v>
                </c:pt>
                <c:pt idx="2">
                  <c:v>умение свободно и раскрепощенно держаться</c:v>
                </c:pt>
                <c:pt idx="3">
                  <c:v>умение импровизировать и передавать образ и характер героя музыкального произведения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80</c:v>
                </c:pt>
                <c:pt idx="1">
                  <c:v>75</c:v>
                </c:pt>
                <c:pt idx="2">
                  <c:v>73</c:v>
                </c:pt>
                <c:pt idx="3">
                  <c:v>75</c:v>
                </c:pt>
              </c:numCache>
            </c:numRef>
          </c:val>
        </c:ser>
        <c:axId val="83825408"/>
        <c:axId val="94455296"/>
      </c:barChart>
      <c:catAx>
        <c:axId val="83825408"/>
        <c:scaling>
          <c:orientation val="minMax"/>
        </c:scaling>
        <c:axPos val="b"/>
        <c:numFmt formatCode="General" sourceLinked="0"/>
        <c:tickLblPos val="nextTo"/>
        <c:crossAx val="94455296"/>
        <c:crosses val="autoZero"/>
        <c:auto val="1"/>
        <c:lblAlgn val="ctr"/>
        <c:lblOffset val="100"/>
      </c:catAx>
      <c:valAx>
        <c:axId val="94455296"/>
        <c:scaling>
          <c:orientation val="minMax"/>
        </c:scaling>
        <c:axPos val="l"/>
        <c:majorGridlines/>
        <c:numFmt formatCode="General" sourceLinked="1"/>
        <c:tickLblPos val="nextTo"/>
        <c:crossAx val="83825408"/>
        <c:crosses val="autoZero"/>
        <c:crossBetween val="between"/>
      </c:valAx>
    </c:plotArea>
    <c:legend>
      <c:legendPos val="r"/>
      <c:layout/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71A03-2CC4-4167-A62B-BB489660FE6A}" type="datetimeFigureOut">
              <a:rPr lang="ru-RU" smtClean="0"/>
              <a:pPr/>
              <a:t>09.11.2022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040DC-1FC5-4F62-A892-E3D6CF2B4CC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180261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71A03-2CC4-4167-A62B-BB489660FE6A}" type="datetimeFigureOut">
              <a:rPr lang="ru-RU" smtClean="0"/>
              <a:pPr/>
              <a:t>09.11.2022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040DC-1FC5-4F62-A892-E3D6CF2B4CC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417662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71A03-2CC4-4167-A62B-BB489660FE6A}" type="datetimeFigureOut">
              <a:rPr lang="ru-RU" smtClean="0"/>
              <a:pPr/>
              <a:t>09.11.2022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040DC-1FC5-4F62-A892-E3D6CF2B4CC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455214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71A03-2CC4-4167-A62B-BB489660FE6A}" type="datetimeFigureOut">
              <a:rPr lang="ru-RU" smtClean="0"/>
              <a:pPr/>
              <a:t>09.11.2022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040DC-1FC5-4F62-A892-E3D6CF2B4CC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27787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71A03-2CC4-4167-A62B-BB489660FE6A}" type="datetimeFigureOut">
              <a:rPr lang="ru-RU" smtClean="0"/>
              <a:pPr/>
              <a:t>09.11.2022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040DC-1FC5-4F62-A892-E3D6CF2B4CC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090805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71A03-2CC4-4167-A62B-BB489660FE6A}" type="datetimeFigureOut">
              <a:rPr lang="ru-RU" smtClean="0"/>
              <a:pPr/>
              <a:t>09.11.2022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040DC-1FC5-4F62-A892-E3D6CF2B4CC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321547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71A03-2CC4-4167-A62B-BB489660FE6A}" type="datetimeFigureOut">
              <a:rPr lang="ru-RU" smtClean="0"/>
              <a:pPr/>
              <a:t>09.11.2022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040DC-1FC5-4F62-A892-E3D6CF2B4CC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140421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71A03-2CC4-4167-A62B-BB489660FE6A}" type="datetimeFigureOut">
              <a:rPr lang="ru-RU" smtClean="0"/>
              <a:pPr/>
              <a:t>09.11.2022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040DC-1FC5-4F62-A892-E3D6CF2B4CC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690135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71A03-2CC4-4167-A62B-BB489660FE6A}" type="datetimeFigureOut">
              <a:rPr lang="ru-RU" smtClean="0"/>
              <a:pPr/>
              <a:t>09.11.2022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040DC-1FC5-4F62-A892-E3D6CF2B4CC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404628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71A03-2CC4-4167-A62B-BB489660FE6A}" type="datetimeFigureOut">
              <a:rPr lang="ru-RU" smtClean="0"/>
              <a:pPr/>
              <a:t>09.11.2022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040DC-1FC5-4F62-A892-E3D6CF2B4CC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321199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71A03-2CC4-4167-A62B-BB489660FE6A}" type="datetimeFigureOut">
              <a:rPr lang="ru-RU" smtClean="0"/>
              <a:pPr/>
              <a:t>09.11.2022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040DC-1FC5-4F62-A892-E3D6CF2B4CC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696222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C71A03-2CC4-4167-A62B-BB489660FE6A}" type="datetimeFigureOut">
              <a:rPr lang="ru-RU" smtClean="0"/>
              <a:pPr/>
              <a:t>09.11.2022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0040DC-1FC5-4F62-A892-E3D6CF2B4CC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59813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7" Type="http://schemas.openxmlformats.org/officeDocument/2006/relationships/slide" Target="slide1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5" Type="http://schemas.openxmlformats.org/officeDocument/2006/relationships/slide" Target="slide7.xml"/><Relationship Id="rId4" Type="http://schemas.openxmlformats.org/officeDocument/2006/relationships/slide" Target="slide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3608" y="404664"/>
            <a:ext cx="7772400" cy="3962871"/>
          </a:xfrm>
        </p:spPr>
        <p:txBody>
          <a:bodyPr>
            <a:normAutofit/>
          </a:bodyPr>
          <a:lstStyle/>
          <a:p>
            <a:r>
              <a:rPr lang="ru-RU" sz="3200" b="1" i="1" dirty="0" smtClean="0">
                <a:solidFill>
                  <a:srgbClr val="C00000"/>
                </a:solidFill>
              </a:rPr>
              <a:t/>
            </a:r>
            <a:br>
              <a:rPr lang="ru-RU" sz="3200" b="1" i="1" dirty="0" smtClean="0">
                <a:solidFill>
                  <a:srgbClr val="C00000"/>
                </a:solidFill>
              </a:rPr>
            </a:br>
            <a:endParaRPr lang="ru-RU" sz="3200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260648"/>
            <a:ext cx="85689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i="1" dirty="0" smtClean="0">
                <a:solidFill>
                  <a:srgbClr val="0000CC"/>
                </a:solidFill>
              </a:rPr>
              <a:t>       МКДОУ детский сад №3 «Солнышко» р.п. Коченево</a:t>
            </a:r>
            <a:endParaRPr lang="ru-RU" sz="2400" i="1" dirty="0">
              <a:solidFill>
                <a:srgbClr val="0000CC"/>
              </a:solidFill>
            </a:endParaRPr>
          </a:p>
        </p:txBody>
      </p:sp>
      <p:pic>
        <p:nvPicPr>
          <p:cNvPr id="6" name="Picture 3" descr="C:\Users\Солнышко\Desktop\IMG_20180928_184538_Original-transforme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764704"/>
            <a:ext cx="2448272" cy="324036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4211960" y="4005064"/>
            <a:ext cx="45720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0000CC"/>
                </a:solidFill>
                <a:latin typeface="Monotype Corsiva" panose="03010101010201010101" pitchFamily="66" charset="0"/>
                <a:cs typeface="Times New Roman" pitchFamily="18" charset="0"/>
              </a:rPr>
              <a:t>Музыкальный руководитель </a:t>
            </a:r>
          </a:p>
          <a:p>
            <a:r>
              <a:rPr lang="ru-RU" sz="3200" dirty="0" smtClean="0">
                <a:solidFill>
                  <a:srgbClr val="0000CC"/>
                </a:solidFill>
                <a:latin typeface="Monotype Corsiva" panose="03010101010201010101" pitchFamily="66" charset="0"/>
                <a:cs typeface="Times New Roman" pitchFamily="18" charset="0"/>
              </a:rPr>
              <a:t>Педагогический стаж работы – 12 лет. Высшая квалификационная категория.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971600" y="1196752"/>
            <a:ext cx="4334841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  <a:latin typeface="Monotype Corsiva" panose="03010101010201010101" pitchFamily="66" charset="0"/>
                <a:cs typeface="Times New Roman" pitchFamily="18" charset="0"/>
              </a:rPr>
              <a:t>               Пономарёва </a:t>
            </a:r>
          </a:p>
          <a:p>
            <a:r>
              <a:rPr lang="ru-RU" sz="3200" dirty="0" smtClean="0">
                <a:solidFill>
                  <a:srgbClr val="C00000"/>
                </a:solidFill>
                <a:latin typeface="Monotype Corsiva" panose="03010101010201010101" pitchFamily="66" charset="0"/>
                <a:cs typeface="Times New Roman" pitchFamily="18" charset="0"/>
              </a:rPr>
              <a:t>       Татьяна Геннадьевна</a:t>
            </a:r>
          </a:p>
        </p:txBody>
      </p:sp>
    </p:spTree>
    <p:extLst>
      <p:ext uri="{BB962C8B-B14F-4D97-AF65-F5344CB8AC3E}">
        <p14:creationId xmlns:p14="http://schemas.microsoft.com/office/powerpoint/2010/main" xmlns="" val="340767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3608" y="404664"/>
            <a:ext cx="7772400" cy="3962871"/>
          </a:xfrm>
        </p:spPr>
        <p:txBody>
          <a:bodyPr>
            <a:normAutofit fontScale="90000"/>
          </a:bodyPr>
          <a:lstStyle/>
          <a:p>
            <a:r>
              <a:rPr lang="ru-RU" sz="4800" u="sng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Опыт работы по теме</a:t>
            </a:r>
            <a:br>
              <a:rPr lang="ru-RU" sz="4800" u="sng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600" u="sng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/>
            </a:r>
            <a:br>
              <a:rPr lang="ru-RU" sz="3600" u="sng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200" b="1" i="1" dirty="0" smtClean="0">
                <a:solidFill>
                  <a:srgbClr val="C00000"/>
                </a:solidFill>
              </a:rPr>
              <a:t>«ПРОЕКТНАЯ ДЕЯТЕЛЬНОСТЬ</a:t>
            </a:r>
            <a:br>
              <a:rPr lang="ru-RU" sz="3200" b="1" i="1" dirty="0" smtClean="0">
                <a:solidFill>
                  <a:srgbClr val="C00000"/>
                </a:solidFill>
              </a:rPr>
            </a:br>
            <a:r>
              <a:rPr lang="ru-RU" sz="3200" b="1" i="1" dirty="0" smtClean="0">
                <a:solidFill>
                  <a:srgbClr val="C00000"/>
                </a:solidFill>
              </a:rPr>
              <a:t>КАК ЭФФЕКТИВНЫЙ МЕТОД РАЗВИТИЯ ФУНКЦИОНАЛЬНОЙ ГРАМОТНОСТИ В МУЗЫКАЛЬНОМ ВОСПИТАНИИ ДОШКОЛЬНИКОВ»</a:t>
            </a:r>
            <a:br>
              <a:rPr lang="ru-RU" sz="3200" b="1" i="1" dirty="0" smtClean="0">
                <a:solidFill>
                  <a:srgbClr val="C00000"/>
                </a:solidFill>
              </a:rPr>
            </a:br>
            <a:endParaRPr lang="ru-RU" sz="3200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0767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84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3608" y="404665"/>
            <a:ext cx="7200800" cy="1584176"/>
          </a:xfrm>
        </p:spPr>
        <p:txBody>
          <a:bodyPr>
            <a:noAutofit/>
          </a:bodyPr>
          <a:lstStyle/>
          <a:p>
            <a:r>
              <a:rPr lang="ru-RU" sz="2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2000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гражданина и патриота своей страны, формирование нравственных ценностей посредством музыкальной деятельности. Создание предметно-развивающей среды, способствующей нравственно-патриотическому воспитанию дошкольников.</a:t>
            </a:r>
            <a:endParaRPr lang="ru-RU" sz="2000" i="1" dirty="0">
              <a:solidFill>
                <a:srgbClr val="C00000"/>
              </a:solidFill>
              <a:latin typeface="Monotype Corsiva" pitchFamily="66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491880" y="2204864"/>
            <a:ext cx="5472608" cy="4464496"/>
          </a:xfrm>
        </p:spPr>
        <p:txBody>
          <a:bodyPr>
            <a:normAutofit fontScale="40000" lnSpcReduction="20000"/>
          </a:bodyPr>
          <a:lstStyle/>
          <a:p>
            <a:pPr algn="l">
              <a:buFont typeface="Arial" pitchFamily="34" charset="0"/>
              <a:buChar char="•"/>
            </a:pPr>
            <a:r>
              <a:rPr lang="ru-RU" sz="4000" b="1" i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нравственно-патриотического воспитания:</a:t>
            </a:r>
          </a:p>
          <a:p>
            <a:pPr marL="342900" indent="-342900" algn="l">
              <a:buFont typeface="Arial" pitchFamily="34" charset="0"/>
              <a:buChar char="•"/>
            </a:pPr>
            <a:endParaRPr lang="ru-RU" dirty="0" smtClean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buFont typeface="Arial" pitchFamily="34" charset="0"/>
              <a:buChar char="•"/>
            </a:pPr>
            <a:r>
              <a:rPr lang="ru-RU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духовно-нравственное отношение и чувства сопричастности к родному краю, дому, семье, детскому саду.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ru-RU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познавательные, художественные и творческие способности детей через ознакомление с музыкальными произведениями.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ru-RU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Побуждать детей выражать свои чувства, эмоциональные впечатления через речь, творческое движение. Воспитание гражданина и патриота своей страны, формирование нравственных ценностей.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ru-RU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толерантного отношения к сверстникам, родителям и другим взрослым, людям других национальностей 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ru-RU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в детском учреждении предметно-развивающей среды, способствующей этому воспитанию.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ru-RU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потребность в познавательной активности через восприятие произведений искусства.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ru-RU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Закреплять знания детей о Великой Отечественной войне и героизме русского народа через художественную литературу, музыку, живопись.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ru-RU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любовь и уважение к ветеранам войны, вызывать желание быть похожими на них.</a:t>
            </a:r>
          </a:p>
          <a:p>
            <a:pPr algn="l"/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755576" y="332656"/>
            <a:ext cx="7560840" cy="172819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0767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017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836711"/>
            <a:ext cx="7200800" cy="1080121"/>
          </a:xfrm>
        </p:spPr>
        <p:txBody>
          <a:bodyPr>
            <a:noAutofit/>
          </a:bodyPr>
          <a:lstStyle/>
          <a:p>
            <a:r>
              <a:rPr lang="ru-RU" sz="2800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и формы нравственно-патриотического воспитания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solidFill>
                <a:srgbClr val="7030A0"/>
              </a:solidFill>
              <a:latin typeface="Monotype Corsiva" pitchFamily="66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131840" y="2132856"/>
            <a:ext cx="6012160" cy="4608512"/>
          </a:xfrm>
        </p:spPr>
        <p:txBody>
          <a:bodyPr>
            <a:normAutofit/>
          </a:bodyPr>
          <a:lstStyle/>
          <a:p>
            <a:pPr algn="just">
              <a:buFont typeface="Arial" pitchFamily="34" charset="0"/>
              <a:buChar char="•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 action="ppaction://hlinksldjump"/>
              </a:rPr>
              <a:t>Образовательная деятельность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 action="ppaction://hlinksldjump"/>
              </a:rPr>
              <a:t>Тематические занятия на патриотическую тему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5" action="ppaction://hlinksldjump"/>
              </a:rPr>
              <a:t>Театрализованная деятельность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6" action="ppaction://hlinksldjump"/>
              </a:rPr>
              <a:t>Выступление на мероприятиях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5" action="ppaction://hlinksldjump"/>
              </a:rPr>
              <a:t>Оформление развивающей среды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 action="ppaction://hlinksldjump"/>
              </a:rPr>
              <a:t>Взаимодействие с семьёй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7" action="ppaction://hlinksldjump"/>
              </a:rPr>
              <a:t>Подготовка и проведение патриотических праздников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l">
              <a:buFont typeface="Wingdings" panose="05000000000000000000" pitchFamily="2" charset="2"/>
              <a:buChar char="q"/>
            </a:pP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99592" y="692696"/>
            <a:ext cx="7416824" cy="115212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0767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7772400" cy="216024"/>
          </a:xfrm>
        </p:spPr>
        <p:txBody>
          <a:bodyPr>
            <a:normAutofit fontScale="90000"/>
          </a:bodyPr>
          <a:lstStyle/>
          <a:p>
            <a:endParaRPr lang="ru-RU" sz="3600" dirty="0">
              <a:solidFill>
                <a:srgbClr val="7030A0"/>
              </a:solidFill>
              <a:latin typeface="Monotype Corsiva" pitchFamily="66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131840" y="260648"/>
            <a:ext cx="6012160" cy="6264696"/>
          </a:xfrm>
        </p:spPr>
        <p:txBody>
          <a:bodyPr>
            <a:normAutofit fontScale="85000" lnSpcReduction="10000"/>
          </a:bodyPr>
          <a:lstStyle/>
          <a:p>
            <a:pPr lvl="0" algn="l"/>
            <a:r>
              <a:rPr lang="ru-RU" sz="2000" dirty="0" smtClean="0"/>
              <a:t>  </a:t>
            </a:r>
            <a:endParaRPr lang="ru-RU" sz="2000" dirty="0" smtClean="0">
              <a:solidFill>
                <a:srgbClr val="0000CC"/>
              </a:solidFill>
            </a:endParaRPr>
          </a:p>
          <a:p>
            <a:pPr marL="342900" lvl="0" indent="-342900" algn="l">
              <a:buFont typeface="Arial" pitchFamily="34" charset="0"/>
              <a:buChar char="•"/>
            </a:pPr>
            <a:r>
              <a:rPr lang="ru-RU" sz="1800" dirty="0" smtClean="0">
                <a:solidFill>
                  <a:srgbClr val="0000CC"/>
                </a:solidFill>
              </a:rPr>
              <a:t>Одной из перспективных инновационных форм музыкально-образовательной работы является проект. Знания, приобретённые детьми в ходе проекта, становятся достоянием их личного опыта. Под проектом понимается самостоятельная, коллективная, творческая и завершённая работа, имеющая социально значимый результат. В современных условиях , когда происходят изменения в жизни общества, одной из актуальных проблем является патриотическое воспитание.</a:t>
            </a:r>
          </a:p>
          <a:p>
            <a:pPr marL="342900" lvl="0" indent="-342900" algn="l">
              <a:buFont typeface="Arial" pitchFamily="34" charset="0"/>
              <a:buChar char="•"/>
            </a:pPr>
            <a:r>
              <a:rPr lang="ru-RU" sz="1800" dirty="0" smtClean="0">
                <a:solidFill>
                  <a:srgbClr val="0000CC"/>
                </a:solidFill>
              </a:rPr>
              <a:t> В нашем дошкольном учреждении нравственно-патриотическому воспитанию уделяется  большое  внимание.  Я,  как  педагог,  осуществляющий  музыкальное воспитание  детей,  работаю  в  соответствии с  государственными  требованиями,  с учетом  основных  принципов  ФГОС, в  тесном  контакте  с  воспитателями  и специалистами. Используемая мной методическая литература также соответствует федеральным государственным  требованиям: общеобразовательная  программа «От рождения до школы», под ред. Н.Е. Вераксы, Т.С. Комаровой, М.А. Васильевой;    программа  по  музыкальному воспитанию  детей  дошкольного  возраста  «Ладушки»  авторы  </a:t>
            </a:r>
            <a:r>
              <a:rPr lang="ru-RU" sz="1800" dirty="0" err="1" smtClean="0">
                <a:solidFill>
                  <a:srgbClr val="0000CC"/>
                </a:solidFill>
              </a:rPr>
              <a:t>И.Каплунова</a:t>
            </a:r>
            <a:r>
              <a:rPr lang="ru-RU" sz="1800" dirty="0" smtClean="0">
                <a:solidFill>
                  <a:srgbClr val="0000CC"/>
                </a:solidFill>
              </a:rPr>
              <a:t>, </a:t>
            </a:r>
            <a:r>
              <a:rPr lang="ru-RU" sz="1800" dirty="0" err="1" smtClean="0">
                <a:solidFill>
                  <a:srgbClr val="0000CC"/>
                </a:solidFill>
              </a:rPr>
              <a:t>И.Новоскольцева</a:t>
            </a:r>
            <a:r>
              <a:rPr lang="ru-RU" sz="1800" dirty="0" smtClean="0">
                <a:solidFill>
                  <a:srgbClr val="0000CC"/>
                </a:solidFill>
              </a:rPr>
              <a:t>;  программа  «Приобщение  детей  к  истокам  русской  народной культуры»  авторы  О.Л.  Князева,  М.Д.  </a:t>
            </a:r>
            <a:r>
              <a:rPr lang="ru-RU" sz="1800" dirty="0" err="1" smtClean="0">
                <a:solidFill>
                  <a:srgbClr val="0000CC"/>
                </a:solidFill>
              </a:rPr>
              <a:t>Маханева</a:t>
            </a:r>
            <a:r>
              <a:rPr lang="ru-RU" sz="1800" dirty="0" smtClean="0">
                <a:solidFill>
                  <a:srgbClr val="0000CC"/>
                </a:solidFill>
              </a:rPr>
              <a:t> ,  «Русский  фольклор»  Л.Л. Куприяновой; «Музыкальные шедевры» </a:t>
            </a:r>
            <a:r>
              <a:rPr lang="ru-RU" sz="1800" dirty="0" err="1" smtClean="0">
                <a:solidFill>
                  <a:srgbClr val="0000CC"/>
                </a:solidFill>
              </a:rPr>
              <a:t>О.П.Радыновой</a:t>
            </a:r>
            <a:r>
              <a:rPr lang="ru-RU" sz="1800" dirty="0" smtClean="0">
                <a:solidFill>
                  <a:srgbClr val="0000CC"/>
                </a:solidFill>
              </a:rPr>
              <a:t>. </a:t>
            </a:r>
            <a:endParaRPr lang="ru-RU" sz="1800" dirty="0" smtClean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algn="l"/>
            <a:endParaRPr lang="ru-RU" sz="2000" dirty="0" smtClean="0">
              <a:solidFill>
                <a:srgbClr val="0000CC"/>
              </a:solidFill>
            </a:endParaRPr>
          </a:p>
          <a:p>
            <a:pPr algn="l"/>
            <a:endPara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40767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0000CC"/>
          </a:solidFill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60648"/>
            <a:ext cx="8748464" cy="1512168"/>
          </a:xfrm>
        </p:spPr>
        <p:txBody>
          <a:bodyPr>
            <a:normAutofit fontScale="90000"/>
          </a:bodyPr>
          <a:lstStyle/>
          <a:p>
            <a:r>
              <a:rPr lang="ru-RU" sz="3600" u="sng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/>
            </a:r>
            <a:br>
              <a:rPr lang="ru-RU" sz="3600" u="sng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600" u="sng" dirty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/>
            </a:r>
            <a:br>
              <a:rPr lang="ru-RU" sz="3600" u="sng" dirty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4000" u="sng" dirty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/>
            </a:r>
            <a:br>
              <a:rPr lang="ru-RU" sz="4000" u="sng" dirty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</a:br>
            <a:endParaRPr lang="ru-RU" sz="4000" dirty="0">
              <a:solidFill>
                <a:srgbClr val="7030A0"/>
              </a:solidFill>
              <a:latin typeface="Monotype Corsiva" pitchFamily="66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115616" y="332656"/>
            <a:ext cx="6984776" cy="100811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259632" y="404664"/>
            <a:ext cx="67687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000" b="1" i="1" u="sng" dirty="0" smtClean="0">
                <a:solidFill>
                  <a:srgbClr val="C00000"/>
                </a:solidFill>
              </a:rPr>
              <a:t>Мною были разработаны и  реализованы следующие проекты по патриотическому воспитанию </a:t>
            </a:r>
            <a:endParaRPr lang="ru-RU" sz="2000" i="1" dirty="0">
              <a:solidFill>
                <a:srgbClr val="C00000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51520" y="1556792"/>
            <a:ext cx="2520280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u="sng" dirty="0" smtClean="0"/>
              <a:t>«Календарно- обрядовые праздники»</a:t>
            </a:r>
            <a:endParaRPr lang="ru-RU" b="1" u="sng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195736" y="3212976"/>
            <a:ext cx="5184576" cy="12241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400" b="1" dirty="0" smtClean="0"/>
              <a:t>Патриотическое воспитание</a:t>
            </a:r>
            <a:endParaRPr lang="ru-RU" sz="2400" b="1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51520" y="5445224"/>
            <a:ext cx="2520280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b="1" u="sng" dirty="0" smtClean="0"/>
              <a:t>«Свет вечного огня»</a:t>
            </a:r>
            <a:endParaRPr lang="ru-RU" b="1" u="sng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516216" y="5373216"/>
            <a:ext cx="2520280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b="1" u="sng" dirty="0" smtClean="0"/>
              <a:t>«Берегите Россию- нет России другой»</a:t>
            </a:r>
            <a:endParaRPr lang="ru-RU" b="1" u="sng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156176" y="1484784"/>
            <a:ext cx="2520280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b="1" u="sng" dirty="0" smtClean="0"/>
              <a:t>«Сибирские казачата"</a:t>
            </a:r>
            <a:endParaRPr lang="ru-RU" b="1" u="sng" dirty="0"/>
          </a:p>
        </p:txBody>
      </p:sp>
      <p:pic>
        <p:nvPicPr>
          <p:cNvPr id="13" name="Picture 3" descr="C:\Users\Солнышко\Desktop\Семинар\1530264079_Гиф анимация На фоне неба и облаков реет государственный флаг России (Россия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4653136"/>
            <a:ext cx="3333750" cy="1876425"/>
          </a:xfrm>
          <a:prstGeom prst="rect">
            <a:avLst/>
          </a:prstGeom>
          <a:noFill/>
        </p:spPr>
      </p:pic>
      <p:pic>
        <p:nvPicPr>
          <p:cNvPr id="14" name="Picture 4" descr="C:\Users\Солнышко\Desktop\Семинар\6c9259aece4f0b02945793a89ee3ea5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1628800"/>
            <a:ext cx="3205712" cy="14401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484586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2267744" y="188640"/>
            <a:ext cx="4572000" cy="67710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000" b="1" i="1" dirty="0" smtClean="0">
                <a:solidFill>
                  <a:srgbClr val="C00000"/>
                </a:solidFill>
              </a:rPr>
              <a:t>Проект «Сибирские казачата»</a:t>
            </a:r>
          </a:p>
          <a:p>
            <a:pPr algn="ctr"/>
            <a:r>
              <a:rPr lang="ru-RU" b="1" i="1" dirty="0" smtClean="0">
                <a:solidFill>
                  <a:srgbClr val="C00000"/>
                </a:solidFill>
              </a:rPr>
              <a:t>Совместно с казаками хутора </a:t>
            </a:r>
            <a:r>
              <a:rPr lang="ru-RU" b="1" i="1" dirty="0" err="1" smtClean="0">
                <a:solidFill>
                  <a:srgbClr val="C00000"/>
                </a:solidFill>
              </a:rPr>
              <a:t>Чикский</a:t>
            </a:r>
            <a:r>
              <a:rPr lang="ru-RU" b="1" dirty="0" smtClean="0">
                <a:solidFill>
                  <a:srgbClr val="C00000"/>
                </a:solidFill>
              </a:rPr>
              <a:t>.</a:t>
            </a:r>
          </a:p>
        </p:txBody>
      </p:sp>
      <p:pic>
        <p:nvPicPr>
          <p:cNvPr id="12" name="Объект 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24000" y="2276872"/>
            <a:ext cx="5746354" cy="4032448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611560" y="908720"/>
            <a:ext cx="82809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u="sng" dirty="0" smtClean="0">
                <a:solidFill>
                  <a:srgbClr val="0000CC"/>
                </a:solidFill>
              </a:rPr>
              <a:t>Цель </a:t>
            </a:r>
            <a:r>
              <a:rPr lang="ru-RU" b="1" i="1" dirty="0" smtClean="0">
                <a:solidFill>
                  <a:srgbClr val="0000CC"/>
                </a:solidFill>
              </a:rPr>
              <a:t>: развитие патриотического самосознания и познавательного интереса дошкольников посредством приобщения  к культуре Российского и Сибирского казачества .</a:t>
            </a:r>
          </a:p>
          <a:p>
            <a:r>
              <a:rPr lang="ru-RU" b="1" i="1" dirty="0" smtClean="0">
                <a:solidFill>
                  <a:srgbClr val="0000CC"/>
                </a:solidFill>
              </a:rPr>
              <a:t>В рамках этого проекта прошли следующие мероприятия:</a:t>
            </a:r>
            <a:endParaRPr lang="ru-RU" b="1" i="1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0767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3608" y="404665"/>
            <a:ext cx="7772400" cy="792088"/>
          </a:xfrm>
        </p:spPr>
        <p:txBody>
          <a:bodyPr>
            <a:normAutofit fontScale="90000"/>
          </a:bodyPr>
          <a:lstStyle/>
          <a:p>
            <a:r>
              <a:rPr lang="ru-RU" sz="4800" u="sng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/>
            </a:r>
            <a:br>
              <a:rPr lang="ru-RU" sz="4800" u="sng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600" u="sng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/>
            </a:r>
            <a:br>
              <a:rPr lang="ru-RU" sz="3600" u="sng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200" b="1" i="1" dirty="0" smtClean="0">
                <a:solidFill>
                  <a:srgbClr val="C00000"/>
                </a:solidFill>
              </a:rPr>
              <a:t/>
            </a:r>
            <a:br>
              <a:rPr lang="ru-RU" sz="3200" b="1" i="1" dirty="0" smtClean="0">
                <a:solidFill>
                  <a:srgbClr val="C00000"/>
                </a:solidFill>
              </a:rPr>
            </a:br>
            <a:endParaRPr lang="ru-RU" sz="3200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051720" y="260648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000" b="1" i="1" u="sng" dirty="0" smtClean="0">
                <a:solidFill>
                  <a:srgbClr val="C00000"/>
                </a:solidFill>
              </a:rPr>
              <a:t>Проект «Календарно- обрядовые праздники»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1052736"/>
            <a:ext cx="8640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/>
              <a:t> </a:t>
            </a:r>
            <a:r>
              <a:rPr lang="ru-RU" sz="1400" b="1" i="1" u="sng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Цель</a:t>
            </a:r>
            <a:r>
              <a:rPr lang="ru-RU" sz="1400" b="1" i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: Создать условия для освоения детьми фольклорного наследия русского народа,  как самобытной,  целостной системы гармоничного и творческого развития личности.</a:t>
            </a:r>
            <a:endParaRPr lang="ru-RU" sz="1400" b="1" i="1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1556792"/>
            <a:ext cx="5895337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340767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3608" y="404665"/>
            <a:ext cx="7772400" cy="792088"/>
          </a:xfrm>
        </p:spPr>
        <p:txBody>
          <a:bodyPr>
            <a:normAutofit fontScale="90000"/>
          </a:bodyPr>
          <a:lstStyle/>
          <a:p>
            <a:r>
              <a:rPr lang="ru-RU" sz="4800" u="sng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/>
            </a:r>
            <a:br>
              <a:rPr lang="ru-RU" sz="4800" u="sng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600" u="sng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/>
            </a:r>
            <a:br>
              <a:rPr lang="ru-RU" sz="3600" u="sng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200" b="1" i="1" dirty="0" smtClean="0">
                <a:solidFill>
                  <a:srgbClr val="C00000"/>
                </a:solidFill>
              </a:rPr>
              <a:t/>
            </a:r>
            <a:br>
              <a:rPr lang="ru-RU" sz="3200" b="1" i="1" dirty="0" smtClean="0">
                <a:solidFill>
                  <a:srgbClr val="C00000"/>
                </a:solidFill>
              </a:rPr>
            </a:br>
            <a:endParaRPr lang="ru-RU" sz="3200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116632"/>
            <a:ext cx="83529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C00000"/>
                </a:solidFill>
              </a:rPr>
              <a:t>Проект «Свет вечного огня»</a:t>
            </a:r>
          </a:p>
          <a:p>
            <a:pPr algn="ctr"/>
            <a:r>
              <a:rPr lang="ru-RU" sz="2000" b="1" i="1" u="sng" dirty="0" smtClean="0">
                <a:solidFill>
                  <a:srgbClr val="0000CC"/>
                </a:solidFill>
              </a:rPr>
              <a:t>Цель: </a:t>
            </a:r>
            <a:r>
              <a:rPr lang="ru-RU" b="1" i="1" dirty="0" smtClean="0">
                <a:solidFill>
                  <a:srgbClr val="0000CC"/>
                </a:solidFill>
              </a:rPr>
              <a:t> создание условий для всестороннего развития патриотического</a:t>
            </a:r>
          </a:p>
          <a:p>
            <a:pPr algn="ctr"/>
            <a:r>
              <a:rPr lang="ru-RU" b="1" i="1" dirty="0" smtClean="0">
                <a:solidFill>
                  <a:srgbClr val="0000CC"/>
                </a:solidFill>
              </a:rPr>
              <a:t>потенциала дошкольника, формирование у детей нравственно</a:t>
            </a:r>
          </a:p>
          <a:p>
            <a:pPr algn="ctr"/>
            <a:r>
              <a:rPr lang="ru-RU" b="1" i="1" dirty="0" smtClean="0">
                <a:solidFill>
                  <a:srgbClr val="0000CC"/>
                </a:solidFill>
              </a:rPr>
              <a:t>патриотических чувств.</a:t>
            </a:r>
          </a:p>
        </p:txBody>
      </p:sp>
      <p:pic>
        <p:nvPicPr>
          <p:cNvPr id="6" name="Picture 2" descr="C:\Users\Солнышко\Desktop\РМО 2022г\Презентация 2022\фотоколлаж\IMG_164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1844824"/>
            <a:ext cx="5846364" cy="44644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40767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3608" y="404665"/>
            <a:ext cx="7772400" cy="792088"/>
          </a:xfrm>
        </p:spPr>
        <p:txBody>
          <a:bodyPr>
            <a:normAutofit fontScale="90000"/>
          </a:bodyPr>
          <a:lstStyle/>
          <a:p>
            <a:r>
              <a:rPr lang="ru-RU" sz="4800" u="sng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/>
            </a:r>
            <a:br>
              <a:rPr lang="ru-RU" sz="4800" u="sng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600" u="sng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/>
            </a:r>
            <a:br>
              <a:rPr lang="ru-RU" sz="3600" u="sng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200" b="1" i="1" dirty="0" smtClean="0">
                <a:solidFill>
                  <a:srgbClr val="C00000"/>
                </a:solidFill>
              </a:rPr>
              <a:t/>
            </a:r>
            <a:br>
              <a:rPr lang="ru-RU" sz="3200" b="1" i="1" dirty="0" smtClean="0">
                <a:solidFill>
                  <a:srgbClr val="C00000"/>
                </a:solidFill>
              </a:rPr>
            </a:br>
            <a:endParaRPr lang="ru-RU" sz="3200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1"/>
            <a:ext cx="849694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b="1" i="1" dirty="0" smtClean="0">
                <a:solidFill>
                  <a:srgbClr val="C00000"/>
                </a:solidFill>
              </a:rPr>
              <a:t>Проект по музыкально-патриотическому</a:t>
            </a:r>
          </a:p>
          <a:p>
            <a:pPr algn="ctr"/>
            <a:r>
              <a:rPr lang="ru-RU" b="1" i="1" dirty="0" smtClean="0">
                <a:solidFill>
                  <a:srgbClr val="C00000"/>
                </a:solidFill>
              </a:rPr>
              <a:t>воспитанию детей</a:t>
            </a:r>
          </a:p>
          <a:p>
            <a:pPr algn="ctr"/>
            <a:r>
              <a:rPr lang="ru-RU" sz="2000" b="1" i="1" dirty="0" smtClean="0">
                <a:solidFill>
                  <a:srgbClr val="C00000"/>
                </a:solidFill>
              </a:rPr>
              <a:t>«Берегите Россию – нет России другой!»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980728"/>
            <a:ext cx="8712968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u="sng" dirty="0" smtClean="0">
                <a:solidFill>
                  <a:srgbClr val="0000CC"/>
                </a:solidFill>
              </a:rPr>
              <a:t>Цель: </a:t>
            </a:r>
            <a:r>
              <a:rPr lang="ru-RU" sz="1600" b="1" i="1" dirty="0" smtClean="0">
                <a:solidFill>
                  <a:srgbClr val="0000CC"/>
                </a:solidFill>
              </a:rPr>
              <a:t>Воспитание гражданина и патриота своей страны, формирование нравственных ценностей. Создание в детском учреждении предметно-развивающей среды, способствующей этому воспитанию. Расширение кругозора, развитие творческих способностей дошкольников. Дать понятие детям о народах проживающих в России.</a:t>
            </a:r>
          </a:p>
          <a:p>
            <a:endParaRPr lang="ru-RU" b="1" i="1" dirty="0">
              <a:solidFill>
                <a:srgbClr val="0000CC"/>
              </a:solidFill>
            </a:endParaRPr>
          </a:p>
        </p:txBody>
      </p:sp>
      <p:pic>
        <p:nvPicPr>
          <p:cNvPr id="7" name="Picture 2" descr="C:\Users\Солнышко\Desktop\Презентация 2022\IMG_534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2132856"/>
            <a:ext cx="5904656" cy="39604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40767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404664"/>
            <a:ext cx="7772400" cy="1470025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Итоговая диагностика</a:t>
            </a:r>
            <a:endParaRPr lang="ru-RU" sz="4000" dirty="0">
              <a:solidFill>
                <a:srgbClr val="7030A0"/>
              </a:solidFill>
              <a:latin typeface="Monotype Corsiva" pitchFamily="66" charset="0"/>
              <a:cs typeface="Times New Roman" pitchFamily="18" charset="0"/>
            </a:endParaRP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xmlns="" val="4442705"/>
              </p:ext>
            </p:extLst>
          </p:nvPr>
        </p:nvGraphicFramePr>
        <p:xfrm>
          <a:off x="15679" y="1514920"/>
          <a:ext cx="9144000" cy="5344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2051720" y="764704"/>
            <a:ext cx="5256584" cy="72008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0767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683568" y="192725"/>
            <a:ext cx="8064896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dirty="0" smtClean="0"/>
              <a:t>   </a:t>
            </a:r>
            <a:r>
              <a:rPr lang="ru-RU" sz="14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  Итак, изучение проблемы нравственно-патриотического воспитания дошкольников средствами музыки, включение разных форм работы по данной теме в педагогический процесс дало ощутимые результаты: дети познакомились с русскими  народными музыкальными инструментами, различными жанрами народной музыки, композиторами классической и современной музыки. Дети с трепетом относятся ко многим музыкальным композициям отечественных авторов.</a:t>
            </a:r>
          </a:p>
          <a:p>
            <a:r>
              <a:rPr lang="ru-RU" sz="14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Музыка своей Родины  прочно вошла в быт детей, заняла значительное место в их жизни.</a:t>
            </a: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Решение задач по нравственно –патриотическому воспитанию дошкольников - процесс длительный и сложный. Положительного результата мы достигнем только в совместной, систематической работе всех педагогов нашего ДОУ. Всем нам очень хочется заглянуть в будущее, чтобы увидеть наших детей счастливыми, добрыми, уважаемыми  людьми – настоящими патриотами своей Родины, услышать из уст маленького ребенка с гордостью сказанные слова: «Я – россиянин! Я горжусь своей страной!»</a:t>
            </a: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</a:t>
            </a: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«Вот так, постоянно и постепенно расширяясь,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эта любовь к близкому, родному переходит в любовь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к государству, его истории с его прошлым и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настоящим, а затем и ко всему человечеству»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(академик Д. С. Лихачев)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2" descr="D:\ЛАДУШКИ\Работа 2022г\РМО 2022г\картинки для презентации\1646494439_72-kartinkin-net-p-detskie-kartinki-solnishko-7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4509120"/>
            <a:ext cx="1797261" cy="180647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40767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563</TotalTime>
  <Words>370</Words>
  <Application>Microsoft Office PowerPoint</Application>
  <PresentationFormat>Экран (4:3)</PresentationFormat>
  <Paragraphs>64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 </vt:lpstr>
      <vt:lpstr>Опыт работы по теме  «ПРОЕКТНАЯ ДЕЯТЕЛЬНОСТЬ КАК ЭФФЕКТИВНЫЙ МЕТОД РАЗВИТИЯ ФУНКЦИОНАЛЬНОЙ ГРАМОТНОСТИ В МУЗЫКАЛЬНОМ ВОСПИТАНИИ ДОШКОЛЬНИКОВ» </vt:lpstr>
      <vt:lpstr>Цель: Воспитание гражданина и патриота своей страны, формирование нравственных ценностей посредством музыкальной деятельности. Создание предметно-развивающей среды, способствующей нравственно-патриотическому воспитанию дошкольников.</vt:lpstr>
      <vt:lpstr>Средства и формы нравственно-патриотического воспитания </vt:lpstr>
      <vt:lpstr>Слайд 5</vt:lpstr>
      <vt:lpstr>   </vt:lpstr>
      <vt:lpstr>Слайд 7</vt:lpstr>
      <vt:lpstr>   </vt:lpstr>
      <vt:lpstr>   </vt:lpstr>
      <vt:lpstr>   </vt:lpstr>
      <vt:lpstr>Итоговая диагностика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Nata</dc:creator>
  <cp:lastModifiedBy>Солнышко</cp:lastModifiedBy>
  <cp:revision>50</cp:revision>
  <dcterms:created xsi:type="dcterms:W3CDTF">2021-12-04T20:01:14Z</dcterms:created>
  <dcterms:modified xsi:type="dcterms:W3CDTF">2022-11-09T04:49:20Z</dcterms:modified>
</cp:coreProperties>
</file>