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71" r:id="rId3"/>
    <p:sldId id="258" r:id="rId4"/>
    <p:sldId id="268" r:id="rId5"/>
    <p:sldId id="272" r:id="rId6"/>
    <p:sldId id="273" r:id="rId7"/>
    <p:sldId id="274" r:id="rId8"/>
    <p:sldId id="275" r:id="rId9"/>
    <p:sldId id="277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15" autoAdjust="0"/>
    <p:restoredTop sz="94671" autoAdjust="0"/>
  </p:normalViewPr>
  <p:slideViewPr>
    <p:cSldViewPr>
      <p:cViewPr>
        <p:scale>
          <a:sx n="80" d="100"/>
          <a:sy n="80" d="100"/>
        </p:scale>
        <p:origin x="-1206" y="5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966B8-F455-4253-AB41-B65556042B89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299E1-26B0-46F6-909E-B5F4C95163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712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299E1-26B0-46F6-909E-B5F4C951630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8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97152"/>
            <a:ext cx="9036496" cy="2044789"/>
          </a:xfrm>
          <a:prstGeom prst="rect">
            <a:avLst/>
          </a:prstGeom>
        </p:spPr>
      </p:pic>
      <p:sp>
        <p:nvSpPr>
          <p:cNvPr id="8" name="Поле 1"/>
          <p:cNvSpPr txBox="1"/>
          <p:nvPr/>
        </p:nvSpPr>
        <p:spPr>
          <a:xfrm>
            <a:off x="23398" y="19521"/>
            <a:ext cx="9120602" cy="1605568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ru-RU" sz="2000" b="1" cap="all" spc="5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Муниципальное </a:t>
            </a:r>
            <a:r>
              <a:rPr lang="ru-RU" sz="2000" b="1" cap="all" spc="5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дошкольное образовательное бюджетное учреждение </a:t>
            </a:r>
            <a:endParaRPr lang="ru-RU" sz="2000" b="1" cap="all" spc="5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76200" dist="50800" dir="5400000" algn="tl">
                  <a:srgbClr val="000000">
                    <a:alpha val="65000"/>
                  </a:srgbClr>
                </a:outerShdw>
              </a:effectLst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ru-RU" sz="2000" b="1" cap="all" spc="5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«</a:t>
            </a:r>
            <a:r>
              <a:rPr lang="ru-RU" sz="2000" b="1" cap="all" spc="5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Детский сад №1 «Солнышко» с. Екатеринославка</a:t>
            </a:r>
            <a:endParaRPr lang="ru-RU" sz="2000" cap="all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092" y="2204864"/>
            <a:ext cx="91989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3200" b="1" cap="none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Развитие связной речи через театрализованную </a:t>
            </a:r>
            <a:endParaRPr lang="ru-RU" sz="3200" b="1" cap="none" spc="50" dirty="0" smtClean="0">
              <a:ln w="11430"/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ru-RU" sz="3200" b="1" cap="none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cap="none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деятельность у детей дошкольного </a:t>
            </a:r>
            <a:r>
              <a:rPr lang="ru-RU" sz="3200" b="1" cap="none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возраста</a:t>
            </a:r>
          </a:p>
          <a:p>
            <a:pPr algn="ctr">
              <a:lnSpc>
                <a:spcPct val="150000"/>
              </a:lnSpc>
            </a:pPr>
            <a:r>
              <a:rPr lang="ru-RU" sz="3200" b="1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(из опыта работы </a:t>
            </a:r>
            <a:r>
              <a:rPr lang="ru-RU" sz="3200" b="1" spc="50" dirty="0" err="1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Ишимниковой</a:t>
            </a:r>
            <a:r>
              <a:rPr lang="ru-RU" sz="3200" b="1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Н.В.) </a:t>
            </a:r>
            <a:endParaRPr lang="ru-RU" sz="3200" b="1" cap="none" spc="50" dirty="0">
              <a:ln w="11430"/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102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33596" y="548680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ru-RU" sz="2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Georgia" pitchFamily="18" charset="0"/>
              </a:rPr>
              <a:t>«Есть все фактические и теоретические основания утверждать, что не только интеллектуальное развитие ребенка, но и формирование его характера, эмоций и личности в целом находится в непосредственной зависимости от речи».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eorgia" pitchFamily="18" charset="0"/>
              </a:rPr>
              <a:t>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Georgia" pitchFamily="18" charset="0"/>
            </a:endParaRPr>
          </a:p>
          <a:p>
            <a:pPr algn="r">
              <a:lnSpc>
                <a:spcPct val="200000"/>
              </a:lnSpc>
            </a:pPr>
            <a:r>
              <a:rPr lang="ru-RU" sz="20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eorgia" pitchFamily="18" charset="0"/>
              </a:rPr>
              <a:t>Л.С. Выготский</a:t>
            </a:r>
            <a:endParaRPr lang="ru-RU" sz="2000" b="1" i="1" dirty="0">
              <a:solidFill>
                <a:schemeClr val="tx1">
                  <a:lumMod val="65000"/>
                  <a:lumOff val="35000"/>
                </a:schemeClr>
              </a:solidFill>
              <a:latin typeface="Georgia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4143" y1="90024" x2="4143" y2="90024"/>
                        <a14:foregroundMark x1="24971" y1="19715" x2="24971" y2="19715"/>
                        <a14:foregroundMark x1="71807" y1="3563" x2="71807" y2="3563"/>
                        <a14:foregroundMark x1="97008" y1="90499" x2="97008" y2="90499"/>
                        <a14:foregroundMark x1="50748" y1="89074" x2="50748" y2="89074"/>
                        <a14:foregroundMark x1="46260" y1="85748" x2="46260" y2="85748"/>
                        <a14:foregroundMark x1="56732" y1="83848" x2="56732" y2="83848"/>
                        <a14:foregroundMark x1="34292" y1="24466" x2="34292" y2="24466"/>
                        <a14:foregroundMark x1="45339" y1="26366" x2="45339" y2="26366"/>
                        <a14:foregroundMark x1="35673" y1="18765" x2="35673" y2="18765"/>
                        <a14:foregroundMark x1="29344" y1="18290" x2="29344" y2="18290"/>
                        <a14:foregroundMark x1="59609" y1="14014" x2="59609" y2="14014"/>
                        <a14:foregroundMark x1="55466" y1="21140" x2="55466" y2="21140"/>
                        <a14:foregroundMark x1="76640" y1="25891" x2="76640" y2="25891"/>
                        <a14:foregroundMark x1="74453" y1="13539" x2="74453" y2="13539"/>
                        <a14:foregroundMark x1="81818" y1="40618" x2="81818" y2="40618"/>
                        <a14:foregroundMark x1="9091" y1="67696" x2="9091" y2="67696"/>
                        <a14:foregroundMark x1="5293" y1="86698" x2="5293" y2="86698"/>
                        <a14:foregroundMark x1="6789" y1="82423" x2="6789" y2="82423"/>
                        <a14:foregroundMark x1="10472" y1="83373" x2="10472" y2="83373"/>
                        <a14:foregroundMark x1="15535" y1="85748" x2="15535" y2="85748"/>
                        <a14:foregroundMark x1="19678" y1="85748" x2="19678" y2="85748"/>
                        <a14:foregroundMark x1="25201" y1="83848" x2="25201" y2="83848"/>
                        <a14:foregroundMark x1="29229" y1="82423" x2="29229" y2="82423"/>
                        <a14:foregroundMark x1="82739" y1="84323" x2="82739" y2="84323"/>
                        <a14:foregroundMark x1="74568" y1="33967" x2="74568" y2="33967"/>
                        <a14:foregroundMark x1="20483" y1="33492" x2="20483" y2="33492"/>
                        <a14:foregroundMark x1="15995" y1="45843" x2="15995" y2="45843"/>
                        <a14:foregroundMark x1="13694" y1="51544" x2="13694" y2="51544"/>
                        <a14:foregroundMark x1="12428" y1="55819" x2="12428" y2="55819"/>
                        <a14:foregroundMark x1="11162" y1="60570" x2="11162" y2="60570"/>
                        <a14:foregroundMark x1="50058" y1="86223" x2="50058" y2="86223"/>
                        <a14:foregroundMark x1="78366" y1="85748" x2="78366" y2="85748"/>
                        <a14:foregroundMark x1="71231" y1="41093" x2="71231" y2="41093"/>
                        <a14:foregroundMark x1="70771" y1="28741" x2="70771" y2="28741"/>
                        <a14:foregroundMark x1="66743" y1="14964" x2="66743" y2="14964"/>
                        <a14:foregroundMark x1="61910" y1="10214" x2="61910" y2="10214"/>
                        <a14:foregroundMark x1="64442" y1="8789" x2="64442" y2="8789"/>
                        <a14:foregroundMark x1="66513" y1="7838" x2="66513" y2="7838"/>
                        <a14:foregroundMark x1="68700" y1="5938" x2="68700" y2="5938"/>
                        <a14:foregroundMark x1="41197" y1="22565" x2="41197" y2="22565"/>
                        <a14:foregroundMark x1="38090" y1="19240" x2="38090" y2="19240"/>
                        <a14:foregroundMark x1="31991" y1="17815" x2="31991" y2="17815"/>
                        <a14:foregroundMark x1="26467" y1="18290" x2="26467" y2="18290"/>
                        <a14:backgroundMark x1="31070" y1="14489" x2="31070" y2="14489"/>
                        <a14:backgroundMark x1="63867" y1="4513" x2="63867" y2="4513"/>
                        <a14:backgroundMark x1="67664" y1="1663" x2="67664" y2="1663"/>
                        <a14:backgroundMark x1="65593" y1="3563" x2="65593" y2="3563"/>
                        <a14:backgroundMark x1="70081" y1="3563" x2="70081" y2="35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96" y="4653136"/>
            <a:ext cx="8636424" cy="184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6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987824" y="141144"/>
            <a:ext cx="22785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cap="all" dirty="0">
                <a:ln w="1905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Актуальность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854027"/>
            <a:ext cx="8640960" cy="5122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настоящее время игровую деятельность детей заменяет компьютер и телевидение, данная тенденция увеличивается с каждым годом. Вследствие этого за последние годы, отмечается увеличение количества детей, имеющих нарушения связной речи. </a:t>
            </a:r>
            <a:endParaRPr lang="ru-RU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ясная и правильная речь — это залог продуктивного общения, уверенности, успешности.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Важнейшей предпосылкой совершенствования речевой деятельности является создание эмоционально благополучной ситуации, в которой даже самые необщительные и скованные дети вступают в речевое общение и раскрываются, таким образом, данная тема является всё более значимой и актуальной, чтобы заниматься её изучением.</a:t>
            </a:r>
          </a:p>
        </p:txBody>
      </p:sp>
    </p:spTree>
    <p:extLst>
      <p:ext uri="{BB962C8B-B14F-4D97-AF65-F5344CB8AC3E}">
        <p14:creationId xmlns:p14="http://schemas.microsoft.com/office/powerpoint/2010/main" val="135350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6633" y="3940028"/>
            <a:ext cx="8748151" cy="2839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7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совершенствование </a:t>
            </a: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грамматического строя речи ребенка, его звуковой культуры, монологической, диалогической формы речи, эффективному общению и речевой выразительности;</a:t>
            </a:r>
          </a:p>
          <a:p>
            <a:pPr marL="273050" lvl="0" indent="-2730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воспитание творческого, раскованного, эмоционального, общительного ребенка, владеющего своим телом и словом, слышащего и понимающего партнера во взаимодействии;</a:t>
            </a:r>
          </a:p>
          <a:p>
            <a:pPr marL="273050" lvl="0" indent="-2730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приобщение родителей к совместной театрализованной деятельности.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242685" y="116632"/>
            <a:ext cx="853119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cap="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</a:t>
            </a:r>
            <a:r>
              <a:rPr lang="ru-RU" sz="2200" b="1" cap="sm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ель: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9741" y="526193"/>
            <a:ext cx="518457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7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Побуждать </a:t>
            </a: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детей к активному общению, формировать словарный запас и живой интерес к театрализованной игре, развивать речь и умение строить диалог.</a:t>
            </a:r>
          </a:p>
        </p:txBody>
      </p:sp>
      <p:pic>
        <p:nvPicPr>
          <p:cNvPr id="14" name="Рисунок 13" descr="C:\Users\User\Desktop\IMG_3757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78296"/>
            <a:ext cx="3528392" cy="313873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4095803" y="2147663"/>
            <a:ext cx="1192955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cap="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2200" b="1" cap="sm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адачи</a:t>
            </a:r>
            <a:r>
              <a:rPr lang="ru-RU" sz="2200" b="1" cap="none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847827" y="2447376"/>
            <a:ext cx="5112568" cy="836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создание предметно-развивающей среды для применения инновационных и </a:t>
            </a:r>
            <a:r>
              <a:rPr lang="ru-RU" sz="17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развивающих</a:t>
            </a:r>
            <a:endParaRPr lang="ru-RU" sz="17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95803" y="3212976"/>
            <a:ext cx="878271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технологий при речевом развитии средствами </a:t>
            </a:r>
            <a:endParaRPr lang="ru-RU" sz="1700" b="1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>
              <a:lnSpc>
                <a:spcPct val="150000"/>
              </a:lnSpc>
            </a:pPr>
            <a:r>
              <a:rPr lang="ru-RU" sz="17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театрализованной </a:t>
            </a:r>
            <a:r>
              <a:rPr lang="ru-RU" sz="17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деятельности;</a:t>
            </a:r>
          </a:p>
        </p:txBody>
      </p:sp>
    </p:spTree>
    <p:extLst>
      <p:ext uri="{BB962C8B-B14F-4D97-AF65-F5344CB8AC3E}">
        <p14:creationId xmlns:p14="http://schemas.microsoft.com/office/powerpoint/2010/main" val="18924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714997"/>
              </p:ext>
            </p:extLst>
          </p:nvPr>
        </p:nvGraphicFramePr>
        <p:xfrm>
          <a:off x="215516" y="692696"/>
          <a:ext cx="8712968" cy="588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6"/>
                <a:gridCol w="4428492"/>
              </a:tblGrid>
              <a:tr h="2892936">
                <a:tc>
                  <a:txBody>
                    <a:bodyPr/>
                    <a:lstStyle/>
                    <a:p>
                      <a:pPr algn="just"/>
                      <a:endParaRPr lang="ru-RU" dirty="0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700" b="1" i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«Центр игры»</a:t>
                      </a:r>
                      <a:endParaRPr lang="ru-RU" sz="17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сюжетные игрушки; транспорт; предметы труда и быта; ролевые атрибуты к играм-имитациям и сюжетно-ролевым, отражающим простые жизненные ситуации и действия («Кукольный уголок», «Кухня», «Парикмахерская», «Магазин»,); игрушки-животных; куклы; наборы разных видов посуды; разграниченные зоны (кукольный уголок, салон красоты, магазин, больница, почта и т.д.).</a:t>
                      </a:r>
                      <a:endParaRPr lang="ru-RU" sz="17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25942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b="1" i="1" kern="12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i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«Центр театра» -</a:t>
                      </a:r>
                      <a:r>
                        <a:rPr lang="ru-RU" sz="17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театрализованный</a:t>
                      </a:r>
                      <a:r>
                        <a:rPr lang="ru-RU" sz="1700" b="1" kern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7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уголок (настольный, теневой, пальчиковый театр); маски, шапочки, элементы костюмов, картинки и иллюстрации к сказкам; наглядно-дидактические игры и пособия («Герои сказок», «Какая это сказка?» и т.д.). Создана картотека театрализованных и сюжетно-ролевых игр.</a:t>
                      </a:r>
                      <a:endParaRPr lang="ru-RU" sz="17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«Центр речевого развития».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Дидактические наглядные материалы; предметные и сюжетные картинки, книги по тематикам, развивающие журналы по развитию речевых навыков; «Чудесный мешочек» с различными предметами; наглядно-дидактические пособия и игры: «Рассказы по картинкам», «Что было сначала, а что потом», «Добавь словечко», «Последовательности», «Расскажи почему?».</a:t>
                      </a:r>
                      <a:endParaRPr lang="ru-RU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381588" y="116632"/>
            <a:ext cx="405938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ru-RU" sz="2000" b="1" cap="sm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редметно-пространственная среда</a:t>
            </a: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09" y="692696"/>
            <a:ext cx="4159758" cy="288032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4177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User\Desktop\DSC_003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503842"/>
            <a:ext cx="2592288" cy="22664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C:\Users\User\Desktop\IMG_577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544" y="4503842"/>
            <a:ext cx="3630911" cy="2266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691680" y="71859"/>
            <a:ext cx="182005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all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</a:t>
            </a:r>
            <a:r>
              <a:rPr lang="ru-RU" sz="2000" b="1" cap="small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ормы </a:t>
            </a:r>
            <a:r>
              <a:rPr lang="ru-RU" sz="2000" b="1" cap="small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работы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1661" y="471969"/>
            <a:ext cx="876067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просмотр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кукольных спектаклей и беседы по ним;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игры-драматизации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(подготовка и разыгрывание разнообразных сказок и инсценировок);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речевые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 и упражнения (на развитие монологической и диалогической речи);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упражнение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«Интервью из сказки» (развитие умения отвечать на вопросы);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придумывание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сказок и рассказов по детским рисункам;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составление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рассказов по картинкам из сказок и по схемам;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задания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для развития речевой интонационной выразительности;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игры-превращения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образные упражнения;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упражнения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на развитие выразительной мимики, элементы искусства пантомимы;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театральные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этюды;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упражнения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 этике во время драматизаций;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знакомство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не только с текстом сказки, но и средствами её драматизации - жестом, мимикой, движением, костюмом, декорациями, мизансценой и т.д.;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показ </a:t>
            </a:r>
            <a:r>
              <a:rPr lang="ru-RU" sz="1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театрализованных представлений, спектаклей.</a:t>
            </a:r>
          </a:p>
        </p:txBody>
      </p:sp>
      <p:pic>
        <p:nvPicPr>
          <p:cNvPr id="12" name="Рисунок 11" descr="C:\Users\User\Desktop\IMG_570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6" t="20179" r="7868"/>
          <a:stretch/>
        </p:blipFill>
        <p:spPr bwMode="auto">
          <a:xfrm>
            <a:off x="6516215" y="4503842"/>
            <a:ext cx="2436123" cy="2266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8325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Users\User\Desktop\Новая папка\Солнышко\старшая группа 2016\эксперимента\20170313_101246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2" r="38243" b="27290"/>
          <a:stretch/>
        </p:blipFill>
        <p:spPr bwMode="auto">
          <a:xfrm>
            <a:off x="5652121" y="3706000"/>
            <a:ext cx="3273972" cy="29315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13826" y="114511"/>
            <a:ext cx="351634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Проведенные мероприятия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511" y="549579"/>
            <a:ext cx="8746581" cy="303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 и упражнения по развитию связной речи: «Громко — шепотом», «Подскажи словечко», «Как сказать по-другому?», «Пойми меня», «Если бы...», «Составь описание», «Скажи точнее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»;</a:t>
            </a:r>
          </a:p>
          <a:p>
            <a:pPr lvl="0" algn="just"/>
            <a:endParaRPr lang="ru-RU" sz="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Проговаривание скороговорок, </a:t>
            </a:r>
            <a:r>
              <a:rPr lang="ru-RU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чистоговорк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звуки - например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звук Б, В, Г, Д, и т.д. Например: В букваре у Буратино брюки, булка и ботинок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lvl="0" algn="just"/>
            <a:endParaRPr lang="ru-RU" sz="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Проговаривание пословиц, поговорок, прибауток, считалок, загадок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lvl="0" algn="just"/>
            <a:endParaRPr lang="ru-RU" sz="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Пантомимические этюды (на передачу различных действий), этюды (на произношение предложений с разными интонациями), этюды на изменения тембра голоса, особое внимание уделяется интонационной выразительности речи, здесь дети учились в инсценировках говорить разными голосами и разными интонациями (повествовательной, вопросительной, восклицательной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3094" y="3546787"/>
            <a:ext cx="5241464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 путешествия: «Путешествие на ферму», «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Путешествие в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сказку», «Занимательное путешествие», «Путешествие в страну знаний», «Путешествие в Витаминный город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»;</a:t>
            </a:r>
          </a:p>
          <a:p>
            <a:pPr algn="just"/>
            <a:endParaRPr lang="ru-RU" sz="5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Игры-драматизаций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«Красная шапочка», «Очень страшная сказка», «У страха глаза велики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»;</a:t>
            </a:r>
          </a:p>
          <a:p>
            <a:pPr lvl="0" algn="just"/>
            <a:endParaRPr lang="ru-RU" sz="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Чтение художественной литературы с последующим обыгрыванием сюжетных эпизодов в течение дня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lvl="0" algn="just"/>
            <a:endParaRPr lang="ru-RU" sz="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Ритмические упражнения: например простучать, прохлопать, протопать свое имя: «Та-</a:t>
            </a:r>
            <a:r>
              <a:rPr lang="ru-RU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ня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Та-не-</a:t>
            </a:r>
            <a:r>
              <a:rPr lang="ru-RU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чка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Та-ню-</a:t>
            </a:r>
            <a:r>
              <a:rPr lang="ru-RU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ша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Та-ню-</a:t>
            </a:r>
            <a:r>
              <a:rPr lang="ru-RU" sz="16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шень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-ка</a:t>
            </a:r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9901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23674" y="174479"/>
            <a:ext cx="57124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Работа с </a:t>
            </a:r>
            <a:r>
              <a:rPr lang="ru-RU" sz="2000" b="1" spc="50" dirty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родителями формы </a:t>
            </a:r>
            <a:r>
              <a:rPr lang="ru-RU" sz="2000" b="1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взаимодействия:</a:t>
            </a:r>
            <a:endParaRPr lang="ru-RU" sz="2000" b="1" cap="none" spc="50" dirty="0">
              <a:ln w="11430"/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3508" y="692696"/>
            <a:ext cx="88569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Родительские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собрания (традиционные и нетрадиционные формы).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Анкетирование «Ваше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отношение к театрализованной деятельности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».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Оформление папки — передвижки: «Как играть с детьми в театр дома?», 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«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Какие игрушки нужно приобрести ребенку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?».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«Трудовой десант»- изготовление и подбор атрибутов к праздникам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Консультации: «Кукольный театр дома», «Значение театрализованной деятельности в развитии речи дошкольника», «Развитие связной речи детей в театрализованной деятельности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Разработки памяток «Домашний театр», «Развиваем речь детей через театрализованные игры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Организация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семинаров-практикумов «Изготовление 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участие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совместных выставках поделок по 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сказкам, </a:t>
            </a: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изготовление театральных кукол</a:t>
            </a:r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».</a:t>
            </a:r>
            <a:endParaRPr lang="ru-RU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Picture 2" descr="C:\Users\User\Desktop\Новая папка\Солнышко\подготовительная группа\8 МАРТА.ФОТО\IMG_20180307_1003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042" b="21377"/>
          <a:stretch/>
        </p:blipFill>
        <p:spPr bwMode="auto">
          <a:xfrm>
            <a:off x="179512" y="3861047"/>
            <a:ext cx="8856984" cy="28299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1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70"/>
            <a:ext cx="9144000" cy="6746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15516" y="404664"/>
            <a:ext cx="8712968" cy="59939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1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Таким образом театрализованная </a:t>
            </a:r>
            <a:r>
              <a:rPr lang="ru-RU" sz="19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игра оказывает большое влияние на речевое развитие ребёнка. </a:t>
            </a:r>
          </a:p>
          <a:p>
            <a:pPr algn="ctr">
              <a:lnSpc>
                <a:spcPct val="150000"/>
              </a:lnSpc>
            </a:pPr>
            <a:r>
              <a:rPr lang="ru-RU" sz="19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Стимулирует активную речь за счёт расширения словарного запаса, совершенствует артикуляционный аппарат. Ребёнок усваивает богатство родного языка, его выразительные средствами интонации, соответствующие характеру героев и их поступков, старается говорить чётко, чтобы его все поняли.</a:t>
            </a:r>
          </a:p>
          <a:p>
            <a:pPr algn="ctr" fontAlgn="base">
              <a:lnSpc>
                <a:spcPct val="150000"/>
              </a:lnSpc>
            </a:pPr>
            <a:r>
              <a:rPr lang="ru-RU" sz="1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</a:t>
            </a:r>
            <a:r>
              <a:rPr lang="ru-RU" sz="19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театрализованной игре формируется связная, эмоционально насыщенная речь. Дети лучше усваивают содержание произведения, логику и последовательность событий, их развитие и причинную обусловленность. Театрализованная деятельность способствует усвоению элементов общения (мимика, жест, поза, интонация, модуляция голоса).</a:t>
            </a:r>
          </a:p>
          <a:p>
            <a:pPr algn="ctr"/>
            <a:r>
              <a:rPr lang="ru-RU" sz="2800" b="1" cap="none" spc="50" dirty="0" smtClean="0">
                <a:ln w="1143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2800" b="1" cap="none" spc="50" dirty="0">
              <a:ln w="11430"/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50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745504" y="1700808"/>
            <a:ext cx="7652992" cy="12100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5400" b="1" cap="all" spc="0" dirty="0" smtClean="0">
                <a:ln w="1905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</a:t>
            </a:r>
            <a:endParaRPr lang="ru-RU" sz="5400" b="1" cap="all" spc="0" dirty="0">
              <a:ln w="1905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40968"/>
            <a:ext cx="3409950" cy="350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24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992</Words>
  <Application>Microsoft Office PowerPoint</Application>
  <PresentationFormat>Экран (4:3)</PresentationFormat>
  <Paragraphs>70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92</cp:revision>
  <dcterms:created xsi:type="dcterms:W3CDTF">2019-04-22T05:34:21Z</dcterms:created>
  <dcterms:modified xsi:type="dcterms:W3CDTF">2019-04-27T07:33:06Z</dcterms:modified>
</cp:coreProperties>
</file>