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8" r:id="rId1"/>
  </p:sldMasterIdLst>
  <p:notesMasterIdLst>
    <p:notesMasterId r:id="rId28"/>
  </p:notesMasterIdLst>
  <p:sldIdLst>
    <p:sldId id="257" r:id="rId2"/>
    <p:sldId id="258" r:id="rId3"/>
    <p:sldId id="259" r:id="rId4"/>
    <p:sldId id="286" r:id="rId5"/>
    <p:sldId id="262" r:id="rId6"/>
    <p:sldId id="260" r:id="rId7"/>
    <p:sldId id="261" r:id="rId8"/>
    <p:sldId id="263" r:id="rId9"/>
    <p:sldId id="281" r:id="rId10"/>
    <p:sldId id="282" r:id="rId11"/>
    <p:sldId id="278" r:id="rId12"/>
    <p:sldId id="265" r:id="rId13"/>
    <p:sldId id="266" r:id="rId14"/>
    <p:sldId id="267" r:id="rId15"/>
    <p:sldId id="268" r:id="rId16"/>
    <p:sldId id="283" r:id="rId17"/>
    <p:sldId id="277" r:id="rId18"/>
    <p:sldId id="270" r:id="rId19"/>
    <p:sldId id="271" r:id="rId20"/>
    <p:sldId id="285" r:id="rId21"/>
    <p:sldId id="276" r:id="rId22"/>
    <p:sldId id="273" r:id="rId23"/>
    <p:sldId id="275" r:id="rId24"/>
    <p:sldId id="274" r:id="rId25"/>
    <p:sldId id="279" r:id="rId26"/>
    <p:sldId id="284" r:id="rId2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66"/>
    <a:srgbClr val="0000FF"/>
    <a:srgbClr val="663300"/>
    <a:srgbClr val="FFFF00"/>
    <a:srgbClr val="F43324"/>
    <a:srgbClr val="FF6600"/>
    <a:srgbClr val="FDDDD7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294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2B3B992-6008-438E-95D4-4B1216497443}" type="datetimeFigureOut">
              <a:rPr lang="ru-RU" smtClean="0"/>
              <a:pPr/>
              <a:t>21.01.2018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6AC2CE2-9E35-4CE2-B6C6-CA3CEBC6AF0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96589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AC2CE2-9E35-4CE2-B6C6-CA3CEBC6AF09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149916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A28E27-20CF-40C4-B780-7597BE9700BA}" type="datetimeFigureOut">
              <a:rPr lang="ru-RU" smtClean="0"/>
              <a:pPr/>
              <a:t>21.01.2018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1AF3B6-76E3-436C-BAEB-5A4D082D894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A28E27-20CF-40C4-B780-7597BE9700BA}" type="datetimeFigureOut">
              <a:rPr lang="ru-RU" smtClean="0"/>
              <a:pPr/>
              <a:t>21.01.2018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1AF3B6-76E3-436C-BAEB-5A4D082D894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A28E27-20CF-40C4-B780-7597BE9700BA}" type="datetimeFigureOut">
              <a:rPr lang="ru-RU" smtClean="0"/>
              <a:pPr/>
              <a:t>21.01.2018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1AF3B6-76E3-436C-BAEB-5A4D082D894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A28E27-20CF-40C4-B780-7597BE9700BA}" type="datetimeFigureOut">
              <a:rPr lang="ru-RU" smtClean="0"/>
              <a:pPr/>
              <a:t>21.01.2018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1AF3B6-76E3-436C-BAEB-5A4D082D894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A28E27-20CF-40C4-B780-7597BE9700BA}" type="datetimeFigureOut">
              <a:rPr lang="ru-RU" smtClean="0"/>
              <a:pPr/>
              <a:t>21.01.2018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1AF3B6-76E3-436C-BAEB-5A4D082D894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A28E27-20CF-40C4-B780-7597BE9700BA}" type="datetimeFigureOut">
              <a:rPr lang="ru-RU" smtClean="0"/>
              <a:pPr/>
              <a:t>21.01.2018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1AF3B6-76E3-436C-BAEB-5A4D082D894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A28E27-20CF-40C4-B780-7597BE9700BA}" type="datetimeFigureOut">
              <a:rPr lang="ru-RU" smtClean="0"/>
              <a:pPr/>
              <a:t>21.01.2018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1AF3B6-76E3-436C-BAEB-5A4D082D894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A28E27-20CF-40C4-B780-7597BE9700BA}" type="datetimeFigureOut">
              <a:rPr lang="ru-RU" smtClean="0"/>
              <a:pPr/>
              <a:t>21.01.2018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1AF3B6-76E3-436C-BAEB-5A4D082D894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A28E27-20CF-40C4-B780-7597BE9700BA}" type="datetimeFigureOut">
              <a:rPr lang="ru-RU" smtClean="0"/>
              <a:pPr/>
              <a:t>21.01.2018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A91AF3B6-76E3-436C-BAEB-5A4D082D894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A28E27-20CF-40C4-B780-7597BE9700BA}" type="datetimeFigureOut">
              <a:rPr lang="ru-RU" smtClean="0"/>
              <a:pPr/>
              <a:t>21.01.2018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1AF3B6-76E3-436C-BAEB-5A4D082D894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A28E27-20CF-40C4-B780-7597BE9700BA}" type="datetimeFigureOut">
              <a:rPr lang="ru-RU" smtClean="0"/>
              <a:pPr/>
              <a:t>21.01.2018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1AF3B6-76E3-436C-BAEB-5A4D082D894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86A28E27-20CF-40C4-B780-7597BE9700BA}" type="datetimeFigureOut">
              <a:rPr lang="ru-RU" smtClean="0"/>
              <a:pPr/>
              <a:t>21.01.2018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A91AF3B6-76E3-436C-BAEB-5A4D082D8947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2844" y="500042"/>
            <a:ext cx="8644030" cy="5715040"/>
          </a:xfrm>
          <a:noFill/>
          <a:effectLst>
            <a:glow rad="101600">
              <a:schemeClr val="accent4">
                <a:satMod val="175000"/>
                <a:alpha val="40000"/>
              </a:schemeClr>
            </a:glow>
            <a:outerShdw blurRad="50800" dist="38100" dir="8100000" algn="tr" rotWithShape="0">
              <a:prstClr val="black">
                <a:alpha val="40000"/>
              </a:prstClr>
            </a:outerShdw>
            <a:softEdge rad="31750"/>
          </a:effectLst>
        </p:spPr>
        <p:txBody>
          <a:bodyPr>
            <a:noAutofit/>
          </a:bodyPr>
          <a:lstStyle/>
          <a:p>
            <a:pPr algn="ctr"/>
            <a:r>
              <a:rPr lang="ru-RU" sz="6000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«Развитие личностных качеств у ребенка дошкольника в игровой  деятельности»</a:t>
            </a:r>
            <a:r>
              <a:rPr lang="ru-RU" sz="2400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Воспитатель подготовительной речевой группы МБДОУ «Центр развития ребенка – детский сад № 65»</a:t>
            </a:r>
            <a:br>
              <a:rPr lang="ru-RU" sz="3200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err="1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Коробкина</a:t>
            </a:r>
            <a:r>
              <a:rPr lang="ru-RU" sz="3200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 Людмила Николаевна</a:t>
            </a:r>
            <a:endParaRPr lang="ru-RU" sz="3200" dirty="0">
              <a:solidFill>
                <a:srgbClr val="000066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692696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ru-RU" sz="6000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Что такое личность?</a:t>
            </a:r>
            <a:endParaRPr lang="ru-RU" sz="6000" dirty="0">
              <a:solidFill>
                <a:srgbClr val="0000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8" y="2348880"/>
            <a:ext cx="8229600" cy="2857520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ru-RU" sz="4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4400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Личность – это совокупность</a:t>
            </a:r>
          </a:p>
          <a:p>
            <a:pPr algn="ctr">
              <a:buNone/>
            </a:pPr>
            <a:r>
              <a:rPr lang="ru-RU" sz="4400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 свойств, присущих </a:t>
            </a:r>
          </a:p>
          <a:p>
            <a:pPr algn="ctr">
              <a:buNone/>
            </a:pPr>
            <a:r>
              <a:rPr lang="ru-RU" sz="4400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данному человеку, составляющих его индивидуальность.</a:t>
            </a:r>
            <a:endParaRPr lang="ru-RU" sz="4400" dirty="0">
              <a:solidFill>
                <a:srgbClr val="000066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642918"/>
            <a:ext cx="8715436" cy="321471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Личность </a:t>
            </a:r>
            <a:r>
              <a:rPr lang="ru-RU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– психологическое понятие, определяющее человека, как носителя общественных социальных отношений. Она проявляется индивидуально неповторимым сочетанием таких психологических параметров, как </a:t>
            </a:r>
            <a:r>
              <a:rPr lang="ru-RU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задатки, способности, темперамент, характер, направленность</a:t>
            </a:r>
            <a:r>
              <a:rPr lang="ru-RU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3200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ru-RU" b="1" dirty="0">
              <a:solidFill>
                <a:schemeClr val="bg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146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500694" y="2857496"/>
            <a:ext cx="3017738" cy="4000504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899592" y="908721"/>
            <a:ext cx="777686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u="sng" dirty="0"/>
              <a:t>личностно-ориентированное воспитание</a:t>
            </a:r>
            <a:r>
              <a:rPr lang="ru-RU" sz="2400" b="1" dirty="0"/>
              <a:t> </a:t>
            </a:r>
            <a:endParaRPr lang="ru-RU" sz="2400" b="1" dirty="0" smtClean="0"/>
          </a:p>
          <a:p>
            <a:pPr algn="just"/>
            <a:endParaRPr lang="ru-RU" sz="2400" dirty="0" smtClean="0"/>
          </a:p>
          <a:p>
            <a:pPr algn="just"/>
            <a:r>
              <a:rPr lang="ru-RU" sz="2400" dirty="0" smtClean="0"/>
              <a:t>– это </a:t>
            </a:r>
            <a:r>
              <a:rPr lang="ru-RU" sz="2400" dirty="0"/>
              <a:t>организация воспитательного процесса на </a:t>
            </a:r>
            <a:r>
              <a:rPr lang="ru-RU" sz="2400" dirty="0" smtClean="0"/>
              <a:t>основе глубокого </a:t>
            </a:r>
            <a:r>
              <a:rPr lang="ru-RU" sz="2400" dirty="0"/>
              <a:t>уважения к личности ребенка, учете особенностей его индивидуального развития, отношения к нему как к сознательному, полноправному участнику воспитательного процесса</a:t>
            </a:r>
            <a:r>
              <a:rPr lang="ru-RU" sz="2400" dirty="0" smtClean="0"/>
              <a:t>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8505266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928694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Качества ребенка дошкольника:</a:t>
            </a:r>
            <a:endParaRPr lang="ru-RU" sz="4000" b="1" dirty="0">
              <a:solidFill>
                <a:srgbClr val="0000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1643050"/>
            <a:ext cx="8929718" cy="4643470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ru-RU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                      </a:t>
            </a:r>
            <a:r>
              <a:rPr lang="ru-RU" sz="24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 - уверенность в себе;</a:t>
            </a:r>
          </a:p>
          <a:p>
            <a:pPr>
              <a:buNone/>
            </a:pPr>
            <a:r>
              <a:rPr lang="ru-RU" sz="24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                         - уважительное отношение к людям;</a:t>
            </a:r>
          </a:p>
          <a:p>
            <a:pPr>
              <a:buNone/>
            </a:pPr>
            <a:r>
              <a:rPr lang="ru-RU" sz="24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                         - доброжелательность</a:t>
            </a:r>
            <a:r>
              <a:rPr lang="ru-RU" sz="24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;</a:t>
            </a:r>
            <a:endParaRPr lang="ru-RU" sz="2400" b="1" dirty="0" smtClean="0">
              <a:solidFill>
                <a:srgbClr val="000066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24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                         - трудолюбие;</a:t>
            </a:r>
          </a:p>
          <a:p>
            <a:pPr>
              <a:buNone/>
            </a:pPr>
            <a:r>
              <a:rPr lang="ru-RU" sz="24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                         - вежливость;</a:t>
            </a:r>
          </a:p>
          <a:p>
            <a:pPr>
              <a:buNone/>
            </a:pPr>
            <a:r>
              <a:rPr lang="ru-RU" sz="24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                         - организованность;</a:t>
            </a:r>
          </a:p>
          <a:p>
            <a:pPr>
              <a:buNone/>
            </a:pPr>
            <a:r>
              <a:rPr lang="ru-RU" sz="24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                         - порядочность;</a:t>
            </a:r>
          </a:p>
          <a:p>
            <a:pPr>
              <a:buNone/>
            </a:pPr>
            <a:r>
              <a:rPr lang="ru-RU" sz="24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                         - честность;</a:t>
            </a:r>
          </a:p>
          <a:p>
            <a:pPr>
              <a:buNone/>
            </a:pPr>
            <a:r>
              <a:rPr lang="ru-RU" sz="24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                         - забота о своём здоровье;</a:t>
            </a:r>
          </a:p>
          <a:p>
            <a:pPr>
              <a:buNone/>
            </a:pPr>
            <a:r>
              <a:rPr lang="ru-RU" sz="24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                         - выполнение своих обещаний;</a:t>
            </a:r>
          </a:p>
          <a:p>
            <a:pPr>
              <a:buNone/>
            </a:pPr>
            <a:r>
              <a:rPr lang="ru-RU" sz="24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                         -  умение владеть ситуацией и своими эмоциями</a:t>
            </a:r>
            <a:endParaRPr lang="ru-RU" b="1" dirty="0">
              <a:solidFill>
                <a:srgbClr val="000066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928670"/>
            <a:ext cx="8229600" cy="1071570"/>
          </a:xfrm>
        </p:spPr>
        <p:txBody>
          <a:bodyPr>
            <a:noAutofit/>
          </a:bodyPr>
          <a:lstStyle/>
          <a:p>
            <a:pPr algn="ctr"/>
            <a:r>
              <a:rPr lang="ru-RU" sz="4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Влияние игры на развитие личностных качеств дошкольника</a:t>
            </a:r>
            <a:r>
              <a:rPr lang="ru-RU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40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2844" y="2214553"/>
            <a:ext cx="4857784" cy="4140371"/>
          </a:xfrm>
        </p:spPr>
        <p:txBody>
          <a:bodyPr>
            <a:normAutofit lnSpcReduction="10000"/>
          </a:bodyPr>
          <a:lstStyle/>
          <a:p>
            <a:pPr algn="just">
              <a:buNone/>
            </a:pPr>
            <a:r>
              <a:rPr lang="ru-RU" sz="2400" dirty="0" smtClean="0">
                <a:solidFill>
                  <a:srgbClr val="FF66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Заключается в том, что через</a:t>
            </a:r>
          </a:p>
          <a:p>
            <a:pPr algn="just">
              <a:buNone/>
            </a:pP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нее ребенок знакомится с </a:t>
            </a:r>
            <a:r>
              <a:rPr lang="ru-RU" sz="24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пове</a:t>
            </a: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</a:t>
            </a:r>
          </a:p>
          <a:p>
            <a:pPr algn="just">
              <a:buNone/>
            </a:pPr>
            <a:r>
              <a:rPr lang="ru-RU" sz="24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дением</a:t>
            </a: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и взаимоотношениями</a:t>
            </a:r>
          </a:p>
          <a:p>
            <a:pPr algn="just">
              <a:buNone/>
            </a:pP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взрослых людей, которые </a:t>
            </a:r>
            <a:r>
              <a:rPr lang="ru-RU" sz="24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стано</a:t>
            </a: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</a:t>
            </a:r>
          </a:p>
          <a:p>
            <a:pPr algn="just">
              <a:buNone/>
            </a:pPr>
            <a:r>
              <a:rPr lang="ru-RU" sz="24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вятся</a:t>
            </a: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образцом для его </a:t>
            </a:r>
            <a:r>
              <a:rPr lang="ru-RU" sz="24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собствен</a:t>
            </a: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</a:t>
            </a:r>
          </a:p>
          <a:p>
            <a:pPr algn="just">
              <a:buNone/>
            </a:pPr>
            <a:r>
              <a:rPr lang="ru-RU" sz="24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ного</a:t>
            </a: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поведения. В игре он </a:t>
            </a:r>
            <a:r>
              <a:rPr lang="ru-RU" sz="24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приоб</a:t>
            </a: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</a:t>
            </a:r>
          </a:p>
          <a:p>
            <a:pPr algn="just">
              <a:buNone/>
            </a:pPr>
            <a:r>
              <a:rPr lang="ru-RU" sz="24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ретает</a:t>
            </a: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основные навыки обще-</a:t>
            </a:r>
          </a:p>
          <a:p>
            <a:pPr algn="just">
              <a:buNone/>
            </a:pPr>
            <a:r>
              <a:rPr lang="ru-RU" sz="24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ния</a:t>
            </a: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качества необходимые для </a:t>
            </a:r>
          </a:p>
          <a:p>
            <a:pPr algn="just">
              <a:buNone/>
            </a:pP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установления контакта со </a:t>
            </a:r>
            <a:r>
              <a:rPr lang="ru-RU" sz="24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сверс</a:t>
            </a: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</a:t>
            </a:r>
          </a:p>
          <a:p>
            <a:pPr algn="just">
              <a:buNone/>
            </a:pPr>
            <a:r>
              <a:rPr lang="ru-RU" sz="24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тниками</a:t>
            </a: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ctr">
              <a:buNone/>
            </a:pPr>
            <a:endParaRPr lang="ru-RU" sz="2400" dirty="0" smtClean="0"/>
          </a:p>
          <a:p>
            <a:pPr algn="ctr">
              <a:buNone/>
            </a:pPr>
            <a:endParaRPr lang="ru-RU" dirty="0"/>
          </a:p>
        </p:txBody>
      </p:sp>
      <p:pic>
        <p:nvPicPr>
          <p:cNvPr id="7" name="Содержимое 6" descr="88316935_302_2.jpg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4929190" y="2118519"/>
            <a:ext cx="3757610" cy="40386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Содержимое 4" descr="DSC07978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285720" y="2000240"/>
            <a:ext cx="3894320" cy="3429024"/>
          </a:xfrm>
        </p:spPr>
      </p:pic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214810" y="1142984"/>
            <a:ext cx="5072098" cy="6429420"/>
          </a:xfrm>
        </p:spPr>
        <p:txBody>
          <a:bodyPr>
            <a:normAutofit fontScale="92500"/>
          </a:bodyPr>
          <a:lstStyle/>
          <a:p>
            <a:pPr>
              <a:buNone/>
            </a:pPr>
            <a:r>
              <a:rPr lang="ru-RU" sz="24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    Игра – наиболее доступный для детей вид деятельности, способ переработки полученных из окружающего мира впечатлений, знаний. В игре ярко проявляются особенности мышления и воображения ребенка, его эмоциональность, активность. </a:t>
            </a:r>
          </a:p>
          <a:p>
            <a:pPr>
              <a:buNone/>
            </a:pPr>
            <a:r>
              <a:rPr lang="ru-RU" sz="24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    Игра является эффективным сред-</a:t>
            </a:r>
            <a:endParaRPr lang="en-US" sz="2400" b="1" dirty="0" smtClean="0">
              <a:solidFill>
                <a:srgbClr val="000066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US" sz="24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2400" b="1" dirty="0" err="1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ством</a:t>
            </a:r>
            <a:r>
              <a:rPr lang="ru-RU" sz="24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 формирования  морально - волевых качеств, через неё реализуется потребность воздействия на мир, она вызывает существенное изменение в психике ребёнка.</a:t>
            </a: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</a:t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7315224" cy="1162050"/>
          </a:xfrm>
        </p:spPr>
        <p:txBody>
          <a:bodyPr>
            <a:normAutofit/>
          </a:bodyPr>
          <a:lstStyle/>
          <a:p>
            <a:pPr algn="ctr"/>
            <a:r>
              <a:rPr lang="ru-RU" sz="48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«Ромашка добрых дел»</a:t>
            </a:r>
            <a:endParaRPr lang="ru-RU" sz="4800" b="1" dirty="0">
              <a:solidFill>
                <a:srgbClr val="0000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142844" y="2071678"/>
            <a:ext cx="4071966" cy="4929222"/>
          </a:xfrm>
        </p:spPr>
        <p:txBody>
          <a:bodyPr>
            <a:noAutofit/>
          </a:bodyPr>
          <a:lstStyle/>
          <a:p>
            <a:r>
              <a:rPr lang="ru-RU" sz="2400" dirty="0" smtClean="0"/>
              <a:t>   </a:t>
            </a:r>
          </a:p>
          <a:p>
            <a:r>
              <a:rPr lang="ru-RU" sz="24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 Цель: формирование чуткого, доброжелательно-</a:t>
            </a:r>
          </a:p>
          <a:p>
            <a:r>
              <a:rPr lang="ru-RU" sz="24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го отношения к товарищам,</a:t>
            </a:r>
          </a:p>
          <a:p>
            <a:r>
              <a:rPr lang="ru-RU" sz="24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побуждение детей к нравственным поступкам,</a:t>
            </a:r>
          </a:p>
          <a:p>
            <a:r>
              <a:rPr lang="ru-RU" sz="24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воспитание чувства</a:t>
            </a:r>
          </a:p>
          <a:p>
            <a:r>
              <a:rPr lang="ru-RU" sz="24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 уважения к людям.</a:t>
            </a:r>
            <a:endParaRPr lang="en-US" sz="2400" b="1" dirty="0" smtClean="0">
              <a:solidFill>
                <a:srgbClr val="000066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2400" b="1" dirty="0" smtClean="0">
              <a:solidFill>
                <a:srgbClr val="000066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2400" b="1" dirty="0" smtClean="0">
              <a:solidFill>
                <a:srgbClr val="000066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2400" b="1" dirty="0" smtClean="0">
              <a:solidFill>
                <a:srgbClr val="000066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2400" b="1" dirty="0" smtClean="0">
              <a:solidFill>
                <a:srgbClr val="000066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en-US" sz="2400" dirty="0" smtClean="0">
              <a:solidFill>
                <a:srgbClr val="000066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2400" dirty="0" smtClean="0">
              <a:solidFill>
                <a:srgbClr val="000066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2400" dirty="0" smtClean="0">
              <a:solidFill>
                <a:srgbClr val="000066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400" dirty="0">
              <a:solidFill>
                <a:srgbClr val="0000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Содержимое 4" descr="09042013987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143372" y="2069176"/>
            <a:ext cx="4308882" cy="3786447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653210"/>
          </a:xfrm>
        </p:spPr>
        <p:txBody>
          <a:bodyPr>
            <a:noAutofit/>
          </a:bodyPr>
          <a:lstStyle/>
          <a:p>
            <a:pPr algn="ctr"/>
            <a:r>
              <a:rPr lang="ru-RU" sz="4400" b="1" dirty="0" smtClean="0">
                <a:solidFill>
                  <a:srgbClr val="000066"/>
                </a:solidFill>
              </a:rPr>
              <a:t>«Волшебный цветок дружбы»</a:t>
            </a:r>
            <a:endParaRPr lang="ru-RU" sz="4400" b="1" dirty="0">
              <a:solidFill>
                <a:srgbClr val="000066"/>
              </a:solidFill>
            </a:endParaRPr>
          </a:p>
        </p:txBody>
      </p:sp>
      <p:pic>
        <p:nvPicPr>
          <p:cNvPr id="13" name="Содержимое 12" descr="339da4a47e5a.jpg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2357422" y="1785926"/>
            <a:ext cx="3644102" cy="443388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0" y="642918"/>
            <a:ext cx="5000628" cy="6000792"/>
          </a:xfrm>
        </p:spPr>
        <p:txBody>
          <a:bodyPr>
            <a:normAutofit fontScale="70000" lnSpcReduction="20000"/>
          </a:bodyPr>
          <a:lstStyle/>
          <a:p>
            <a:r>
              <a:rPr lang="ru-RU" sz="29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Воспитатель вносит игрушку </a:t>
            </a:r>
            <a:r>
              <a:rPr lang="ru-RU" sz="29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Карлсона</a:t>
            </a:r>
            <a:r>
              <a:rPr lang="ru-RU" sz="29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 и объясняет детям, что он очень расстроен, предлагает малышам спросить у </a:t>
            </a:r>
            <a:r>
              <a:rPr lang="ru-RU" sz="29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Карлсона</a:t>
            </a:r>
            <a:r>
              <a:rPr lang="ru-RU" sz="29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почему он грустит. И </a:t>
            </a:r>
            <a:r>
              <a:rPr lang="ru-RU" sz="29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Карлсон</a:t>
            </a:r>
            <a:r>
              <a:rPr lang="ru-RU" sz="29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рассказывает: «На мой день рождения Малыш подарил мне волшебный цветок дружбы. Однажды я увидел, что все лепестки с волшебного цветка опали. А перед этим мой друг Малыш обиделся на меня и ушел. Помогите мне понять, чем я мог обидеть своего друга, что я сделал не так».</a:t>
            </a:r>
          </a:p>
          <a:p>
            <a:r>
              <a:rPr lang="ru-RU" sz="29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Воспитатель объясняет </a:t>
            </a:r>
            <a:r>
              <a:rPr lang="ru-RU" sz="29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Карлсону</a:t>
            </a:r>
            <a:r>
              <a:rPr lang="ru-RU" sz="29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что дети обязательно помогут ему, ведь они знают, кто такие настоящие друзья. Дошкольники высказывают свои предположения, постепенно собирая цветок дружбы. После этого передают его </a:t>
            </a:r>
            <a:r>
              <a:rPr lang="ru-RU" sz="29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Карлсону</a:t>
            </a:r>
            <a:r>
              <a:rPr lang="ru-RU" sz="29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Он благодарит ребят за помощь и говорит, что теперь  он понял, почему обиделся Малыш и как не должен поступать настоящий друг.</a:t>
            </a:r>
          </a:p>
          <a:p>
            <a:pPr>
              <a:buNone/>
            </a:pPr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Содержимое 4" descr="img_10.jpg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5143504" y="1714488"/>
            <a:ext cx="3781425" cy="359092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Содержимое 4" descr="Фото0035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500034" y="714356"/>
            <a:ext cx="3857652" cy="4500594"/>
          </a:xfrm>
        </p:spPr>
      </p:pic>
      <p:pic>
        <p:nvPicPr>
          <p:cNvPr id="6" name="Содержимое 5" descr="Фото0036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5000629" y="1785926"/>
            <a:ext cx="3714776" cy="443388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96086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«Давайте познакомимся»</a:t>
            </a:r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Содержимое 4" descr="Фото0578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2468960"/>
            <a:ext cx="4038600" cy="3337717"/>
          </a:xfrm>
        </p:spPr>
      </p:pic>
      <p:pic>
        <p:nvPicPr>
          <p:cNvPr id="8" name="Содержимое 7" descr="DSC01268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891603" y="1920875"/>
            <a:ext cx="3551794" cy="443388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785818"/>
          </a:xfrm>
        </p:spPr>
        <p:txBody>
          <a:bodyPr>
            <a:normAutofit/>
          </a:bodyPr>
          <a:lstStyle/>
          <a:p>
            <a:pPr algn="ctr"/>
            <a:r>
              <a:rPr lang="ru-RU" sz="4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Сказкотерапия</a:t>
            </a:r>
            <a:endParaRPr lang="ru-RU" sz="4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2844" y="3214686"/>
            <a:ext cx="4857784" cy="3929090"/>
          </a:xfrm>
        </p:spPr>
        <p:txBody>
          <a:bodyPr>
            <a:noAutofit/>
          </a:bodyPr>
          <a:lstStyle/>
          <a:p>
            <a:pPr>
              <a:buNone/>
            </a:pPr>
            <a:endParaRPr lang="ru-RU" sz="1600" dirty="0" smtClean="0"/>
          </a:p>
          <a:p>
            <a:pPr>
              <a:buNone/>
            </a:pPr>
            <a:endParaRPr lang="ru-RU" sz="1400" dirty="0" smtClean="0"/>
          </a:p>
          <a:p>
            <a:pPr>
              <a:buNone/>
            </a:pPr>
            <a:endParaRPr lang="ru-RU" sz="1400" dirty="0" smtClean="0"/>
          </a:p>
          <a:p>
            <a:pPr>
              <a:buNone/>
            </a:pPr>
            <a:endParaRPr lang="ru-RU" sz="1400" dirty="0" smtClean="0"/>
          </a:p>
          <a:p>
            <a:pPr>
              <a:buNone/>
            </a:pPr>
            <a:endParaRPr lang="ru-RU" sz="1400" dirty="0" smtClean="0"/>
          </a:p>
          <a:p>
            <a:pPr>
              <a:buNone/>
            </a:pPr>
            <a:endParaRPr lang="ru-RU" sz="1400" dirty="0" smtClean="0"/>
          </a:p>
        </p:txBody>
      </p:sp>
      <p:pic>
        <p:nvPicPr>
          <p:cNvPr id="5" name="Содержимое 4" descr="DSC01261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882342" y="2462804"/>
            <a:ext cx="3570316" cy="3350029"/>
          </a:xfrm>
        </p:spPr>
      </p:pic>
      <p:sp>
        <p:nvSpPr>
          <p:cNvPr id="7" name="Прямоугольник 6"/>
          <p:cNvSpPr/>
          <p:nvPr/>
        </p:nvSpPr>
        <p:spPr>
          <a:xfrm>
            <a:off x="247590" y="928670"/>
            <a:ext cx="4610162" cy="52864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000" dirty="0" smtClean="0"/>
          </a:p>
          <a:p>
            <a:endParaRPr lang="ru-RU" sz="2000" dirty="0" smtClean="0"/>
          </a:p>
          <a:p>
            <a:r>
              <a:rPr lang="ru-RU" sz="2000" b="1" dirty="0" err="1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Сказкотерапия</a:t>
            </a:r>
            <a:r>
              <a:rPr lang="ru-RU" sz="20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 помогает  мечтать и придумывать раскрыть таланты ребенка, его фантазию, позволяет мечтать и придумывать. Через героев он учится принимать </a:t>
            </a:r>
            <a:r>
              <a:rPr lang="ru-RU" sz="2000" b="1" dirty="0" err="1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самостоятель</a:t>
            </a:r>
            <a:r>
              <a:rPr lang="ru-RU" sz="20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-</a:t>
            </a:r>
          </a:p>
          <a:p>
            <a:r>
              <a:rPr lang="ru-RU" sz="2000" b="1" dirty="0" err="1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ные</a:t>
            </a:r>
            <a:r>
              <a:rPr lang="ru-RU" sz="20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 решения и усваивает такие черты характера, как доброта, благородство, сочувствие.</a:t>
            </a:r>
          </a:p>
          <a:p>
            <a:r>
              <a:rPr lang="ru-RU" sz="20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Способность выражать через тело свое внутреннее эмоциональное состояние обогащает и облегчает общение дошкольника с окружаю-</a:t>
            </a:r>
          </a:p>
          <a:p>
            <a:r>
              <a:rPr lang="ru-RU" sz="2000" b="1" dirty="0" err="1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щим</a:t>
            </a:r>
            <a:r>
              <a:rPr lang="ru-RU" sz="20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 миром, расширяет его социальные контакты, придает уверенность в себе и в своих силах.</a:t>
            </a:r>
            <a:endParaRPr lang="ru-RU" sz="2000" b="1" dirty="0">
              <a:solidFill>
                <a:srgbClr val="000066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Содержимое 4" descr="DSC01257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714348" y="1428736"/>
            <a:ext cx="3324377" cy="4433888"/>
          </a:xfrm>
        </p:spPr>
      </p:pic>
      <p:pic>
        <p:nvPicPr>
          <p:cNvPr id="6" name="Содержимое 5" descr="DSC01258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5072066" y="1428736"/>
            <a:ext cx="3324377" cy="443388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36759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«Чудо-острова»</a:t>
            </a:r>
            <a:br>
              <a:rPr lang="ru-RU" sz="4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1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Цель: определение эмоционального состояния ребенка, обучение различать эмоции</a:t>
            </a:r>
            <a:endParaRPr lang="ru-RU" sz="31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" name="Содержимое 12" descr="Фото0038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2285984" y="2571744"/>
            <a:ext cx="4038600" cy="302972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071546"/>
            <a:ext cx="8858280" cy="5786454"/>
          </a:xfrm>
        </p:spPr>
        <p:txBody>
          <a:bodyPr>
            <a:normAutofit lnSpcReduction="10000"/>
          </a:bodyPr>
          <a:lstStyle/>
          <a:p>
            <a:pPr lvl="0">
              <a:buNone/>
            </a:pP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Воспитатель предлагает детям выбрать понравившийся кораблик (фотографии, рисунок, иллюстрации). Затем раскладывает на ковре вырезанные из картона контуры различных по форме островов.  «Посмотрите, перед вами необычные острова: остров Удивления, остров Радости, остров Печали. Поставьте свой кораблик у того острова, к которому бы вы хотели причалить». Чтобы дети различали острова, воспитатель отмечает их мимическими эталонами. Воспитатель обращает внимание на то, к какому острову причалил каждый ребенок. В дальнейшем особое внимание он может обратить на детей, которые оказались у «острова Печали»</a:t>
            </a:r>
          </a:p>
          <a:p>
            <a:pPr>
              <a:buNone/>
            </a:pP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Содержимое 8" descr="Фото0573.jpg"/>
          <p:cNvPicPr>
            <a:picLocks noGrp="1" noChangeAspect="1"/>
          </p:cNvPicPr>
          <p:nvPr>
            <p:ph sz="quarter" idx="2"/>
          </p:nvPr>
        </p:nvPicPr>
        <p:blipFill>
          <a:blip r:embed="rId2" cstate="print"/>
          <a:stretch>
            <a:fillRect/>
          </a:stretch>
        </p:blipFill>
        <p:spPr>
          <a:xfrm>
            <a:off x="285720" y="928670"/>
            <a:ext cx="4111626" cy="3429024"/>
          </a:xfrm>
        </p:spPr>
      </p:pic>
      <p:pic>
        <p:nvPicPr>
          <p:cNvPr id="10" name="Содержимое 9" descr="Фото0575.jpg"/>
          <p:cNvPicPr>
            <a:picLocks noGrp="1" noChangeAspect="1"/>
          </p:cNvPicPr>
          <p:nvPr>
            <p:ph sz="quarter" idx="4"/>
          </p:nvPr>
        </p:nvPicPr>
        <p:blipFill>
          <a:blip r:embed="rId3" cstate="print"/>
          <a:stretch>
            <a:fillRect/>
          </a:stretch>
        </p:blipFill>
        <p:spPr>
          <a:xfrm>
            <a:off x="4645025" y="2793643"/>
            <a:ext cx="4041775" cy="3288426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7958166" cy="1162050"/>
          </a:xfrm>
        </p:spPr>
        <p:txBody>
          <a:bodyPr/>
          <a:lstStyle/>
          <a:p>
            <a:pPr algn="ctr"/>
            <a:r>
              <a:rPr lang="ru-RU" sz="4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Йога пальцев - Мудра</a:t>
            </a:r>
            <a:endParaRPr lang="ru-RU" sz="4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285720" y="2071678"/>
            <a:ext cx="3786214" cy="4176722"/>
          </a:xfrm>
        </p:spPr>
        <p:txBody>
          <a:bodyPr>
            <a:normAutofit fontScale="92500"/>
          </a:bodyPr>
          <a:lstStyle/>
          <a:p>
            <a:r>
              <a:rPr lang="ru-RU" sz="2000" b="1" dirty="0" smtClean="0"/>
              <a:t> 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Соединяя пальцы в определен-</a:t>
            </a:r>
          </a:p>
          <a:p>
            <a:r>
              <a:rPr lang="ru-RU" sz="20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ных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комбинациях можно </a:t>
            </a:r>
            <a:r>
              <a:rPr lang="ru-RU" sz="20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акти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</a:t>
            </a:r>
          </a:p>
          <a:p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визировать и направлять </a:t>
            </a:r>
            <a:r>
              <a:rPr lang="ru-RU" sz="20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энер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</a:t>
            </a:r>
          </a:p>
          <a:p>
            <a:r>
              <a:rPr lang="ru-RU" sz="20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гию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по всему телу, </a:t>
            </a:r>
            <a:r>
              <a:rPr lang="ru-RU" sz="20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востанавли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</a:t>
            </a:r>
          </a:p>
          <a:p>
            <a:r>
              <a:rPr lang="ru-RU" sz="20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вая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поток энергии, устраняем</a:t>
            </a:r>
          </a:p>
          <a:p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«поломки» в больных органах.</a:t>
            </a:r>
          </a:p>
          <a:p>
            <a:endParaRPr lang="ru-RU" sz="20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Мудра «Поднимающая» – для профилактики простудных за-</a:t>
            </a:r>
          </a:p>
          <a:p>
            <a:r>
              <a:rPr lang="ru-RU" sz="20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болеваний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повышает иммунитет,</a:t>
            </a:r>
          </a:p>
          <a:p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помогает снизить вес.</a:t>
            </a:r>
          </a:p>
          <a:p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2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Содержимое 8" descr="IMAG0177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071934" y="2333105"/>
            <a:ext cx="4309662" cy="3258589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42844" y="1285860"/>
            <a:ext cx="4429156" cy="500066"/>
          </a:xfrm>
        </p:spPr>
        <p:txBody>
          <a:bodyPr/>
          <a:lstStyle/>
          <a:p>
            <a:pPr algn="ctr"/>
            <a:r>
              <a:rPr lang="ru-RU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Мудра Жизни – </a:t>
            </a:r>
          </a:p>
          <a:p>
            <a:pPr algn="ctr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повышает жизненные силы организма</a:t>
            </a:r>
            <a:endParaRPr lang="en-US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928670"/>
            <a:ext cx="4041775" cy="1928826"/>
          </a:xfrm>
        </p:spPr>
        <p:txBody>
          <a:bodyPr>
            <a:normAutofit/>
          </a:bodyPr>
          <a:lstStyle/>
          <a:p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Мудра Знания –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помогает для улучшения памяти, внимания, нервной системы </a:t>
            </a:r>
          </a:p>
          <a:p>
            <a:endParaRPr lang="ru-RU" sz="3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Содержимое 6" descr="IMAG0175.JPG"/>
          <p:cNvPicPr>
            <a:picLocks noGrp="1" noChangeAspect="1"/>
          </p:cNvPicPr>
          <p:nvPr>
            <p:ph sz="quarter" idx="2"/>
          </p:nvPr>
        </p:nvPicPr>
        <p:blipFill>
          <a:blip r:embed="rId2" cstate="print"/>
          <a:stretch>
            <a:fillRect/>
          </a:stretch>
        </p:blipFill>
        <p:spPr>
          <a:xfrm>
            <a:off x="285720" y="2857496"/>
            <a:ext cx="4071966" cy="3000396"/>
          </a:xfrm>
        </p:spPr>
      </p:pic>
      <p:pic>
        <p:nvPicPr>
          <p:cNvPr id="8" name="Содержимое 7" descr="IMAG0172.JPG"/>
          <p:cNvPicPr>
            <a:picLocks noGrp="1" noChangeAspect="1"/>
          </p:cNvPicPr>
          <p:nvPr>
            <p:ph sz="quarter" idx="4"/>
          </p:nvPr>
        </p:nvPicPr>
        <p:blipFill>
          <a:blip r:embed="rId3" cstate="print"/>
          <a:stretch>
            <a:fillRect/>
          </a:stretch>
        </p:blipFill>
        <p:spPr>
          <a:xfrm>
            <a:off x="4786314" y="2827525"/>
            <a:ext cx="3900486" cy="303036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857232"/>
            <a:ext cx="4040188" cy="1571636"/>
          </a:xfrm>
        </p:spPr>
        <p:txBody>
          <a:bodyPr/>
          <a:lstStyle/>
          <a:p>
            <a:pPr algn="ctr"/>
            <a:r>
              <a:rPr lang="ru-RU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Мудра Земли –</a:t>
            </a:r>
            <a:endParaRPr lang="ru-RU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придает чувство</a:t>
            </a:r>
          </a:p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уверенности в своих силах</a:t>
            </a:r>
          </a:p>
          <a:p>
            <a:pPr algn="ctr"/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642918"/>
            <a:ext cx="4041775" cy="1643073"/>
          </a:xfrm>
        </p:spPr>
        <p:txBody>
          <a:bodyPr>
            <a:normAutofit fontScale="70000" lnSpcReduction="20000"/>
          </a:bodyPr>
          <a:lstStyle/>
          <a:p>
            <a:pPr algn="ctr"/>
            <a:r>
              <a:rPr lang="ru-RU" sz="51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Мудра Энергии –</a:t>
            </a:r>
          </a:p>
          <a:p>
            <a:pPr algn="ctr"/>
            <a:r>
              <a:rPr lang="ru-RU" sz="3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применяется для снижения боли, для выведения из организма токсинов </a:t>
            </a:r>
            <a:endParaRPr lang="ru-RU" sz="3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Содержимое 6" descr="5prithvimudra"/>
          <p:cNvPicPr>
            <a:picLocks noGrp="1"/>
          </p:cNvPicPr>
          <p:nvPr>
            <p:ph sz="quarter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71472" y="2532856"/>
            <a:ext cx="3143272" cy="381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Содержимое 7" descr="9apanmudra"/>
          <p:cNvPicPr>
            <a:picLocks noGrp="1"/>
          </p:cNvPicPr>
          <p:nvPr>
            <p:ph sz="quarter" idx="4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5286380" y="2532856"/>
            <a:ext cx="3214710" cy="381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071546"/>
            <a:ext cx="8686800" cy="214314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«Речь – образ души,</a:t>
            </a:r>
            <a:br>
              <a:rPr lang="ru-RU" sz="4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как человек говорит,</a:t>
            </a:r>
            <a:br>
              <a:rPr lang="ru-RU" sz="4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таким он и является»</a:t>
            </a:r>
            <a:br>
              <a:rPr lang="ru-RU" sz="4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Публий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Сир (Римский поэт)</a:t>
            </a:r>
            <a: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3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Содержимое 9" descr="wpid-DBJP9bl6ink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43108" y="3071810"/>
            <a:ext cx="4572032" cy="350046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28475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9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«Скажи правильно»</a:t>
            </a:r>
            <a:r>
              <a:rPr lang="ru-RU" sz="4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Цель: обучение склонению существительных по падежам.</a:t>
            </a:r>
            <a:br>
              <a:rPr lang="ru-RU" sz="27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Формирование грамматического строя речи</a:t>
            </a: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Содержимое 4" descr="IMAG0096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142844" y="2571744"/>
            <a:ext cx="4324320" cy="3429024"/>
          </a:xfrm>
        </p:spPr>
      </p:pic>
      <p:pic>
        <p:nvPicPr>
          <p:cNvPr id="6" name="Содержимое 5" descr="IMAG0100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3438" y="2571744"/>
            <a:ext cx="4038600" cy="3429024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000108"/>
            <a:ext cx="8229600" cy="1857388"/>
          </a:xfrm>
        </p:spPr>
        <p:txBody>
          <a:bodyPr>
            <a:noAutofit/>
          </a:bodyPr>
          <a:lstStyle/>
          <a:p>
            <a:pPr algn="ctr"/>
            <a:r>
              <a:rPr lang="ru-RU" sz="4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«Веселый паровозик»</a:t>
            </a: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Цель: составить поезд из вагончиков и между ними должна быть связь. Развивает память, наблюдательность, логическое мышление, расширяет кругозор.</a:t>
            </a:r>
            <a:r>
              <a:rPr lang="ru-RU" sz="4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4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Содержимое 6" descr="Фото0044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2623344"/>
            <a:ext cx="4038600" cy="3028950"/>
          </a:xfrm>
        </p:spPr>
      </p:pic>
      <p:pic>
        <p:nvPicPr>
          <p:cNvPr id="8" name="Содержимое 7" descr="Фото0039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8200" y="2623344"/>
            <a:ext cx="4038600" cy="302895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80696"/>
          </a:xfrm>
        </p:spPr>
        <p:txBody>
          <a:bodyPr>
            <a:normAutofit/>
          </a:bodyPr>
          <a:lstStyle/>
          <a:p>
            <a:pPr algn="ctr"/>
            <a:r>
              <a:rPr lang="ru-RU" sz="4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«Определи на ощупь»</a:t>
            </a:r>
            <a:endParaRPr lang="ru-RU" sz="4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" name="Содержимое 13" descr="Фото0046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814311" y="1920875"/>
            <a:ext cx="3324377" cy="4433888"/>
          </a:xfrm>
        </p:spPr>
      </p:pic>
      <p:pic>
        <p:nvPicPr>
          <p:cNvPr id="10" name="Содержимое 9" descr="Фото0047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8200" y="2623344"/>
            <a:ext cx="4038600" cy="302895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-142900"/>
            <a:ext cx="8305800" cy="6072230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     В делах? Успехов и везенья!</a:t>
            </a:r>
            <a:br>
              <a:rPr lang="ru-RU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     В душе? Тепла и доброты!</a:t>
            </a:r>
            <a:br>
              <a:rPr lang="ru-RU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     Жить интересно с настроеньем,</a:t>
            </a:r>
            <a:br>
              <a:rPr lang="ru-RU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     В удачу верить и в мечты.</a:t>
            </a:r>
            <a:br>
              <a:rPr lang="ru-RU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     Дарить любовь родным и близким,</a:t>
            </a:r>
            <a:br>
              <a:rPr lang="ru-RU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     С улыбкой новый день встречать.</a:t>
            </a:r>
            <a:br>
              <a:rPr lang="ru-RU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     И все, что лучшее есть в жизни,</a:t>
            </a:r>
            <a:br>
              <a:rPr lang="ru-RU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     Суметь увидеть и познать.</a:t>
            </a:r>
            <a:br>
              <a:rPr lang="ru-RU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3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Содержимое 4" descr="155017775.gif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357158" y="1000108"/>
            <a:ext cx="4786346" cy="5286412"/>
          </a:xfrm>
        </p:spPr>
      </p:pic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105400" y="1071546"/>
            <a:ext cx="3824318" cy="5220658"/>
          </a:xfrm>
        </p:spPr>
        <p:txBody>
          <a:bodyPr>
            <a:normAutofit fontScale="92500"/>
          </a:bodyPr>
          <a:lstStyle/>
          <a:p>
            <a:pPr>
              <a:buNone/>
            </a:pPr>
            <a:endParaRPr lang="ru-RU" b="1" dirty="0" smtClean="0">
              <a:solidFill>
                <a:srgbClr val="002060"/>
              </a:solidFill>
            </a:endParaRPr>
          </a:p>
          <a:p>
            <a:pPr>
              <a:buNone/>
            </a:pPr>
            <a:endParaRPr lang="ru-RU" b="1" dirty="0" smtClean="0">
              <a:solidFill>
                <a:srgbClr val="002060"/>
              </a:solidFill>
            </a:endParaRPr>
          </a:p>
          <a:p>
            <a:pPr>
              <a:buNone/>
            </a:pPr>
            <a:r>
              <a:rPr lang="ru-RU" sz="3500" b="1" dirty="0" smtClean="0">
                <a:solidFill>
                  <a:srgbClr val="002060"/>
                </a:solidFill>
              </a:rPr>
              <a:t>Спасибо </a:t>
            </a:r>
          </a:p>
          <a:p>
            <a:pPr>
              <a:buNone/>
            </a:pPr>
            <a:r>
              <a:rPr lang="ru-RU" sz="3500" b="1" dirty="0" smtClean="0">
                <a:solidFill>
                  <a:srgbClr val="002060"/>
                </a:solidFill>
              </a:rPr>
              <a:t>      за поддержку</a:t>
            </a:r>
          </a:p>
          <a:p>
            <a:pPr>
              <a:buNone/>
            </a:pPr>
            <a:r>
              <a:rPr lang="ru-RU" sz="3500" b="1" dirty="0" smtClean="0">
                <a:solidFill>
                  <a:srgbClr val="002060"/>
                </a:solidFill>
              </a:rPr>
              <a:t>            и внимание.</a:t>
            </a:r>
          </a:p>
          <a:p>
            <a:pPr>
              <a:buNone/>
            </a:pPr>
            <a:endParaRPr lang="ru-RU" sz="3500" b="1" dirty="0" smtClean="0">
              <a:solidFill>
                <a:srgbClr val="002060"/>
              </a:solidFill>
            </a:endParaRPr>
          </a:p>
          <a:p>
            <a:pPr>
              <a:buNone/>
            </a:pPr>
            <a:r>
              <a:rPr lang="ru-RU" sz="3500" b="1" dirty="0" smtClean="0">
                <a:solidFill>
                  <a:srgbClr val="002060"/>
                </a:solidFill>
              </a:rPr>
              <a:t>Спасибо</a:t>
            </a:r>
          </a:p>
          <a:p>
            <a:pPr>
              <a:buNone/>
            </a:pPr>
            <a:r>
              <a:rPr lang="ru-RU" sz="3500" b="1" dirty="0" smtClean="0">
                <a:solidFill>
                  <a:srgbClr val="002060"/>
                </a:solidFill>
              </a:rPr>
              <a:t>     за добро</a:t>
            </a:r>
          </a:p>
          <a:p>
            <a:pPr>
              <a:buNone/>
            </a:pPr>
            <a:r>
              <a:rPr lang="ru-RU" sz="3500" b="1" dirty="0" smtClean="0">
                <a:solidFill>
                  <a:srgbClr val="002060"/>
                </a:solidFill>
              </a:rPr>
              <a:t>       и  понимание.</a:t>
            </a:r>
            <a:endParaRPr lang="ru-RU" sz="35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2242</TotalTime>
  <Words>613</Words>
  <Application>Microsoft Office PowerPoint</Application>
  <PresentationFormat>Экран (4:3)</PresentationFormat>
  <Paragraphs>103</Paragraphs>
  <Slides>26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27" baseType="lpstr">
      <vt:lpstr>Поток</vt:lpstr>
      <vt:lpstr>«Развитие личностных качеств у ребенка дошкольника в игровой  деятельности» Воспитатель подготовительной речевой группы МБДОУ «Центр развития ребенка – детский сад № 65» Коробкина Людмила Николаевна</vt:lpstr>
      <vt:lpstr>Что такое личность?</vt:lpstr>
      <vt:lpstr> Личность – психологическое понятие, определяющее человека, как носителя общественных социальных отношений. Она проявляется индивидуально неповторимым сочетанием таких психологических параметров, как задатки, способности, темперамент, характер, направленность. </vt:lpstr>
      <vt:lpstr>Презентация PowerPoint</vt:lpstr>
      <vt:lpstr>Качества ребенка дошкольника:</vt:lpstr>
      <vt:lpstr>Влияние игры на развитие личностных качеств дошкольника.</vt:lpstr>
      <vt:lpstr>Презентация PowerPoint</vt:lpstr>
      <vt:lpstr>«Ромашка добрых дел»</vt:lpstr>
      <vt:lpstr>«Волшебный цветок дружбы»</vt:lpstr>
      <vt:lpstr>Презентация PowerPoint</vt:lpstr>
      <vt:lpstr>Презентация PowerPoint</vt:lpstr>
      <vt:lpstr> «Давайте познакомимся»</vt:lpstr>
      <vt:lpstr>Сказкотерапия</vt:lpstr>
      <vt:lpstr>Презентация PowerPoint</vt:lpstr>
      <vt:lpstr>«Чудо-острова» Цель: определение эмоционального состояния ребенка, обучение различать эмоции</vt:lpstr>
      <vt:lpstr>Презентация PowerPoint</vt:lpstr>
      <vt:lpstr>Презентация PowerPoint</vt:lpstr>
      <vt:lpstr>Йога пальцев - Мудра</vt:lpstr>
      <vt:lpstr>Презентация PowerPoint</vt:lpstr>
      <vt:lpstr>Презентация PowerPoint</vt:lpstr>
      <vt:lpstr>«Речь – образ души,  как человек говорит,  таким он и является» Публий Сир (Римский поэт) </vt:lpstr>
      <vt:lpstr>«Скажи правильно» Цель: обучение склонению существительных по падежам. Формирование грамматического строя речи.</vt:lpstr>
      <vt:lpstr>«Веселый паровозик» Цель: составить поезд из вагончиков и между ними должна быть связь. Развивает память, наблюдательность, логическое мышление, расширяет кругозор. </vt:lpstr>
      <vt:lpstr>«Определи на ощупь»</vt:lpstr>
      <vt:lpstr>                В делах? Успехов и везенья!                 В душе? Тепла и доброты!                 Жить интересно с настроеньем,                 В удачу верить и в мечты.                 Дарить любовь родным и близким,                 С улыбкой новый день встречать.                 И все, что лучшее есть в жизни,                 Суметь увидеть и познать. </vt:lpstr>
      <vt:lpstr>Презентация PowerPoint</vt:lpstr>
    </vt:vector>
  </TitlesOfParts>
  <Company>Reanimator Extreme Edition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Тема презентации: </dc:title>
  <dc:creator>Admin</dc:creator>
  <cp:lastModifiedBy>IIk</cp:lastModifiedBy>
  <cp:revision>184</cp:revision>
  <dcterms:created xsi:type="dcterms:W3CDTF">2013-08-21T02:38:31Z</dcterms:created>
  <dcterms:modified xsi:type="dcterms:W3CDTF">2018-01-21T18:06:22Z</dcterms:modified>
</cp:coreProperties>
</file>