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9"/>
  </p:notesMasterIdLst>
  <p:sldIdLst>
    <p:sldId id="279" r:id="rId2"/>
    <p:sldId id="256" r:id="rId3"/>
    <p:sldId id="276" r:id="rId4"/>
    <p:sldId id="257" r:id="rId5"/>
    <p:sldId id="258" r:id="rId6"/>
    <p:sldId id="259" r:id="rId7"/>
    <p:sldId id="260" r:id="rId8"/>
    <p:sldId id="261" r:id="rId9"/>
    <p:sldId id="262" r:id="rId10"/>
    <p:sldId id="263" r:id="rId11"/>
    <p:sldId id="264" r:id="rId12"/>
    <p:sldId id="265" r:id="rId13"/>
    <p:sldId id="266" r:id="rId14"/>
    <p:sldId id="268" r:id="rId15"/>
    <p:sldId id="270" r:id="rId16"/>
    <p:sldId id="269" r:id="rId17"/>
    <p:sldId id="271" r:id="rId18"/>
    <p:sldId id="277" r:id="rId19"/>
    <p:sldId id="272" r:id="rId20"/>
    <p:sldId id="280" r:id="rId21"/>
    <p:sldId id="281" r:id="rId22"/>
    <p:sldId id="282" r:id="rId23"/>
    <p:sldId id="278" r:id="rId24"/>
    <p:sldId id="273" r:id="rId25"/>
    <p:sldId id="274" r:id="rId26"/>
    <p:sldId id="275" r:id="rId27"/>
    <p:sldId id="267" r:id="rId2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716" autoAdjust="0"/>
    <p:restoredTop sz="94660"/>
  </p:normalViewPr>
  <p:slideViewPr>
    <p:cSldViewPr>
      <p:cViewPr varScale="1">
        <p:scale>
          <a:sx n="63" d="100"/>
          <a:sy n="63" d="100"/>
        </p:scale>
        <p:origin x="-160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B3FDD6D-8A7B-47B2-9741-B7FEC47D9A7C}" type="datetimeFigureOut">
              <a:rPr lang="ru-RU" smtClean="0"/>
              <a:pPr/>
              <a:t>16.12.2022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6247DB-4951-422D-A2F5-BD86899703E9}" type="slidenum">
              <a:rPr lang="ru-RU" smtClean="0"/>
              <a:pPr/>
              <a:t>‹#›</a:t>
            </a:fld>
            <a:endParaRPr lang="ru-RU"/>
          </a:p>
        </p:txBody>
      </p:sp>
    </p:spTree>
    <p:extLst>
      <p:ext uri="{BB962C8B-B14F-4D97-AF65-F5344CB8AC3E}">
        <p14:creationId xmlns="" xmlns:p14="http://schemas.microsoft.com/office/powerpoint/2010/main" val="20954171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76247DB-4951-422D-A2F5-BD86899703E9}" type="slidenum">
              <a:rPr lang="ru-RU" smtClean="0"/>
              <a:pPr/>
              <a:t>2</a:t>
            </a:fld>
            <a:endParaRPr lang="ru-RU"/>
          </a:p>
        </p:txBody>
      </p:sp>
    </p:spTree>
    <p:extLst>
      <p:ext uri="{BB962C8B-B14F-4D97-AF65-F5344CB8AC3E}">
        <p14:creationId xmlns="" xmlns:p14="http://schemas.microsoft.com/office/powerpoint/2010/main" val="3550023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76247DB-4951-422D-A2F5-BD86899703E9}" type="slidenum">
              <a:rPr lang="ru-RU" smtClean="0"/>
              <a:pPr/>
              <a:t>5</a:t>
            </a:fld>
            <a:endParaRPr lang="ru-RU"/>
          </a:p>
        </p:txBody>
      </p:sp>
    </p:spTree>
    <p:extLst>
      <p:ext uri="{BB962C8B-B14F-4D97-AF65-F5344CB8AC3E}">
        <p14:creationId xmlns="" xmlns:p14="http://schemas.microsoft.com/office/powerpoint/2010/main" val="41603193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5B106E36-FD25-4E2D-B0AA-010F637433A0}" type="datetimeFigureOut">
              <a:rPr lang="ru-RU" smtClean="0"/>
              <a:pPr/>
              <a:t>16.12.2022</a:t>
            </a:fld>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16.12.2022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5B106E36-FD25-4E2D-B0AA-010F637433A0}" type="datetimeFigureOut">
              <a:rPr lang="ru-RU" smtClean="0"/>
              <a:pPr/>
              <a:t>16.12.2022</a:t>
            </a:fld>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16.12.2022</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16.12.2022</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B106E36-FD25-4E2D-B0AA-010F637433A0}" type="datetimeFigureOut">
              <a:rPr lang="ru-RU" smtClean="0"/>
              <a:pPr/>
              <a:t>16.12.2022</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5B106E36-FD25-4E2D-B0AA-010F637433A0}" type="datetimeFigureOut">
              <a:rPr lang="ru-RU" smtClean="0"/>
              <a:pPr/>
              <a:t>16.12.2022</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16.12.2022</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5B106E36-FD25-4E2D-B0AA-010F637433A0}" type="datetimeFigureOut">
              <a:rPr lang="ru-RU" smtClean="0"/>
              <a:pPr/>
              <a:t>16.12.2022</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16.12.2022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fld id="{5B106E36-FD25-4E2D-B0AA-010F637433A0}" type="datetimeFigureOut">
              <a:rPr lang="ru-RU" smtClean="0"/>
              <a:pPr/>
              <a:t>16.12.2022</a:t>
            </a:fld>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5B106E36-FD25-4E2D-B0AA-010F637433A0}" type="datetimeFigureOut">
              <a:rPr lang="ru-RU" smtClean="0"/>
              <a:pPr/>
              <a:t>16.12.2022</a:t>
            </a:fld>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 Id="rId5" Type="http://schemas.openxmlformats.org/officeDocument/2006/relationships/image" Target="../media/image22.jpeg"/><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7239000" cy="1916832"/>
          </a:xfrm>
        </p:spPr>
        <p:txBody>
          <a:bodyPr>
            <a:normAutofit/>
          </a:bodyPr>
          <a:lstStyle/>
          <a:p>
            <a:pPr algn="ctr"/>
            <a:r>
              <a:rPr lang="ru-RU" dirty="0"/>
              <a:t> </a:t>
            </a:r>
            <a:r>
              <a:rPr lang="ru-RU" sz="22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Муниципальное бюджетное дошкольное образовательное учреждение </a:t>
            </a:r>
            <a:r>
              <a:rPr lang="ru-RU" sz="2200" dirty="0" err="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Аксайского</a:t>
            </a:r>
            <a:r>
              <a:rPr lang="ru-RU" sz="22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района детский сад № 39 «Росинка</a:t>
            </a:r>
            <a:r>
              <a:rPr lang="ru-RU" sz="2200"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ru-RU" sz="22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22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dirty="0"/>
              <a:t>                                                                                                                  </a:t>
            </a:r>
          </a:p>
        </p:txBody>
      </p:sp>
      <p:pic>
        <p:nvPicPr>
          <p:cNvPr id="4" name="Объект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1619672" y="2060848"/>
            <a:ext cx="4392488" cy="4104456"/>
          </a:xfrm>
        </p:spPr>
      </p:pic>
    </p:spTree>
    <p:extLst>
      <p:ext uri="{BB962C8B-B14F-4D97-AF65-F5344CB8AC3E}">
        <p14:creationId xmlns="" xmlns:p14="http://schemas.microsoft.com/office/powerpoint/2010/main" val="6577657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172815" y="188640"/>
            <a:ext cx="5105400" cy="2592288"/>
          </a:xfrm>
        </p:spPr>
        <p:txBody>
          <a:bodyPr/>
          <a:lstStyle/>
          <a:p>
            <a:pPr algn="ctr"/>
            <a:r>
              <a:rPr lang="ru-RU" sz="1800" dirty="0" smtClean="0">
                <a:solidFill>
                  <a:srgbClr val="FFFF00"/>
                </a:solidFill>
                <a:cs typeface="Aharoni" pitchFamily="2" charset="-79"/>
              </a:rPr>
              <a:t>«Сказка как средство развития творческих способностей дошкольников»</a:t>
            </a:r>
            <a:br>
              <a:rPr lang="ru-RU" sz="1800" dirty="0" smtClean="0">
                <a:solidFill>
                  <a:srgbClr val="FFFF00"/>
                </a:solidFill>
                <a:cs typeface="Aharoni" pitchFamily="2" charset="-79"/>
              </a:rPr>
            </a:br>
            <a:r>
              <a:rPr lang="ru-RU" sz="1800" dirty="0" smtClean="0">
                <a:solidFill>
                  <a:srgbClr val="FFFF00"/>
                </a:solidFill>
                <a:cs typeface="Aharoni" pitchFamily="2" charset="-79"/>
              </a:rPr>
              <a:t>(Рисование сказки колобок) младшие и средние дошкольники</a:t>
            </a:r>
            <a:br>
              <a:rPr lang="ru-RU" sz="1800" dirty="0" smtClean="0">
                <a:solidFill>
                  <a:srgbClr val="FFFF00"/>
                </a:solidFill>
                <a:cs typeface="Aharoni" pitchFamily="2" charset="-79"/>
              </a:rPr>
            </a:br>
            <a:r>
              <a:rPr lang="ru-RU" sz="1800" dirty="0" smtClean="0">
                <a:solidFill>
                  <a:srgbClr val="FFFF00"/>
                </a:solidFill>
                <a:cs typeface="Aharoni" pitchFamily="2" charset="-79"/>
              </a:rPr>
              <a:t>подготовил воспитатель: </a:t>
            </a:r>
            <a:r>
              <a:rPr lang="ru-RU" sz="1800" dirty="0" smtClean="0">
                <a:solidFill>
                  <a:srgbClr val="FFFF00"/>
                </a:solidFill>
                <a:cs typeface="Aharoni" pitchFamily="2" charset="-79"/>
              </a:rPr>
              <a:t>Гурова Е.Н.</a:t>
            </a:r>
            <a:br>
              <a:rPr lang="ru-RU" sz="1800" dirty="0" smtClean="0">
                <a:solidFill>
                  <a:srgbClr val="FFFF00"/>
                </a:solidFill>
                <a:cs typeface="Aharoni" pitchFamily="2" charset="-79"/>
              </a:rPr>
            </a:br>
            <a:r>
              <a:rPr lang="ru-RU" sz="1800" dirty="0" smtClean="0">
                <a:solidFill>
                  <a:srgbClr val="FFFF00"/>
                </a:solidFill>
                <a:cs typeface="Aharoni" pitchFamily="2" charset="-79"/>
              </a:rPr>
              <a:t> </a:t>
            </a:r>
            <a:r>
              <a:rPr lang="ru-RU" sz="1800" dirty="0" smtClean="0">
                <a:solidFill>
                  <a:srgbClr val="FFFF00"/>
                </a:solidFill>
                <a:cs typeface="Aharoni" pitchFamily="2" charset="-79"/>
              </a:rPr>
              <a:t/>
            </a:r>
            <a:br>
              <a:rPr lang="ru-RU" sz="1800" dirty="0" smtClean="0">
                <a:solidFill>
                  <a:srgbClr val="FFFF00"/>
                </a:solidFill>
                <a:cs typeface="Aharoni" pitchFamily="2" charset="-79"/>
              </a:rPr>
            </a:br>
            <a:endParaRPr lang="ru-RU" sz="1800" dirty="0">
              <a:solidFill>
                <a:srgbClr val="FFFF00"/>
              </a:solidFill>
              <a:cs typeface="Aharoni" pitchFamily="2" charset="-79"/>
            </a:endParaRPr>
          </a:p>
        </p:txBody>
      </p:sp>
      <p:sp>
        <p:nvSpPr>
          <p:cNvPr id="3" name="Подзаголовок 2"/>
          <p:cNvSpPr>
            <a:spLocks noGrp="1"/>
          </p:cNvSpPr>
          <p:nvPr>
            <p:ph type="subTitle" idx="1"/>
          </p:nvPr>
        </p:nvSpPr>
        <p:spPr/>
        <p:txBody>
          <a:bodyPr/>
          <a:lstStyle/>
          <a:p>
            <a:endParaRPr lang="ru-RU" dirty="0"/>
          </a:p>
        </p:txBody>
      </p:sp>
      <p:pic>
        <p:nvPicPr>
          <p:cNvPr id="4" name="Рисунок 3" descr="Педагогическая находка» Методическая разработка НОД с детьми по теме:  «Приключение колобка» | Авторская платформа Pandia.ru"/>
          <p:cNvPicPr/>
          <p:nvPr/>
        </p:nvPicPr>
        <p:blipFill>
          <a:blip r:embed="rId3" cstate="print"/>
          <a:srcRect/>
          <a:stretch>
            <a:fillRect/>
          </a:stretch>
        </p:blipFill>
        <p:spPr bwMode="auto">
          <a:xfrm>
            <a:off x="3172815" y="2924944"/>
            <a:ext cx="5472608" cy="375285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Народная сказка. Известные герои - презентация онлайн"/>
          <p:cNvPicPr>
            <a:picLocks noGrp="1"/>
          </p:cNvPicPr>
          <p:nvPr>
            <p:ph idx="1"/>
          </p:nvPr>
        </p:nvPicPr>
        <p:blipFill>
          <a:blip r:embed="rId2" cstate="print"/>
          <a:srcRect/>
          <a:stretch>
            <a:fillRect/>
          </a:stretch>
        </p:blipFill>
        <p:spPr bwMode="auto">
          <a:xfrm>
            <a:off x="0" y="0"/>
            <a:ext cx="8172400" cy="68580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83768" y="320040"/>
            <a:ext cx="2880320" cy="1143000"/>
          </a:xfrm>
        </p:spPr>
        <p:txBody>
          <a:bodyPr/>
          <a:lstStyle/>
          <a:p>
            <a:endParaRPr lang="ru-RU" dirty="0"/>
          </a:p>
        </p:txBody>
      </p:sp>
      <p:sp>
        <p:nvSpPr>
          <p:cNvPr id="3" name="Содержимое 2"/>
          <p:cNvSpPr>
            <a:spLocks noGrp="1"/>
          </p:cNvSpPr>
          <p:nvPr>
            <p:ph idx="1"/>
          </p:nvPr>
        </p:nvSpPr>
        <p:spPr>
          <a:xfrm>
            <a:off x="457200" y="2708920"/>
            <a:ext cx="7239000" cy="3746816"/>
          </a:xfrm>
        </p:spPr>
        <p:txBody>
          <a:bodyPr>
            <a:normAutofit fontScale="92500"/>
          </a:bodyPr>
          <a:lstStyle/>
          <a:p>
            <a:r>
              <a:rPr lang="ru-RU" b="1" dirty="0" smtClean="0">
                <a:solidFill>
                  <a:srgbClr val="FF0000"/>
                </a:solidFill>
              </a:rPr>
              <a:t>Вид:</a:t>
            </a:r>
            <a:r>
              <a:rPr lang="ru-RU" dirty="0" smtClean="0"/>
              <a:t> </a:t>
            </a:r>
            <a:r>
              <a:rPr lang="ru-RU" dirty="0" smtClean="0">
                <a:solidFill>
                  <a:schemeClr val="accent6">
                    <a:lumMod val="75000"/>
                  </a:schemeClr>
                </a:solidFill>
              </a:rPr>
              <a:t>творческо-познавательный</a:t>
            </a:r>
          </a:p>
          <a:p>
            <a:r>
              <a:rPr lang="ru-RU" b="1" dirty="0" smtClean="0">
                <a:solidFill>
                  <a:srgbClr val="FF0000"/>
                </a:solidFill>
              </a:rPr>
              <a:t>Актуальность:</a:t>
            </a:r>
            <a:r>
              <a:rPr lang="ru-RU" dirty="0" smtClean="0"/>
              <a:t> </a:t>
            </a:r>
            <a:r>
              <a:rPr lang="ru-RU" dirty="0" smtClean="0">
                <a:solidFill>
                  <a:schemeClr val="accent6">
                    <a:lumMod val="75000"/>
                  </a:schemeClr>
                </a:solidFill>
              </a:rPr>
              <a:t>Приобщаясь к традиционному русскому фольклору через устное народное творчество ребёнок не только овладевает родным языком, осваивает его красоту, но и приобщается к культуре своего народа.</a:t>
            </a:r>
          </a:p>
          <a:p>
            <a:r>
              <a:rPr lang="ru-RU" dirty="0" smtClean="0">
                <a:solidFill>
                  <a:schemeClr val="accent6">
                    <a:lumMod val="75000"/>
                  </a:schemeClr>
                </a:solidFill>
              </a:rPr>
              <a:t>Именно сказки являются материалом для обучения детей родной речи.</a:t>
            </a:r>
          </a:p>
          <a:p>
            <a:pPr>
              <a:buNone/>
            </a:pPr>
            <a:r>
              <a:rPr lang="ru-RU" dirty="0" smtClean="0">
                <a:solidFill>
                  <a:schemeClr val="accent6">
                    <a:lumMod val="75000"/>
                  </a:schemeClr>
                </a:solidFill>
              </a:rPr>
              <a:t> </a:t>
            </a:r>
          </a:p>
          <a:p>
            <a:endParaRPr lang="ru-RU" dirty="0"/>
          </a:p>
        </p:txBody>
      </p:sp>
      <p:pic>
        <p:nvPicPr>
          <p:cNvPr id="4" name="Рисунок 3" descr="Житихина Анна Викторовна. Проект по русской народной сказке во второй младшей  группе &amp;#39;Колобок&amp;#39;"/>
          <p:cNvPicPr/>
          <p:nvPr/>
        </p:nvPicPr>
        <p:blipFill>
          <a:blip r:embed="rId2" cstate="print"/>
          <a:srcRect/>
          <a:stretch>
            <a:fillRect/>
          </a:stretch>
        </p:blipFill>
        <p:spPr bwMode="auto">
          <a:xfrm>
            <a:off x="2555776" y="404664"/>
            <a:ext cx="2857500" cy="2028825"/>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67744" y="320040"/>
            <a:ext cx="3024336" cy="1143000"/>
          </a:xfrm>
        </p:spPr>
        <p:txBody>
          <a:bodyPr/>
          <a:lstStyle/>
          <a:p>
            <a:endParaRPr lang="ru-RU" dirty="0"/>
          </a:p>
        </p:txBody>
      </p:sp>
      <p:sp>
        <p:nvSpPr>
          <p:cNvPr id="3" name="Содержимое 2"/>
          <p:cNvSpPr>
            <a:spLocks noGrp="1"/>
          </p:cNvSpPr>
          <p:nvPr>
            <p:ph idx="1"/>
          </p:nvPr>
        </p:nvSpPr>
        <p:spPr>
          <a:xfrm>
            <a:off x="457200" y="4005064"/>
            <a:ext cx="7239000" cy="2450672"/>
          </a:xfrm>
        </p:spPr>
        <p:txBody>
          <a:bodyPr>
            <a:normAutofit fontScale="62500" lnSpcReduction="20000"/>
          </a:bodyPr>
          <a:lstStyle/>
          <a:p>
            <a:r>
              <a:rPr lang="ru-RU" b="1" dirty="0" smtClean="0">
                <a:solidFill>
                  <a:schemeClr val="accent6">
                    <a:lumMod val="50000"/>
                  </a:schemeClr>
                </a:solidFill>
              </a:rPr>
              <a:t>Сказка - необходимый элемент духовной жизни ребёнка. Входя в мир чудес и волшебства, ребёнок погружается в глубины своей души. Русские народные сказки, вводя детей в круг необыкновенных событий, превращений, происходящих с их героями, выражают глубокие моральные идеи. Они учат доброму отношению к людям, показывают высокие чувства и стремления. К. И. Чуковский писал, что цель сказочника, и в первую очередь народного – «воспитать в ребенке человечность – эту дивную способность человека волноваться чужим несчастьям, радоваться радостям другого, переживать чужую судьбу, как свою».</a:t>
            </a:r>
          </a:p>
          <a:p>
            <a:endParaRPr lang="ru-RU" b="1" dirty="0">
              <a:solidFill>
                <a:schemeClr val="accent6">
                  <a:lumMod val="50000"/>
                </a:schemeClr>
              </a:solidFill>
            </a:endParaRPr>
          </a:p>
        </p:txBody>
      </p:sp>
      <p:pic>
        <p:nvPicPr>
          <p:cNvPr id="4" name="Рисунок 3" descr="3. Проект &amp;amp;quot;Волшебница сказка&amp;amp;quot; (&amp;amp;quot;Роль сказки в развитии речи  детей младшего дошкольного возраста&amp;amp;quot;) | Учебно-методический материал (младшая  группа): | Образовательная социальная сеть"/>
          <p:cNvPicPr/>
          <p:nvPr/>
        </p:nvPicPr>
        <p:blipFill>
          <a:blip r:embed="rId3" cstate="print"/>
          <a:srcRect/>
          <a:stretch>
            <a:fillRect/>
          </a:stretch>
        </p:blipFill>
        <p:spPr bwMode="auto">
          <a:xfrm>
            <a:off x="1619672" y="260648"/>
            <a:ext cx="4752528" cy="3528392"/>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64704"/>
            <a:ext cx="7239000" cy="2376264"/>
          </a:xfrm>
        </p:spPr>
        <p:txBody>
          <a:bodyPr/>
          <a:lstStyle/>
          <a:p>
            <a:endParaRPr lang="ru-RU" dirty="0"/>
          </a:p>
        </p:txBody>
      </p:sp>
      <p:pic>
        <p:nvPicPr>
          <p:cNvPr id="4" name="Содержимое 3" descr="Картинки по запросу рабочий стол воспитателя картинки"/>
          <p:cNvPicPr>
            <a:picLocks noGrp="1"/>
          </p:cNvPicPr>
          <p:nvPr>
            <p:ph idx="1"/>
          </p:nvPr>
        </p:nvPicPr>
        <p:blipFill>
          <a:blip r:embed="rId2" cstate="print"/>
          <a:srcRect/>
          <a:stretch>
            <a:fillRect/>
          </a:stretch>
        </p:blipFill>
        <p:spPr bwMode="auto">
          <a:xfrm>
            <a:off x="0" y="0"/>
            <a:ext cx="8172400" cy="6858000"/>
          </a:xfrm>
          <a:prstGeom prst="rect">
            <a:avLst/>
          </a:prstGeom>
          <a:noFill/>
          <a:ln w="9525">
            <a:noFill/>
            <a:miter lim="800000"/>
            <a:headEnd/>
            <a:tailEnd/>
          </a:ln>
        </p:spPr>
      </p:pic>
      <p:sp>
        <p:nvSpPr>
          <p:cNvPr id="1026" name="Rectangle 2"/>
          <p:cNvSpPr>
            <a:spLocks noChangeArrowheads="1"/>
          </p:cNvSpPr>
          <p:nvPr/>
        </p:nvSpPr>
        <p:spPr bwMode="auto">
          <a:xfrm>
            <a:off x="323528" y="997918"/>
            <a:ext cx="7272808"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Сказки, как и игры, являются неотъемлемой частью развития и воспитания каждого ребенка.</a:t>
            </a:r>
            <a:endParaRPr kumimoji="0" lang="ru-RU" sz="2400" b="1" i="0" u="none" strike="noStrike" cap="none" normalizeH="0" baseline="0" dirty="0" smtClean="0">
              <a:ln>
                <a:noFill/>
              </a:ln>
              <a:solidFill>
                <a:srgbClr val="FF0000"/>
              </a:solidFill>
              <a:effectLst/>
              <a:latin typeface="Arial" pitchFamily="34" charset="0"/>
              <a:cs typeface="Arial" pitchFamily="34" charset="0"/>
            </a:endParaRPr>
          </a:p>
        </p:txBody>
      </p:sp>
      <p:pic>
        <p:nvPicPr>
          <p:cNvPr id="8" name="Рисунок 7" descr="Проект &amp;quot;В мире сказок&amp;quot; во 2 младшей группе - дошкольное образование, прочее"/>
          <p:cNvPicPr/>
          <p:nvPr/>
        </p:nvPicPr>
        <p:blipFill>
          <a:blip r:embed="rId3" cstate="print"/>
          <a:srcRect/>
          <a:stretch>
            <a:fillRect/>
          </a:stretch>
        </p:blipFill>
        <p:spPr bwMode="auto">
          <a:xfrm>
            <a:off x="1187624" y="2348880"/>
            <a:ext cx="5940425" cy="3284983"/>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dirty="0" smtClean="0">
                <a:solidFill>
                  <a:srgbClr val="FFFF00"/>
                </a:solidFill>
              </a:rPr>
              <a:t>Чем полезны сказки? </a:t>
            </a:r>
            <a:br>
              <a:rPr lang="ru-RU" dirty="0" smtClean="0">
                <a:solidFill>
                  <a:srgbClr val="FFFF00"/>
                </a:solidFill>
              </a:rPr>
            </a:br>
            <a:endParaRPr lang="ru-RU" dirty="0">
              <a:solidFill>
                <a:srgbClr val="FFFF00"/>
              </a:solidFill>
            </a:endParaRPr>
          </a:p>
        </p:txBody>
      </p:sp>
      <p:sp>
        <p:nvSpPr>
          <p:cNvPr id="3" name="Содержимое 2"/>
          <p:cNvSpPr>
            <a:spLocks noGrp="1"/>
          </p:cNvSpPr>
          <p:nvPr>
            <p:ph idx="1"/>
          </p:nvPr>
        </p:nvSpPr>
        <p:spPr/>
        <p:txBody>
          <a:bodyPr>
            <a:normAutofit fontScale="77500" lnSpcReduction="20000"/>
          </a:bodyPr>
          <a:lstStyle/>
          <a:p>
            <a:r>
              <a:rPr lang="ru-RU" dirty="0" smtClean="0">
                <a:solidFill>
                  <a:schemeClr val="accent6">
                    <a:lumMod val="75000"/>
                  </a:schemeClr>
                </a:solidFill>
              </a:rPr>
              <a:t>Чем полезны сказки? </a:t>
            </a:r>
          </a:p>
          <a:p>
            <a:r>
              <a:rPr lang="ru-RU" dirty="0" smtClean="0">
                <a:solidFill>
                  <a:schemeClr val="accent6">
                    <a:lumMod val="75000"/>
                  </a:schemeClr>
                </a:solidFill>
              </a:rPr>
              <a:t>Во-первых, сказки развивают речь ребенка. Ведь сказки являются источником новых незнакомых ему слов, на которые важно обращать внимание ребенка, объяснять значение и, тем самым, увеличивать его словарный запас. Рассказывая, ребенок учится последовательно излагать события, то есть пересказывать.</a:t>
            </a:r>
          </a:p>
          <a:p>
            <a:r>
              <a:rPr lang="ru-RU" dirty="0" smtClean="0">
                <a:solidFill>
                  <a:schemeClr val="accent6">
                    <a:lumMod val="75000"/>
                  </a:schemeClr>
                </a:solidFill>
              </a:rPr>
              <a:t>     Во-вторых, беседуя с ребенком о прочитанном, родители учат его отделять главное от второстепенного, понимать идею произведения, делать выводы и доказывать свое мнение.</a:t>
            </a:r>
          </a:p>
          <a:p>
            <a:r>
              <a:rPr lang="ru-RU" dirty="0" smtClean="0">
                <a:solidFill>
                  <a:schemeClr val="accent6">
                    <a:lumMod val="75000"/>
                  </a:schemeClr>
                </a:solidFill>
              </a:rPr>
              <a:t>     В-третьих, если взрослый будет читать сказки с выражением, соблюдать соответствующую интонацию – это послужит хорошим образцом для формирования эмоциональной, красивой речи ребенка.</a:t>
            </a:r>
          </a:p>
          <a:p>
            <a:endParaRPr lang="ru-RU" dirty="0">
              <a:solidFill>
                <a:schemeClr val="accent6">
                  <a:lumMod val="75000"/>
                </a:schemeClr>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12160" y="620688"/>
            <a:ext cx="1684040" cy="2808312"/>
          </a:xfrm>
        </p:spPr>
        <p:txBody>
          <a:bodyPr/>
          <a:lstStyle/>
          <a:p>
            <a:endParaRPr lang="ru-RU" dirty="0"/>
          </a:p>
        </p:txBody>
      </p:sp>
      <p:sp>
        <p:nvSpPr>
          <p:cNvPr id="3" name="Содержимое 2"/>
          <p:cNvSpPr>
            <a:spLocks noGrp="1"/>
          </p:cNvSpPr>
          <p:nvPr>
            <p:ph idx="1"/>
          </p:nvPr>
        </p:nvSpPr>
        <p:spPr>
          <a:xfrm>
            <a:off x="457200" y="2204864"/>
            <a:ext cx="5338936" cy="4250872"/>
          </a:xfrm>
        </p:spPr>
        <p:txBody>
          <a:bodyPr>
            <a:normAutofit fontScale="92500" lnSpcReduction="20000"/>
          </a:bodyPr>
          <a:lstStyle/>
          <a:p>
            <a:r>
              <a:rPr lang="ru-RU" b="1" dirty="0" smtClean="0">
                <a:solidFill>
                  <a:srgbClr val="FF0000"/>
                </a:solidFill>
              </a:rPr>
              <a:t>Цель:</a:t>
            </a:r>
            <a:r>
              <a:rPr lang="ru-RU" dirty="0" smtClean="0"/>
              <a:t> </a:t>
            </a:r>
            <a:r>
              <a:rPr lang="ru-RU" dirty="0" smtClean="0">
                <a:solidFill>
                  <a:schemeClr val="accent6">
                    <a:lumMod val="75000"/>
                  </a:schemeClr>
                </a:solidFill>
              </a:rPr>
              <a:t>развить у детей интерес к сказкам, создать условия для активного использования сказок в деятельности детей.</a:t>
            </a:r>
          </a:p>
          <a:p>
            <a:r>
              <a:rPr lang="ru-RU" b="1" dirty="0" smtClean="0">
                <a:solidFill>
                  <a:srgbClr val="FF0000"/>
                </a:solidFill>
              </a:rPr>
              <a:t>Задачи: </a:t>
            </a:r>
            <a:r>
              <a:rPr lang="ru-RU" dirty="0" smtClean="0">
                <a:solidFill>
                  <a:schemeClr val="accent6">
                    <a:lumMod val="75000"/>
                  </a:schemeClr>
                </a:solidFill>
              </a:rPr>
              <a:t>способствовать формированию интереса к книгам, сказкам.</a:t>
            </a:r>
          </a:p>
          <a:p>
            <a:r>
              <a:rPr lang="ru-RU" dirty="0" smtClean="0">
                <a:solidFill>
                  <a:schemeClr val="accent6">
                    <a:lumMod val="75000"/>
                  </a:schemeClr>
                </a:solidFill>
              </a:rPr>
              <a:t>- развивать элементы детского творчества в продуктивной деятельности.</a:t>
            </a:r>
          </a:p>
          <a:p>
            <a:r>
              <a:rPr lang="ru-RU" dirty="0" smtClean="0">
                <a:solidFill>
                  <a:schemeClr val="accent6">
                    <a:lumMod val="75000"/>
                  </a:schemeClr>
                </a:solidFill>
              </a:rPr>
              <a:t>-воспитывать навыки аккуратного общения с книгой.</a:t>
            </a:r>
          </a:p>
          <a:p>
            <a:pPr>
              <a:buNone/>
            </a:pPr>
            <a:r>
              <a:rPr lang="ru-RU" dirty="0" smtClean="0"/>
              <a:t> </a:t>
            </a:r>
          </a:p>
          <a:p>
            <a:endParaRPr lang="ru-RU" dirty="0"/>
          </a:p>
        </p:txBody>
      </p:sp>
      <p:pic>
        <p:nvPicPr>
          <p:cNvPr id="4" name="Рисунок 3" descr="План-конспект занятия по рисованию (старшая группа) на тему: Мв рисуем  сказку, Социальная сеть работников образования"/>
          <p:cNvPicPr/>
          <p:nvPr/>
        </p:nvPicPr>
        <p:blipFill>
          <a:blip r:embed="rId2" cstate="print"/>
          <a:srcRect/>
          <a:stretch>
            <a:fillRect/>
          </a:stretch>
        </p:blipFill>
        <p:spPr bwMode="auto">
          <a:xfrm>
            <a:off x="5868144" y="404664"/>
            <a:ext cx="1896616" cy="3096344"/>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20072" y="548680"/>
            <a:ext cx="2664296" cy="2664296"/>
          </a:xfrm>
        </p:spPr>
        <p:txBody>
          <a:bodyPr>
            <a:normAutofit/>
          </a:bodyPr>
          <a:lstStyle/>
          <a:p>
            <a:endParaRPr lang="ru-RU" dirty="0"/>
          </a:p>
        </p:txBody>
      </p:sp>
      <p:sp>
        <p:nvSpPr>
          <p:cNvPr id="3" name="Содержимое 2"/>
          <p:cNvSpPr>
            <a:spLocks noGrp="1"/>
          </p:cNvSpPr>
          <p:nvPr>
            <p:ph idx="1"/>
          </p:nvPr>
        </p:nvSpPr>
        <p:spPr>
          <a:xfrm>
            <a:off x="683568" y="2708920"/>
            <a:ext cx="7012632" cy="3746816"/>
          </a:xfrm>
        </p:spPr>
        <p:txBody>
          <a:bodyPr>
            <a:normAutofit fontScale="25000" lnSpcReduction="20000"/>
          </a:bodyPr>
          <a:lstStyle/>
          <a:p>
            <a:r>
              <a:rPr lang="ru-RU" sz="4300" b="1" dirty="0" smtClean="0">
                <a:solidFill>
                  <a:srgbClr val="FF0000"/>
                </a:solidFill>
              </a:rPr>
              <a:t>Предполагаемый результат:</a:t>
            </a:r>
          </a:p>
          <a:p>
            <a:r>
              <a:rPr lang="ru-RU" sz="4300" b="1" dirty="0" smtClean="0">
                <a:solidFill>
                  <a:srgbClr val="FF0000"/>
                </a:solidFill>
              </a:rPr>
              <a:t>Дети:</a:t>
            </a:r>
          </a:p>
          <a:p>
            <a:r>
              <a:rPr lang="ru-RU" sz="4300" b="1" dirty="0" smtClean="0">
                <a:solidFill>
                  <a:schemeClr val="accent6">
                    <a:lumMod val="75000"/>
                  </a:schemeClr>
                </a:solidFill>
              </a:rPr>
              <a:t>- познакомить с фольклором русского народа;</a:t>
            </a:r>
          </a:p>
          <a:p>
            <a:r>
              <a:rPr lang="ru-RU" sz="4300" b="1" dirty="0" smtClean="0">
                <a:solidFill>
                  <a:schemeClr val="accent6">
                    <a:lumMod val="75000"/>
                  </a:schemeClr>
                </a:solidFill>
              </a:rPr>
              <a:t>- способствовать накоплению у детей эстетического и эмоционального опыта, при чтении и обсуждении сказок;</a:t>
            </a:r>
          </a:p>
          <a:p>
            <a:r>
              <a:rPr lang="ru-RU" sz="4300" b="1" dirty="0" smtClean="0">
                <a:solidFill>
                  <a:schemeClr val="accent6">
                    <a:lumMod val="75000"/>
                  </a:schemeClr>
                </a:solidFill>
              </a:rPr>
              <a:t>- развивать артистические способности посредствам участия в простых инсценировках сказок;</a:t>
            </a:r>
          </a:p>
          <a:p>
            <a:r>
              <a:rPr lang="ru-RU" sz="4300" b="1" dirty="0" smtClean="0">
                <a:solidFill>
                  <a:schemeClr val="accent6">
                    <a:lumMod val="75000"/>
                  </a:schemeClr>
                </a:solidFill>
              </a:rPr>
              <a:t>- развивать образное мышление, фантазию, творческие способности;</a:t>
            </a:r>
          </a:p>
          <a:p>
            <a:r>
              <a:rPr lang="ru-RU" sz="4300" b="1" dirty="0" smtClean="0">
                <a:solidFill>
                  <a:schemeClr val="accent6">
                    <a:lumMod val="75000"/>
                  </a:schemeClr>
                </a:solidFill>
              </a:rPr>
              <a:t>- совершенствовать ситуативно-деловую форму общения со взрослыми.</a:t>
            </a:r>
          </a:p>
          <a:p>
            <a:r>
              <a:rPr lang="ru-RU" sz="4300" b="1" dirty="0" smtClean="0">
                <a:solidFill>
                  <a:schemeClr val="accent6">
                    <a:lumMod val="75000"/>
                  </a:schemeClr>
                </a:solidFill>
              </a:rPr>
              <a:t> </a:t>
            </a:r>
          </a:p>
          <a:p>
            <a:r>
              <a:rPr lang="ru-RU" sz="4300" b="1" dirty="0" smtClean="0">
                <a:solidFill>
                  <a:srgbClr val="FF0000"/>
                </a:solidFill>
              </a:rPr>
              <a:t>• Родители:</a:t>
            </a:r>
          </a:p>
          <a:p>
            <a:r>
              <a:rPr lang="ru-RU" sz="4300" b="1" dirty="0" smtClean="0">
                <a:solidFill>
                  <a:schemeClr val="accent6">
                    <a:lumMod val="75000"/>
                  </a:schemeClr>
                </a:solidFill>
              </a:rPr>
              <a:t>- создание в семье благоприятных условий для развития ребенка, с учетом опыта детей приобретенного в детском саду;</a:t>
            </a:r>
          </a:p>
          <a:p>
            <a:r>
              <a:rPr lang="ru-RU" sz="4300" b="1" dirty="0" smtClean="0">
                <a:solidFill>
                  <a:schemeClr val="accent6">
                    <a:lumMod val="75000"/>
                  </a:schemeClr>
                </a:solidFill>
              </a:rPr>
              <a:t>- развитие совместного творчества родителей и детей;</a:t>
            </a:r>
          </a:p>
          <a:p>
            <a:r>
              <a:rPr lang="ru-RU" sz="4300" b="1" dirty="0" smtClean="0">
                <a:solidFill>
                  <a:schemeClr val="accent6">
                    <a:lumMod val="75000"/>
                  </a:schemeClr>
                </a:solidFill>
              </a:rPr>
              <a:t>- развивать личностные качества ребёнка посредством сказки;</a:t>
            </a:r>
          </a:p>
          <a:p>
            <a:r>
              <a:rPr lang="ru-RU" sz="4300" b="1" dirty="0" smtClean="0">
                <a:solidFill>
                  <a:schemeClr val="accent6">
                    <a:lumMod val="75000"/>
                  </a:schemeClr>
                </a:solidFill>
              </a:rPr>
              <a:t>- заинтересовать родителей жизнью группы, вызвать желание участвовать в ней.</a:t>
            </a:r>
          </a:p>
          <a:p>
            <a:r>
              <a:rPr lang="ru-RU" sz="4300" b="1" dirty="0" smtClean="0">
                <a:solidFill>
                  <a:schemeClr val="accent6">
                    <a:lumMod val="75000"/>
                  </a:schemeClr>
                </a:solidFill>
              </a:rPr>
              <a:t> </a:t>
            </a:r>
          </a:p>
          <a:p>
            <a:endParaRPr lang="ru-RU" dirty="0"/>
          </a:p>
        </p:txBody>
      </p:sp>
      <p:pic>
        <p:nvPicPr>
          <p:cNvPr id="4" name="Рисунок 3" descr="ПЕСНЯ КОЛОБКА РЭП ЭЙ, ЛИСА, ПОСМОТРИ НА МЕНЯ поет мальчик 7 лет"/>
          <p:cNvPicPr/>
          <p:nvPr/>
        </p:nvPicPr>
        <p:blipFill>
          <a:blip r:embed="rId2" cstate="print"/>
          <a:srcRect/>
          <a:stretch>
            <a:fillRect/>
          </a:stretch>
        </p:blipFill>
        <p:spPr bwMode="auto">
          <a:xfrm>
            <a:off x="4211960" y="404664"/>
            <a:ext cx="3672407" cy="2808312"/>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dirty="0" smtClean="0">
                <a:solidFill>
                  <a:schemeClr val="accent6">
                    <a:lumMod val="75000"/>
                  </a:schemeClr>
                </a:solidFill>
              </a:rPr>
              <a:t>Содержание </a:t>
            </a:r>
            <a:br>
              <a:rPr lang="ru-RU" dirty="0" smtClean="0">
                <a:solidFill>
                  <a:schemeClr val="accent6">
                    <a:lumMod val="75000"/>
                  </a:schemeClr>
                </a:solidFill>
              </a:rPr>
            </a:br>
            <a:endParaRPr lang="ru-RU" dirty="0">
              <a:solidFill>
                <a:schemeClr val="accent6">
                  <a:lumMod val="75000"/>
                </a:schemeClr>
              </a:solidFill>
            </a:endParaRPr>
          </a:p>
        </p:txBody>
      </p:sp>
      <p:sp>
        <p:nvSpPr>
          <p:cNvPr id="3" name="Содержимое 2"/>
          <p:cNvSpPr>
            <a:spLocks noGrp="1"/>
          </p:cNvSpPr>
          <p:nvPr>
            <p:ph idx="1"/>
          </p:nvPr>
        </p:nvSpPr>
        <p:spPr/>
        <p:txBody>
          <a:bodyPr>
            <a:normAutofit fontScale="92500" lnSpcReduction="10000"/>
          </a:bodyPr>
          <a:lstStyle/>
          <a:p>
            <a:pPr>
              <a:buNone/>
            </a:pPr>
            <a:endParaRPr lang="ru-RU" dirty="0" smtClean="0"/>
          </a:p>
          <a:p>
            <a:r>
              <a:rPr lang="ru-RU" b="1" dirty="0" smtClean="0">
                <a:solidFill>
                  <a:srgbClr val="FF0000"/>
                </a:solidFill>
              </a:rPr>
              <a:t>Этапы:</a:t>
            </a:r>
            <a:endParaRPr lang="ru-RU" dirty="0" smtClean="0">
              <a:solidFill>
                <a:srgbClr val="FF0000"/>
              </a:solidFill>
            </a:endParaRPr>
          </a:p>
          <a:p>
            <a:r>
              <a:rPr lang="ru-RU" b="1" dirty="0" smtClean="0">
                <a:solidFill>
                  <a:srgbClr val="FF0000"/>
                </a:solidFill>
              </a:rPr>
              <a:t>1.Подготовительный. </a:t>
            </a:r>
            <a:endParaRPr lang="ru-RU" dirty="0" smtClean="0">
              <a:solidFill>
                <a:srgbClr val="FF0000"/>
              </a:solidFill>
            </a:endParaRPr>
          </a:p>
          <a:p>
            <a:pPr lvl="0"/>
            <a:r>
              <a:rPr lang="ru-RU" b="1" dirty="0" smtClean="0">
                <a:solidFill>
                  <a:schemeClr val="accent6">
                    <a:lumMod val="75000"/>
                  </a:schemeClr>
                </a:solidFill>
              </a:rPr>
              <a:t>Подбор методического материала.</a:t>
            </a:r>
          </a:p>
          <a:p>
            <a:pPr lvl="0"/>
            <a:r>
              <a:rPr lang="ru-RU" b="1" dirty="0" smtClean="0">
                <a:solidFill>
                  <a:schemeClr val="accent6">
                    <a:lumMod val="75000"/>
                  </a:schemeClr>
                </a:solidFill>
              </a:rPr>
              <a:t>Подбор игрового материала.</a:t>
            </a:r>
          </a:p>
          <a:p>
            <a:pPr lvl="0"/>
            <a:r>
              <a:rPr lang="ru-RU" b="1" dirty="0" smtClean="0">
                <a:solidFill>
                  <a:schemeClr val="accent6">
                    <a:lumMod val="75000"/>
                  </a:schemeClr>
                </a:solidFill>
              </a:rPr>
              <a:t>Планирование работы.</a:t>
            </a:r>
          </a:p>
          <a:p>
            <a:r>
              <a:rPr lang="ru-RU" dirty="0" smtClean="0">
                <a:solidFill>
                  <a:schemeClr val="accent6">
                    <a:lumMod val="75000"/>
                  </a:schemeClr>
                </a:solidFill>
              </a:rPr>
              <a:t> </a:t>
            </a:r>
          </a:p>
          <a:p>
            <a:r>
              <a:rPr lang="ru-RU" b="1" dirty="0" smtClean="0">
                <a:solidFill>
                  <a:srgbClr val="FF0000"/>
                </a:solidFill>
              </a:rPr>
              <a:t>2. Основной.</a:t>
            </a:r>
            <a:endParaRPr lang="ru-RU" dirty="0" smtClean="0">
              <a:solidFill>
                <a:srgbClr val="FF0000"/>
              </a:solidFill>
            </a:endParaRPr>
          </a:p>
          <a:p>
            <a:r>
              <a:rPr lang="ru-RU" b="1" dirty="0" smtClean="0">
                <a:solidFill>
                  <a:schemeClr val="accent6">
                    <a:lumMod val="75000"/>
                  </a:schemeClr>
                </a:solidFill>
              </a:rPr>
              <a:t>Формы организации образовательной деятельности</a:t>
            </a:r>
            <a:endParaRPr lang="ru-RU" dirty="0" smtClean="0">
              <a:solidFill>
                <a:schemeClr val="accent6">
                  <a:lumMod val="75000"/>
                </a:schemeClr>
              </a:solidFill>
            </a:endParaRPr>
          </a:p>
          <a:p>
            <a:endParaRPr lang="ru-RU" dirty="0" smtClean="0">
              <a:solidFill>
                <a:schemeClr val="accent6">
                  <a:lumMod val="75000"/>
                </a:schemeClr>
              </a:solidFill>
            </a:endParaRPr>
          </a:p>
          <a:p>
            <a:pPr>
              <a:buNone/>
            </a:pPr>
            <a:r>
              <a:rPr lang="ru-RU" b="1" dirty="0" smtClean="0"/>
              <a:t> </a:t>
            </a:r>
            <a:endParaRPr lang="ru-RU" dirty="0" smtClean="0"/>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39000" cy="1812816"/>
          </a:xfrm>
        </p:spPr>
        <p:txBody>
          <a:bodyPr>
            <a:normAutofit/>
          </a:bodyPr>
          <a:lstStyle/>
          <a:p>
            <a:pPr algn="ctr"/>
            <a:r>
              <a:rPr lang="ru-RU" dirty="0" smtClean="0">
                <a:solidFill>
                  <a:srgbClr val="FFFF00"/>
                </a:solidFill>
              </a:rPr>
              <a:t>В гостях у сказки «Колобок»</a:t>
            </a:r>
            <a:br>
              <a:rPr lang="ru-RU" dirty="0" smtClean="0">
                <a:solidFill>
                  <a:srgbClr val="FFFF00"/>
                </a:solidFill>
              </a:rPr>
            </a:br>
            <a:endParaRPr lang="ru-RU" dirty="0">
              <a:solidFill>
                <a:srgbClr val="FFFF00"/>
              </a:solidFill>
            </a:endParaRPr>
          </a:p>
        </p:txBody>
      </p:sp>
      <p:sp>
        <p:nvSpPr>
          <p:cNvPr id="3" name="Содержимое 2"/>
          <p:cNvSpPr>
            <a:spLocks noGrp="1"/>
          </p:cNvSpPr>
          <p:nvPr>
            <p:ph idx="1"/>
          </p:nvPr>
        </p:nvSpPr>
        <p:spPr/>
        <p:txBody>
          <a:bodyPr/>
          <a:lstStyle/>
          <a:p>
            <a:pPr>
              <a:buNone/>
            </a:pPr>
            <a:endParaRPr lang="ru-RU" dirty="0" smtClean="0"/>
          </a:p>
          <a:p>
            <a:r>
              <a:rPr lang="ru-RU" dirty="0" smtClean="0"/>
              <a:t>-</a:t>
            </a:r>
            <a:r>
              <a:rPr lang="ru-RU" b="1" dirty="0" smtClean="0">
                <a:solidFill>
                  <a:schemeClr val="accent6">
                    <a:lumMod val="75000"/>
                  </a:schemeClr>
                </a:solidFill>
              </a:rPr>
              <a:t>Чтение сказки «Колобок» </a:t>
            </a:r>
          </a:p>
          <a:p>
            <a:r>
              <a:rPr lang="ru-RU" b="1" dirty="0" smtClean="0">
                <a:solidFill>
                  <a:schemeClr val="accent6">
                    <a:lumMod val="75000"/>
                  </a:schemeClr>
                </a:solidFill>
              </a:rPr>
              <a:t>-Рассматривание иллюстраций</a:t>
            </a:r>
          </a:p>
          <a:p>
            <a:r>
              <a:rPr lang="ru-RU" b="1" dirty="0" smtClean="0">
                <a:solidFill>
                  <a:schemeClr val="accent6">
                    <a:lumMod val="75000"/>
                  </a:schemeClr>
                </a:solidFill>
              </a:rPr>
              <a:t>- Пальчиковая игра « Мы лепили колобок»</a:t>
            </a:r>
          </a:p>
          <a:p>
            <a:r>
              <a:rPr lang="ru-RU" b="1" dirty="0" smtClean="0">
                <a:solidFill>
                  <a:schemeClr val="accent6">
                    <a:lumMod val="75000"/>
                  </a:schemeClr>
                </a:solidFill>
              </a:rPr>
              <a:t>-Д/и «Собери картинку»</a:t>
            </a:r>
          </a:p>
          <a:p>
            <a:r>
              <a:rPr lang="ru-RU" b="1" dirty="0" smtClean="0">
                <a:solidFill>
                  <a:schemeClr val="accent6">
                    <a:lumMod val="75000"/>
                  </a:schemeClr>
                </a:solidFill>
              </a:rPr>
              <a:t>- Д/И  «В какую сказку попал Колобок? »</a:t>
            </a:r>
          </a:p>
          <a:p>
            <a:r>
              <a:rPr lang="ru-RU" b="1" dirty="0" smtClean="0">
                <a:solidFill>
                  <a:schemeClr val="accent6">
                    <a:lumMod val="75000"/>
                  </a:schemeClr>
                </a:solidFill>
              </a:rPr>
              <a:t>- Рисование «Дорожка для Колобка»</a:t>
            </a:r>
          </a:p>
          <a:p>
            <a:r>
              <a:rPr lang="ru-RU" b="1" dirty="0" smtClean="0">
                <a:solidFill>
                  <a:schemeClr val="accent6">
                    <a:lumMod val="75000"/>
                  </a:schemeClr>
                </a:solidFill>
              </a:rPr>
              <a:t>- П/и  «По ровненькой дорожке»</a:t>
            </a:r>
          </a:p>
          <a:p>
            <a:pPr>
              <a:buNone/>
            </a:pPr>
            <a:endParaRPr lang="ru-RU" b="1" dirty="0" smtClean="0">
              <a:solidFill>
                <a:schemeClr val="accent6">
                  <a:lumMod val="75000"/>
                </a:schemeClr>
              </a:solidFill>
            </a:endParaRPr>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solidFill>
                  <a:srgbClr val="FFFF00"/>
                </a:solidFill>
              </a:rPr>
              <a:t>«В гостях у сказки «Колобок»</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25000" lnSpcReduction="20000"/>
          </a:bodyPr>
          <a:lstStyle/>
          <a:p>
            <a:endParaRPr lang="ru-RU" dirty="0" smtClean="0"/>
          </a:p>
          <a:p>
            <a:r>
              <a:rPr lang="ru-RU" sz="5600" b="1" dirty="0" smtClean="0">
                <a:solidFill>
                  <a:schemeClr val="accent6">
                    <a:lumMod val="75000"/>
                  </a:schemeClr>
                </a:solidFill>
              </a:rPr>
              <a:t>-Чтение сказки «Колобок»</a:t>
            </a:r>
          </a:p>
          <a:p>
            <a:r>
              <a:rPr lang="ru-RU" sz="5600" b="1" dirty="0" smtClean="0">
                <a:solidFill>
                  <a:schemeClr val="accent6">
                    <a:lumMod val="75000"/>
                  </a:schemeClr>
                </a:solidFill>
              </a:rPr>
              <a:t>Цель: познакомить детей с русской народной сказки </a:t>
            </a:r>
          </a:p>
          <a:p>
            <a:r>
              <a:rPr lang="ru-RU" sz="5600" b="1" dirty="0" smtClean="0">
                <a:solidFill>
                  <a:schemeClr val="accent6">
                    <a:lumMod val="75000"/>
                  </a:schemeClr>
                </a:solidFill>
              </a:rPr>
              <a:t>-Рассматривание иллюстраций</a:t>
            </a:r>
          </a:p>
          <a:p>
            <a:r>
              <a:rPr lang="ru-RU" sz="5600" b="1" dirty="0" smtClean="0">
                <a:solidFill>
                  <a:schemeClr val="accent6">
                    <a:lumMod val="75000"/>
                  </a:schemeClr>
                </a:solidFill>
              </a:rPr>
              <a:t>Цель: приучать детей внимательно рассматривать иллюстрации, объяснять содержание иллюстраций</a:t>
            </a:r>
          </a:p>
          <a:p>
            <a:r>
              <a:rPr lang="ru-RU" sz="5600" b="1" dirty="0" smtClean="0">
                <a:solidFill>
                  <a:schemeClr val="accent6">
                    <a:lumMod val="75000"/>
                  </a:schemeClr>
                </a:solidFill>
              </a:rPr>
              <a:t>- Пальчиковая игра « Мы лепили колобок»</a:t>
            </a:r>
          </a:p>
          <a:p>
            <a:r>
              <a:rPr lang="ru-RU" sz="5600" b="1" dirty="0" smtClean="0">
                <a:solidFill>
                  <a:schemeClr val="accent6">
                    <a:lumMod val="75000"/>
                  </a:schemeClr>
                </a:solidFill>
              </a:rPr>
              <a:t>Цель: Развивать мелкую моторику детей.</a:t>
            </a:r>
          </a:p>
          <a:p>
            <a:r>
              <a:rPr lang="ru-RU" sz="5600" b="1" dirty="0" smtClean="0">
                <a:solidFill>
                  <a:schemeClr val="accent6">
                    <a:lumMod val="75000"/>
                  </a:schemeClr>
                </a:solidFill>
              </a:rPr>
              <a:t>-Д/и «Собери картинку»</a:t>
            </a:r>
          </a:p>
          <a:p>
            <a:r>
              <a:rPr lang="ru-RU" sz="5600" b="1" dirty="0" smtClean="0">
                <a:solidFill>
                  <a:schemeClr val="accent6">
                    <a:lumMod val="75000"/>
                  </a:schemeClr>
                </a:solidFill>
              </a:rPr>
              <a:t>Цель: Способствовать формированию умения правильно собирать изображение из отдельных частей.</a:t>
            </a:r>
          </a:p>
          <a:p>
            <a:r>
              <a:rPr lang="ru-RU" sz="5600" b="1" dirty="0" smtClean="0">
                <a:solidFill>
                  <a:schemeClr val="accent6">
                    <a:lumMod val="75000"/>
                  </a:schemeClr>
                </a:solidFill>
              </a:rPr>
              <a:t>- Д/И  «В какую сказку попал Колобок? »</a:t>
            </a:r>
          </a:p>
          <a:p>
            <a:r>
              <a:rPr lang="ru-RU" sz="5600" b="1" dirty="0" smtClean="0">
                <a:solidFill>
                  <a:schemeClr val="accent6">
                    <a:lumMod val="75000"/>
                  </a:schemeClr>
                </a:solidFill>
              </a:rPr>
              <a:t>Цель: Закрепление знания сказок, развитие речи, мышления, памяти.</a:t>
            </a:r>
          </a:p>
          <a:p>
            <a:r>
              <a:rPr lang="ru-RU" sz="5600" b="1" dirty="0" smtClean="0">
                <a:solidFill>
                  <a:schemeClr val="accent6">
                    <a:lumMod val="75000"/>
                  </a:schemeClr>
                </a:solidFill>
              </a:rPr>
              <a:t>- Рисование «Дорожка для Колобка»</a:t>
            </a:r>
          </a:p>
          <a:p>
            <a:r>
              <a:rPr lang="ru-RU" sz="5600" b="1" dirty="0" smtClean="0">
                <a:solidFill>
                  <a:schemeClr val="accent6">
                    <a:lumMod val="75000"/>
                  </a:schemeClr>
                </a:solidFill>
              </a:rPr>
              <a:t>Цель: Учить проводить прямые и извилистые линии.</a:t>
            </a:r>
          </a:p>
          <a:p>
            <a:r>
              <a:rPr lang="ru-RU" sz="5600" b="1" dirty="0" smtClean="0">
                <a:solidFill>
                  <a:schemeClr val="accent6">
                    <a:lumMod val="75000"/>
                  </a:schemeClr>
                </a:solidFill>
              </a:rPr>
              <a:t>- П/и  «По ровненькой дорожке»</a:t>
            </a:r>
          </a:p>
          <a:p>
            <a:r>
              <a:rPr lang="ru-RU" sz="5600" b="1" dirty="0" smtClean="0">
                <a:solidFill>
                  <a:schemeClr val="accent6">
                    <a:lumMod val="75000"/>
                  </a:schemeClr>
                </a:solidFill>
              </a:rPr>
              <a:t>Цель: Упражнять в ходьбе по ограниченной поверхности. Развивать равновесие. Укреплять стопу. Учить действовать ритмично, </a:t>
            </a:r>
            <a:r>
              <a:rPr lang="ru-RU" sz="5600" b="1" dirty="0" err="1" smtClean="0">
                <a:solidFill>
                  <a:schemeClr val="accent6">
                    <a:lumMod val="75000"/>
                  </a:schemeClr>
                </a:solidFill>
              </a:rPr>
              <a:t>согла-суя</a:t>
            </a:r>
            <a:r>
              <a:rPr lang="ru-RU" sz="5600" b="1" dirty="0" smtClean="0">
                <a:solidFill>
                  <a:schemeClr val="accent6">
                    <a:lumMod val="75000"/>
                  </a:schemeClr>
                </a:solidFill>
              </a:rPr>
              <a:t> действия с ритмом стихотворения. Поощрять самостоятельность. Поддерживать уверенность в своих действиях.).</a:t>
            </a:r>
          </a:p>
          <a:p>
            <a:r>
              <a:rPr lang="ru-RU" sz="5600" b="1" dirty="0" smtClean="0">
                <a:solidFill>
                  <a:schemeClr val="accent6">
                    <a:lumMod val="75000"/>
                  </a:schemeClr>
                </a:solidFill>
              </a:rPr>
              <a:t>- Консультация для родителей «Какие сказки читать ребёнку на ночь» </a:t>
            </a:r>
          </a:p>
          <a:p>
            <a:pPr>
              <a:buNone/>
            </a:pPr>
            <a:r>
              <a:rPr lang="ru-RU" sz="5600" b="1" dirty="0" smtClean="0">
                <a:solidFill>
                  <a:schemeClr val="accent6">
                    <a:lumMod val="75000"/>
                  </a:schemeClr>
                </a:solidFill>
              </a:rPr>
              <a:t> </a:t>
            </a:r>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Содержимое 3" descr="DSCF4841.JPG"/>
          <p:cNvPicPr>
            <a:picLocks noGrp="1"/>
          </p:cNvPicPr>
          <p:nvPr>
            <p:ph idx="1"/>
          </p:nvPr>
        </p:nvPicPr>
        <p:blipFill>
          <a:blip r:embed="rId2" cstate="print"/>
          <a:stretch>
            <a:fillRect/>
          </a:stretch>
        </p:blipFill>
        <p:spPr>
          <a:xfrm>
            <a:off x="323528" y="260648"/>
            <a:ext cx="4464496" cy="238279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descr="Новости / Учебный корпус №4 (&amp;quot;Тридевятое царство&amp;quot;)"/>
          <p:cNvPicPr/>
          <p:nvPr/>
        </p:nvPicPr>
        <p:blipFill>
          <a:blip r:embed="rId3" cstate="print"/>
          <a:srcRect/>
          <a:stretch>
            <a:fillRect/>
          </a:stretch>
        </p:blipFill>
        <p:spPr bwMode="auto">
          <a:xfrm>
            <a:off x="4788024" y="188640"/>
            <a:ext cx="3096344" cy="2448272"/>
          </a:xfrm>
          <a:prstGeom prst="rect">
            <a:avLst/>
          </a:prstGeom>
          <a:noFill/>
          <a:ln w="9525">
            <a:noFill/>
            <a:miter lim="800000"/>
            <a:headEnd/>
            <a:tailEnd/>
          </a:ln>
        </p:spPr>
      </p:pic>
      <p:pic>
        <p:nvPicPr>
          <p:cNvPr id="6" name="Рисунок 5" descr="24 Октября 2019 - ГБУСО МО «КЦСОР «Золотой ключик»"/>
          <p:cNvPicPr/>
          <p:nvPr/>
        </p:nvPicPr>
        <p:blipFill>
          <a:blip r:embed="rId4" cstate="print"/>
          <a:srcRect/>
          <a:stretch>
            <a:fillRect/>
          </a:stretch>
        </p:blipFill>
        <p:spPr bwMode="auto">
          <a:xfrm>
            <a:off x="4067944" y="2420888"/>
            <a:ext cx="3851920" cy="3284984"/>
          </a:xfrm>
          <a:prstGeom prst="rect">
            <a:avLst/>
          </a:prstGeom>
          <a:noFill/>
          <a:ln w="9525">
            <a:noFill/>
            <a:miter lim="800000"/>
            <a:headEnd/>
            <a:tailEnd/>
          </a:ln>
        </p:spPr>
      </p:pic>
      <p:sp>
        <p:nvSpPr>
          <p:cNvPr id="7" name="Прямоугольник 6"/>
          <p:cNvSpPr/>
          <p:nvPr/>
        </p:nvSpPr>
        <p:spPr>
          <a:xfrm>
            <a:off x="323528" y="3284984"/>
            <a:ext cx="3456384" cy="1908215"/>
          </a:xfrm>
          <a:prstGeom prst="rect">
            <a:avLst/>
          </a:prstGeom>
        </p:spPr>
        <p:txBody>
          <a:bodyPr wrap="square">
            <a:spAutoFit/>
          </a:bodyPr>
          <a:lstStyle/>
          <a:p>
            <a:pPr algn="ctr"/>
            <a:r>
              <a:rPr lang="ru-RU" sz="2800" b="1" dirty="0" smtClean="0">
                <a:solidFill>
                  <a:schemeClr val="accent6">
                    <a:lumMod val="75000"/>
                  </a:schemeClr>
                </a:solidFill>
              </a:rPr>
              <a:t>-</a:t>
            </a:r>
            <a:r>
              <a:rPr lang="ru-RU" b="1" dirty="0" smtClean="0">
                <a:solidFill>
                  <a:schemeClr val="accent6">
                    <a:lumMod val="75000"/>
                  </a:schemeClr>
                </a:solidFill>
              </a:rPr>
              <a:t>Чтение сказки «Колобок»</a:t>
            </a:r>
          </a:p>
          <a:p>
            <a:pPr algn="ctr"/>
            <a:r>
              <a:rPr lang="ru-RU" b="1" dirty="0" smtClean="0">
                <a:solidFill>
                  <a:schemeClr val="accent6">
                    <a:lumMod val="75000"/>
                  </a:schemeClr>
                </a:solidFill>
              </a:rPr>
              <a:t>Цель: познакомить детей с русской народной сказки</a:t>
            </a:r>
          </a:p>
          <a:p>
            <a:pPr algn="ctr"/>
            <a:r>
              <a:rPr lang="ru-RU" b="1" dirty="0" smtClean="0">
                <a:solidFill>
                  <a:schemeClr val="accent6">
                    <a:lumMod val="75000"/>
                  </a:schemeClr>
                </a:solidFill>
              </a:rPr>
              <a:t>-Рассматривание иллюстраций</a:t>
            </a:r>
          </a:p>
          <a:p>
            <a:pPr algn="ctr"/>
            <a:endParaRPr lang="ru-RU" b="1" dirty="0" smtClean="0">
              <a:solidFill>
                <a:schemeClr val="accent6">
                  <a:lumMod val="75000"/>
                </a:schemeClr>
              </a:solidFill>
            </a:endParaRPr>
          </a:p>
        </p:txBody>
      </p:sp>
      <p:sp>
        <p:nvSpPr>
          <p:cNvPr id="8" name="Прямоугольник 7"/>
          <p:cNvSpPr/>
          <p:nvPr/>
        </p:nvSpPr>
        <p:spPr>
          <a:xfrm>
            <a:off x="251520" y="4813994"/>
            <a:ext cx="3096344" cy="1477328"/>
          </a:xfrm>
          <a:prstGeom prst="rect">
            <a:avLst/>
          </a:prstGeom>
        </p:spPr>
        <p:txBody>
          <a:bodyPr wrap="square">
            <a:spAutoFit/>
          </a:bodyPr>
          <a:lstStyle/>
          <a:p>
            <a:pPr algn="ctr"/>
            <a:r>
              <a:rPr lang="ru-RU" b="1" dirty="0" smtClean="0">
                <a:solidFill>
                  <a:schemeClr val="accent6">
                    <a:lumMod val="75000"/>
                  </a:schemeClr>
                </a:solidFill>
              </a:rPr>
              <a:t>Цель: приучать детей внимательно рассматривать иллюстрации, объяснять содержание иллюстраций</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Занятие по пластилинографии «Мы лепили колобок» (младшая группа).  Воспитателям детских садов, школьным учителям и педагогам - Маам.ру"/>
          <p:cNvPicPr>
            <a:picLocks noGrp="1"/>
          </p:cNvPicPr>
          <p:nvPr>
            <p:ph idx="1"/>
          </p:nvPr>
        </p:nvPicPr>
        <p:blipFill>
          <a:blip r:embed="rId2" cstate="print"/>
          <a:srcRect/>
          <a:stretch>
            <a:fillRect/>
          </a:stretch>
        </p:blipFill>
        <p:spPr bwMode="auto">
          <a:xfrm>
            <a:off x="4139952" y="332656"/>
            <a:ext cx="3854004" cy="3589933"/>
          </a:xfrm>
          <a:prstGeom prst="rect">
            <a:avLst/>
          </a:prstGeom>
          <a:noFill/>
          <a:ln w="9525">
            <a:noFill/>
            <a:miter lim="800000"/>
            <a:headEnd/>
            <a:tailEnd/>
          </a:ln>
        </p:spPr>
      </p:pic>
      <p:pic>
        <p:nvPicPr>
          <p:cNvPr id="5" name="Рисунок 4" descr="Занятие в младшей группе &amp;quot;По следам колобка&amp;quot;"/>
          <p:cNvPicPr/>
          <p:nvPr/>
        </p:nvPicPr>
        <p:blipFill>
          <a:blip r:embed="rId3" cstate="print"/>
          <a:srcRect/>
          <a:stretch>
            <a:fillRect/>
          </a:stretch>
        </p:blipFill>
        <p:spPr bwMode="auto">
          <a:xfrm>
            <a:off x="179512" y="332656"/>
            <a:ext cx="3960440" cy="3600400"/>
          </a:xfrm>
          <a:prstGeom prst="rect">
            <a:avLst/>
          </a:prstGeom>
          <a:noFill/>
          <a:ln w="9525">
            <a:noFill/>
            <a:miter lim="800000"/>
            <a:headEnd/>
            <a:tailEnd/>
          </a:ln>
        </p:spPr>
      </p:pic>
      <p:sp>
        <p:nvSpPr>
          <p:cNvPr id="6" name="Прямоугольник 5"/>
          <p:cNvSpPr/>
          <p:nvPr/>
        </p:nvSpPr>
        <p:spPr>
          <a:xfrm>
            <a:off x="1331640" y="4293096"/>
            <a:ext cx="5526360" cy="1815882"/>
          </a:xfrm>
          <a:prstGeom prst="rect">
            <a:avLst/>
          </a:prstGeom>
        </p:spPr>
        <p:txBody>
          <a:bodyPr wrap="square">
            <a:spAutoFit/>
          </a:bodyPr>
          <a:lstStyle/>
          <a:p>
            <a:pPr algn="ctr"/>
            <a:r>
              <a:rPr lang="ru-RU" sz="2800" b="1" dirty="0" smtClean="0">
                <a:solidFill>
                  <a:schemeClr val="accent6">
                    <a:lumMod val="75000"/>
                  </a:schemeClr>
                </a:solidFill>
              </a:rPr>
              <a:t>- Пальчиковая игра « Мы лепили колобок»</a:t>
            </a:r>
          </a:p>
          <a:p>
            <a:pPr algn="ctr"/>
            <a:r>
              <a:rPr lang="ru-RU" sz="2800" b="1" dirty="0" smtClean="0">
                <a:solidFill>
                  <a:schemeClr val="accent6">
                    <a:lumMod val="75000"/>
                  </a:schemeClr>
                </a:solidFill>
              </a:rPr>
              <a:t>Цель: Развивать мелкую моторику детей.</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4" name="Рисунок 3" descr="Дидактическая игра «Собери картинку по сказке и назови правило, которое  нарушил герой». Воспитателям детских садов, школьным учителям и педагогам -  Маам.ру"/>
          <p:cNvPicPr/>
          <p:nvPr/>
        </p:nvPicPr>
        <p:blipFill>
          <a:blip r:embed="rId2" cstate="print"/>
          <a:srcRect/>
          <a:stretch>
            <a:fillRect/>
          </a:stretch>
        </p:blipFill>
        <p:spPr bwMode="auto">
          <a:xfrm>
            <a:off x="3059832" y="476672"/>
            <a:ext cx="5544616" cy="5178887"/>
          </a:xfrm>
          <a:prstGeom prst="rect">
            <a:avLst/>
          </a:prstGeom>
          <a:noFill/>
          <a:ln w="9525">
            <a:noFill/>
            <a:miter lim="800000"/>
            <a:headEnd/>
            <a:tailEnd/>
          </a:ln>
        </p:spPr>
      </p:pic>
      <p:sp>
        <p:nvSpPr>
          <p:cNvPr id="27649" name="Rectangle 1"/>
          <p:cNvSpPr>
            <a:spLocks noChangeArrowheads="1"/>
          </p:cNvSpPr>
          <p:nvPr/>
        </p:nvSpPr>
        <p:spPr bwMode="auto">
          <a:xfrm>
            <a:off x="0" y="1477908"/>
            <a:ext cx="2699792"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-Д/и «Собери картинку»</a:t>
            </a:r>
            <a:endParaRPr kumimoji="0" lang="ru-RU" sz="20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Цель: Способствовать формированию умения правильно собирать изображение из отдельных частей.</a:t>
            </a:r>
            <a:endParaRPr kumimoji="0" lang="ru-RU" sz="2000" b="1"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4" name="Рисунок 3" descr="Дидактическая игра &amp;quot;По дорогам сказки &amp;quot;Колобок&amp;quot;"/>
          <p:cNvPicPr/>
          <p:nvPr/>
        </p:nvPicPr>
        <p:blipFill>
          <a:blip r:embed="rId2" cstate="print"/>
          <a:srcRect/>
          <a:stretch>
            <a:fillRect/>
          </a:stretch>
        </p:blipFill>
        <p:spPr bwMode="auto">
          <a:xfrm>
            <a:off x="3203575" y="2924944"/>
            <a:ext cx="5940425" cy="3933056"/>
          </a:xfrm>
          <a:prstGeom prst="rect">
            <a:avLst/>
          </a:prstGeom>
          <a:noFill/>
          <a:ln w="9525">
            <a:noFill/>
            <a:miter lim="800000"/>
            <a:headEnd/>
            <a:tailEnd/>
          </a:ln>
        </p:spPr>
      </p:pic>
      <p:pic>
        <p:nvPicPr>
          <p:cNvPr id="5" name="Рисунок 4" descr="Театрализация сказки &amp;quot;Колобок&amp;quot; на новый лад&amp;quot;"/>
          <p:cNvPicPr/>
          <p:nvPr/>
        </p:nvPicPr>
        <p:blipFill>
          <a:blip r:embed="rId3" cstate="print"/>
          <a:srcRect/>
          <a:stretch>
            <a:fillRect/>
          </a:stretch>
        </p:blipFill>
        <p:spPr bwMode="auto">
          <a:xfrm>
            <a:off x="3203848" y="0"/>
            <a:ext cx="5940152" cy="3573016"/>
          </a:xfrm>
          <a:prstGeom prst="rect">
            <a:avLst/>
          </a:prstGeom>
          <a:noFill/>
          <a:ln w="9525">
            <a:noFill/>
            <a:miter lim="800000"/>
            <a:headEnd/>
            <a:tailEnd/>
          </a:ln>
        </p:spPr>
      </p:pic>
      <p:sp>
        <p:nvSpPr>
          <p:cNvPr id="17409" name="Rectangle 1"/>
          <p:cNvSpPr>
            <a:spLocks noChangeArrowheads="1"/>
          </p:cNvSpPr>
          <p:nvPr/>
        </p:nvSpPr>
        <p:spPr bwMode="auto">
          <a:xfrm>
            <a:off x="251520" y="1360569"/>
            <a:ext cx="2232248"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 Д/И  «В какую сказку попал Колобок? »</a:t>
            </a:r>
            <a:endParaRPr kumimoji="0" lang="ru-RU" sz="20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Цель: Закрепление знания сказок, развитие речи, мышления, памяти.</a:t>
            </a:r>
            <a:endParaRPr kumimoji="0" lang="ru-RU" sz="2000" b="1"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p:txBody>
          <a:bodyPr/>
          <a:lstStyle/>
          <a:p>
            <a:endParaRPr lang="ru-RU" dirty="0"/>
          </a:p>
        </p:txBody>
      </p:sp>
      <p:sp>
        <p:nvSpPr>
          <p:cNvPr id="5" name="Подзаголовок 4"/>
          <p:cNvSpPr>
            <a:spLocks noGrp="1"/>
          </p:cNvSpPr>
          <p:nvPr>
            <p:ph type="subTitle" idx="1"/>
          </p:nvPr>
        </p:nvSpPr>
        <p:spPr/>
        <p:txBody>
          <a:bodyPr/>
          <a:lstStyle/>
          <a:p>
            <a:endParaRPr lang="ru-RU"/>
          </a:p>
        </p:txBody>
      </p:sp>
      <p:pic>
        <p:nvPicPr>
          <p:cNvPr id="6" name="Рисунок 5" descr="Конспект НОД по рисованию для детей 2–3 лет «Колобок покатился по лесной  дорожке». Воспитателям детских садов, школьным учителям и педагогам -  Маам.ру"/>
          <p:cNvPicPr/>
          <p:nvPr/>
        </p:nvPicPr>
        <p:blipFill>
          <a:blip r:embed="rId2" cstate="print"/>
          <a:srcRect/>
          <a:stretch>
            <a:fillRect/>
          </a:stretch>
        </p:blipFill>
        <p:spPr bwMode="auto">
          <a:xfrm>
            <a:off x="0" y="0"/>
            <a:ext cx="4644008" cy="4653136"/>
          </a:xfrm>
          <a:prstGeom prst="rect">
            <a:avLst/>
          </a:prstGeom>
          <a:noFill/>
          <a:ln w="9525">
            <a:noFill/>
            <a:miter lim="800000"/>
            <a:headEnd/>
            <a:tailEnd/>
          </a:ln>
        </p:spPr>
      </p:pic>
      <p:pic>
        <p:nvPicPr>
          <p:cNvPr id="7" name="Рисунок 6" descr="Занятие по рисованию в 1 младшей группе &amp;quot;Колобок катится по дорожке&amp;quot;"/>
          <p:cNvPicPr/>
          <p:nvPr/>
        </p:nvPicPr>
        <p:blipFill>
          <a:blip r:embed="rId3" cstate="print"/>
          <a:srcRect/>
          <a:stretch>
            <a:fillRect/>
          </a:stretch>
        </p:blipFill>
        <p:spPr bwMode="auto">
          <a:xfrm>
            <a:off x="3851920" y="3429000"/>
            <a:ext cx="5292080" cy="3429000"/>
          </a:xfrm>
          <a:prstGeom prst="rect">
            <a:avLst/>
          </a:prstGeom>
          <a:noFill/>
          <a:ln w="9525">
            <a:noFill/>
            <a:miter lim="800000"/>
            <a:headEnd/>
            <a:tailEnd/>
          </a:ln>
        </p:spPr>
      </p:pic>
      <p:pic>
        <p:nvPicPr>
          <p:cNvPr id="8" name="Рисунок 7" descr="Занятие по рисованию в 1 младшей группе &amp;quot;Колобок катится по дорожке&amp;quot;"/>
          <p:cNvPicPr/>
          <p:nvPr/>
        </p:nvPicPr>
        <p:blipFill>
          <a:blip r:embed="rId4" cstate="print"/>
          <a:srcRect/>
          <a:stretch>
            <a:fillRect/>
          </a:stretch>
        </p:blipFill>
        <p:spPr bwMode="auto">
          <a:xfrm>
            <a:off x="4572001" y="0"/>
            <a:ext cx="4572000" cy="3517138"/>
          </a:xfrm>
          <a:prstGeom prst="rect">
            <a:avLst/>
          </a:prstGeom>
          <a:noFill/>
          <a:ln w="9525">
            <a:noFill/>
            <a:miter lim="800000"/>
            <a:headEnd/>
            <a:tailEnd/>
          </a:ln>
        </p:spPr>
      </p:pic>
      <p:sp>
        <p:nvSpPr>
          <p:cNvPr id="28673" name="Rectangle 1"/>
          <p:cNvSpPr>
            <a:spLocks noChangeArrowheads="1"/>
          </p:cNvSpPr>
          <p:nvPr/>
        </p:nvSpPr>
        <p:spPr bwMode="auto">
          <a:xfrm>
            <a:off x="4572000" y="2007771"/>
            <a:ext cx="4572000"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1" i="0" strike="noStrike" cap="none" normalizeH="0" baseline="0" dirty="0" smtClean="0">
                <a:ln>
                  <a:noFill/>
                </a:ln>
                <a:solidFill>
                  <a:srgbClr val="FFFF00"/>
                </a:solidFill>
                <a:effectLst/>
                <a:latin typeface="Arial" pitchFamily="34" charset="0"/>
                <a:ea typeface="Times New Roman" pitchFamily="18" charset="0"/>
                <a:cs typeface="Arial" pitchFamily="34" charset="0"/>
              </a:rPr>
              <a:t>- Рисование «Дорожка для Колобка»</a:t>
            </a: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Цель: Учить проводить прямые и извилистые линии.</a:t>
            </a:r>
            <a:endParaRPr kumimoji="0" lang="ru-RU" sz="2000" b="1" i="0" u="none" strike="noStrike" cap="none" normalizeH="0" baseline="0" dirty="0" smtClean="0">
              <a:ln>
                <a:noFill/>
              </a:ln>
              <a:solidFill>
                <a:srgbClr val="FFFF00"/>
              </a:solidFill>
              <a:effectLst/>
              <a:latin typeface="Arial" pitchFamily="34" charset="0"/>
              <a:cs typeface="Arial" pitchFamily="34" charset="0"/>
            </a:endParaRPr>
          </a:p>
        </p:txBody>
      </p:sp>
      <p:pic>
        <p:nvPicPr>
          <p:cNvPr id="9" name="Рисунок 8" descr="Потерянная сказка». Конспект НОД для детей первой младшей группы по сказке « Колобок». Воспитателям детских садов, школьным учителям и педагогам -  Маам.ру"/>
          <p:cNvPicPr/>
          <p:nvPr/>
        </p:nvPicPr>
        <p:blipFill>
          <a:blip r:embed="rId5" cstate="print"/>
          <a:srcRect/>
          <a:stretch>
            <a:fillRect/>
          </a:stretch>
        </p:blipFill>
        <p:spPr bwMode="auto">
          <a:xfrm>
            <a:off x="1" y="4221088"/>
            <a:ext cx="4283967" cy="2636912"/>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47864" y="320040"/>
            <a:ext cx="1512168" cy="1143000"/>
          </a:xfrm>
        </p:spPr>
        <p:txBody>
          <a:bodyPr>
            <a:normAutofit/>
          </a:bodyPr>
          <a:lstStyle/>
          <a:p>
            <a:endParaRPr lang="ru-RU" sz="1200" dirty="0"/>
          </a:p>
        </p:txBody>
      </p:sp>
      <p:pic>
        <p:nvPicPr>
          <p:cNvPr id="5" name="Содержимое 4" descr="Конспект занятия по рисованию в первой младшей группе «Колобок катится по  дорожке» | Образовательная социальная сеть"/>
          <p:cNvPicPr>
            <a:picLocks noGrp="1"/>
          </p:cNvPicPr>
          <p:nvPr>
            <p:ph idx="1"/>
          </p:nvPr>
        </p:nvPicPr>
        <p:blipFill>
          <a:blip r:embed="rId2" cstate="print"/>
          <a:srcRect/>
          <a:stretch>
            <a:fillRect/>
          </a:stretch>
        </p:blipFill>
        <p:spPr bwMode="auto">
          <a:xfrm>
            <a:off x="323528" y="2348880"/>
            <a:ext cx="4068960" cy="4176464"/>
          </a:xfrm>
          <a:prstGeom prst="rect">
            <a:avLst/>
          </a:prstGeom>
          <a:noFill/>
          <a:ln w="9525">
            <a:noFill/>
            <a:miter lim="800000"/>
            <a:headEnd/>
            <a:tailEnd/>
          </a:ln>
        </p:spPr>
      </p:pic>
      <p:pic>
        <p:nvPicPr>
          <p:cNvPr id="4" name="Рисунок 3" descr="Конспект занятия «Дорожка для Колобка». Воспитателям детских садов,  школьным учителям и педагогам - Маам.ру"/>
          <p:cNvPicPr/>
          <p:nvPr/>
        </p:nvPicPr>
        <p:blipFill>
          <a:blip r:embed="rId3" cstate="print"/>
          <a:srcRect/>
          <a:stretch>
            <a:fillRect/>
          </a:stretch>
        </p:blipFill>
        <p:spPr bwMode="auto">
          <a:xfrm>
            <a:off x="2915816" y="188640"/>
            <a:ext cx="5040560" cy="3284984"/>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p:txBody>
          <a:bodyPr/>
          <a:lstStyle/>
          <a:p>
            <a:endParaRPr lang="ru-RU" dirty="0"/>
          </a:p>
        </p:txBody>
      </p:sp>
      <p:sp>
        <p:nvSpPr>
          <p:cNvPr id="5" name="Подзаголовок 4"/>
          <p:cNvSpPr>
            <a:spLocks noGrp="1"/>
          </p:cNvSpPr>
          <p:nvPr>
            <p:ph type="subTitle" idx="1"/>
          </p:nvPr>
        </p:nvSpPr>
        <p:spPr/>
        <p:txBody>
          <a:bodyPr/>
          <a:lstStyle/>
          <a:p>
            <a:endParaRPr lang="ru-RU"/>
          </a:p>
        </p:txBody>
      </p:sp>
      <p:pic>
        <p:nvPicPr>
          <p:cNvPr id="6" name="Рисунок 5" descr="Театрализованное представление «В гостях у сказки»; Русская народная сказка« Колобок» младшая группа | План-конспект занятия по развитию речи (младшая  группа): | Образовательная социальная сеть"/>
          <p:cNvPicPr/>
          <p:nvPr/>
        </p:nvPicPr>
        <p:blipFill>
          <a:blip r:embed="rId2" cstate="print"/>
          <a:srcRect/>
          <a:stretch>
            <a:fillRect/>
          </a:stretch>
        </p:blipFill>
        <p:spPr bwMode="auto">
          <a:xfrm>
            <a:off x="3347864" y="260648"/>
            <a:ext cx="5184576" cy="6408712"/>
          </a:xfrm>
          <a:prstGeom prst="rect">
            <a:avLst/>
          </a:prstGeom>
          <a:noFill/>
          <a:ln w="9525">
            <a:noFill/>
            <a:miter lim="800000"/>
            <a:headEnd/>
            <a:tailEnd/>
          </a:ln>
        </p:spPr>
      </p:pic>
      <p:sp>
        <p:nvSpPr>
          <p:cNvPr id="29697" name="Rectangle 1"/>
          <p:cNvSpPr>
            <a:spLocks noChangeArrowheads="1"/>
          </p:cNvSpPr>
          <p:nvPr/>
        </p:nvSpPr>
        <p:spPr bwMode="auto">
          <a:xfrm>
            <a:off x="0" y="-93909"/>
            <a:ext cx="2915816" cy="59400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 П/и  «По ровненькой дорожке»</a:t>
            </a:r>
            <a:endParaRPr kumimoji="0" lang="ru-RU" sz="20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Цель: Упражнять в ходьбе по ограниченной поверхности. Развивать равновесие. Укреплять стопу. Учить действовать ритмично, </a:t>
            </a:r>
            <a:r>
              <a:rPr kumimoji="0" lang="ru-RU" sz="2000" b="1"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согла-суя</a:t>
            </a:r>
            <a:r>
              <a:rPr kumimoji="0" lang="ru-RU" sz="20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действия с ритмом стихотворения. Поощрять самостоятельность. Поддерживать уверенность в своих действиях.).</a:t>
            </a:r>
            <a:endParaRPr kumimoji="0" lang="ru-RU" sz="2000" b="1"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7239000" cy="620688"/>
          </a:xfrm>
        </p:spPr>
        <p:txBody>
          <a:bodyPr>
            <a:normAutofit/>
          </a:bodyPr>
          <a:lstStyle/>
          <a:p>
            <a:pPr algn="ctr"/>
            <a:r>
              <a:rPr lang="ru-RU" sz="2800" dirty="0" smtClean="0">
                <a:solidFill>
                  <a:srgbClr val="FFFF00"/>
                </a:solidFill>
              </a:rPr>
              <a:t>ВЕРНЕСАЖ КОЛОБОК В СРЕДНЕЙ ГРУППЕ</a:t>
            </a:r>
            <a:endParaRPr lang="ru-RU" sz="2800" dirty="0">
              <a:solidFill>
                <a:srgbClr val="FFFF00"/>
              </a:solidFill>
            </a:endParaRPr>
          </a:p>
        </p:txBody>
      </p:sp>
      <p:pic>
        <p:nvPicPr>
          <p:cNvPr id="4" name="Содержимое 3" descr="Фотоотчёт по рисованию в средней группе на тему «Сказка «Колобок».  Воспитателям детских садов, школьным учителям и педагогам - Маам.ру"/>
          <p:cNvPicPr>
            <a:picLocks noGrp="1"/>
          </p:cNvPicPr>
          <p:nvPr>
            <p:ph idx="1"/>
          </p:nvPr>
        </p:nvPicPr>
        <p:blipFill>
          <a:blip r:embed="rId2" cstate="print"/>
          <a:srcRect/>
          <a:stretch>
            <a:fillRect/>
          </a:stretch>
        </p:blipFill>
        <p:spPr bwMode="auto">
          <a:xfrm>
            <a:off x="179512" y="836712"/>
            <a:ext cx="6429375" cy="4531618"/>
          </a:xfrm>
          <a:prstGeom prst="rect">
            <a:avLst/>
          </a:prstGeom>
          <a:noFill/>
          <a:ln w="9525">
            <a:noFill/>
            <a:miter lim="800000"/>
            <a:headEnd/>
            <a:tailEnd/>
          </a:ln>
        </p:spPr>
      </p:pic>
      <p:pic>
        <p:nvPicPr>
          <p:cNvPr id="5" name="Рисунок 4" descr="Занятие по рисованию в средней группе «Колобок катится по лесу».  Воспитателям детских садов, школьным учителям и педагогам - Маам.ру"/>
          <p:cNvPicPr/>
          <p:nvPr/>
        </p:nvPicPr>
        <p:blipFill>
          <a:blip r:embed="rId3" cstate="print"/>
          <a:srcRect/>
          <a:stretch>
            <a:fillRect/>
          </a:stretch>
        </p:blipFill>
        <p:spPr bwMode="auto">
          <a:xfrm>
            <a:off x="4355976" y="3933056"/>
            <a:ext cx="3672408" cy="273791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7239000" cy="620688"/>
          </a:xfrm>
        </p:spPr>
        <p:txBody>
          <a:bodyPr>
            <a:normAutofit/>
          </a:bodyPr>
          <a:lstStyle/>
          <a:p>
            <a:pPr algn="ctr"/>
            <a:r>
              <a:rPr lang="ru-RU" dirty="0" smtClean="0">
                <a:solidFill>
                  <a:srgbClr val="FFFF00"/>
                </a:solidFill>
              </a:rPr>
              <a:t>МЫ ФАНТАЗТРОВАЛИ</a:t>
            </a:r>
            <a:endParaRPr lang="ru-RU" dirty="0">
              <a:solidFill>
                <a:srgbClr val="FFFF00"/>
              </a:solidFill>
            </a:endParaRPr>
          </a:p>
        </p:txBody>
      </p:sp>
      <p:pic>
        <p:nvPicPr>
          <p:cNvPr id="5" name="Рисунок 4" descr="Рисование иллюстраций к сказке «Колобок». Воспитателям детских садов,  школьным учителям и педагогам - Маам.ру"/>
          <p:cNvPicPr/>
          <p:nvPr/>
        </p:nvPicPr>
        <p:blipFill>
          <a:blip r:embed="rId2" cstate="print"/>
          <a:srcRect/>
          <a:stretch>
            <a:fillRect/>
          </a:stretch>
        </p:blipFill>
        <p:spPr bwMode="auto">
          <a:xfrm>
            <a:off x="539552" y="692696"/>
            <a:ext cx="3744415" cy="3228983"/>
          </a:xfrm>
          <a:prstGeom prst="rect">
            <a:avLst/>
          </a:prstGeom>
          <a:noFill/>
          <a:ln w="9525">
            <a:noFill/>
            <a:miter lim="800000"/>
            <a:headEnd/>
            <a:tailEnd/>
          </a:ln>
        </p:spPr>
      </p:pic>
      <p:pic>
        <p:nvPicPr>
          <p:cNvPr id="7" name="Содержимое 6" descr="Рисование в старшей группе «Моя любимая сказка», конспект НОД и прочие  рекомендации к занятию"/>
          <p:cNvPicPr>
            <a:picLocks noGrp="1"/>
          </p:cNvPicPr>
          <p:nvPr>
            <p:ph idx="1"/>
          </p:nvPr>
        </p:nvPicPr>
        <p:blipFill>
          <a:blip r:embed="rId3" cstate="print"/>
          <a:srcRect/>
          <a:stretch>
            <a:fillRect/>
          </a:stretch>
        </p:blipFill>
        <p:spPr bwMode="auto">
          <a:xfrm>
            <a:off x="3563888" y="3212976"/>
            <a:ext cx="4320117" cy="3240088"/>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0"/>
            <a:ext cx="6580584" cy="836712"/>
          </a:xfrm>
        </p:spPr>
        <p:txBody>
          <a:bodyPr>
            <a:normAutofit/>
          </a:bodyPr>
          <a:lstStyle/>
          <a:p>
            <a:pPr algn="ctr"/>
            <a:r>
              <a:rPr lang="ru-RU" dirty="0" smtClean="0">
                <a:solidFill>
                  <a:srgbClr val="FFFF00"/>
                </a:solidFill>
              </a:rPr>
              <a:t>ТЕАТР В КОРОБКЕ</a:t>
            </a:r>
            <a:endParaRPr lang="ru-RU" dirty="0">
              <a:solidFill>
                <a:srgbClr val="FFFF00"/>
              </a:solidFill>
            </a:endParaRPr>
          </a:p>
        </p:txBody>
      </p:sp>
      <p:pic>
        <p:nvPicPr>
          <p:cNvPr id="4" name="Содержимое 3" descr="Театр в коробке». Сказка «Колобок». Воспитателям детских садов, школьным  учителям и педагогам - Маам.ру"/>
          <p:cNvPicPr>
            <a:picLocks noGrp="1"/>
          </p:cNvPicPr>
          <p:nvPr>
            <p:ph idx="1"/>
          </p:nvPr>
        </p:nvPicPr>
        <p:blipFill>
          <a:blip r:embed="rId2" cstate="print"/>
          <a:srcRect/>
          <a:stretch>
            <a:fillRect/>
          </a:stretch>
        </p:blipFill>
        <p:spPr bwMode="auto">
          <a:xfrm>
            <a:off x="323528" y="1340768"/>
            <a:ext cx="4502076" cy="4526037"/>
          </a:xfrm>
          <a:prstGeom prst="rect">
            <a:avLst/>
          </a:prstGeom>
          <a:noFill/>
          <a:ln w="9525">
            <a:noFill/>
            <a:miter lim="800000"/>
            <a:headEnd/>
            <a:tailEnd/>
          </a:ln>
        </p:spPr>
      </p:pic>
      <p:pic>
        <p:nvPicPr>
          <p:cNvPr id="6" name="Рисунок 5" descr="Колобок. Поэтапное рисование для детей средней группы"/>
          <p:cNvPicPr/>
          <p:nvPr/>
        </p:nvPicPr>
        <p:blipFill>
          <a:blip r:embed="rId3" cstate="print"/>
          <a:srcRect/>
          <a:stretch>
            <a:fillRect/>
          </a:stretch>
        </p:blipFill>
        <p:spPr bwMode="auto">
          <a:xfrm>
            <a:off x="4139952" y="3645023"/>
            <a:ext cx="3672408" cy="2952329"/>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11960" y="836712"/>
            <a:ext cx="2664296" cy="2376264"/>
          </a:xfrm>
        </p:spPr>
        <p:txBody>
          <a:bodyPr/>
          <a:lstStyle/>
          <a:p>
            <a:endParaRPr lang="ru-RU" dirty="0"/>
          </a:p>
        </p:txBody>
      </p:sp>
      <p:sp>
        <p:nvSpPr>
          <p:cNvPr id="1025" name="Rectangle 1"/>
          <p:cNvSpPr>
            <a:spLocks noGrp="1" noChangeArrowheads="1"/>
          </p:cNvSpPr>
          <p:nvPr>
            <p:ph idx="1"/>
          </p:nvPr>
        </p:nvSpPr>
        <p:spPr bwMode="auto">
          <a:xfrm>
            <a:off x="395536" y="3156126"/>
            <a:ext cx="7488832"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accent6">
                    <a:lumMod val="75000"/>
                  </a:schemeClr>
                </a:solidFill>
                <a:effectLst/>
                <a:latin typeface="Times New Roman" pitchFamily="18" charset="0"/>
                <a:ea typeface="Calibri" pitchFamily="34" charset="0"/>
                <a:cs typeface="Times New Roman" pitchFamily="18" charset="0"/>
              </a:rPr>
              <a:t>Сказки, как и игры, являются неотъемлемой частью развития и воспитания каждого ребенка.</a:t>
            </a:r>
            <a:endParaRPr kumimoji="0" lang="ru-RU" sz="1400" b="1" i="0" u="none" strike="noStrike" cap="none" normalizeH="0" baseline="0" dirty="0" smtClean="0">
              <a:ln>
                <a:noFill/>
              </a:ln>
              <a:solidFill>
                <a:schemeClr val="accent6">
                  <a:lumMod val="75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accent6">
                    <a:lumMod val="75000"/>
                  </a:schemeClr>
                </a:solidFill>
                <a:effectLst/>
                <a:latin typeface="Times New Roman" pitchFamily="18" charset="0"/>
                <a:ea typeface="Calibri" pitchFamily="34" charset="0"/>
                <a:cs typeface="Times New Roman" pitchFamily="18" charset="0"/>
              </a:rPr>
              <a:t>     Чем полезны сказки? Во-первых, сказки развивают речь ребенка. Ведь сказки являются источником новых незнакомых ему слов, на которые важно обращать внимание ребенка, объяснять значение и, тем самым, увеличивать его словарный запас. Рассказывая, ребенок учится последовательно излагать события, то есть пересказывать.</a:t>
            </a:r>
            <a:endParaRPr kumimoji="0" lang="ru-RU" sz="1400" b="1" i="0" u="none" strike="noStrike" cap="none" normalizeH="0" baseline="0" dirty="0" smtClean="0">
              <a:ln>
                <a:noFill/>
              </a:ln>
              <a:solidFill>
                <a:schemeClr val="accent6">
                  <a:lumMod val="75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accent6">
                    <a:lumMod val="75000"/>
                  </a:schemeClr>
                </a:solidFill>
                <a:effectLst/>
                <a:latin typeface="Times New Roman" pitchFamily="18" charset="0"/>
                <a:ea typeface="Calibri" pitchFamily="34" charset="0"/>
                <a:cs typeface="Times New Roman" pitchFamily="18" charset="0"/>
              </a:rPr>
              <a:t>     Во-вторых, беседуя с ребенком о прочитанном, родители учат его отделять главное от второстепенного, понимать идею произведения, делать выводы и доказывать свое мнение.</a:t>
            </a:r>
            <a:endParaRPr kumimoji="0" lang="ru-RU" sz="1400" b="1" i="0" u="none" strike="noStrike" cap="none" normalizeH="0" baseline="0" dirty="0" smtClean="0">
              <a:ln>
                <a:noFill/>
              </a:ln>
              <a:solidFill>
                <a:schemeClr val="accent6">
                  <a:lumMod val="75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accent6">
                    <a:lumMod val="75000"/>
                  </a:schemeClr>
                </a:solidFill>
                <a:effectLst/>
                <a:latin typeface="Times New Roman" pitchFamily="18" charset="0"/>
                <a:ea typeface="Calibri" pitchFamily="34" charset="0"/>
                <a:cs typeface="Times New Roman" pitchFamily="18" charset="0"/>
              </a:rPr>
              <a:t>     В-третьих, если взрослый будет читать сказки с выражением, соблюдать соответствующую интонацию </a:t>
            </a:r>
            <a:r>
              <a:rPr kumimoji="0" lang="ru-RU" sz="1400" b="1" i="0" u="none" strike="noStrike" cap="none" normalizeH="0" baseline="0" dirty="0" smtClean="0">
                <a:ln>
                  <a:noFill/>
                </a:ln>
                <a:solidFill>
                  <a:schemeClr val="accent6">
                    <a:lumMod val="75000"/>
                  </a:schemeClr>
                </a:solidFill>
                <a:effectLst/>
                <a:latin typeface="Calibri"/>
                <a:ea typeface="Calibri" pitchFamily="34" charset="0"/>
                <a:cs typeface="Times New Roman" pitchFamily="18" charset="0"/>
              </a:rPr>
              <a:t>–</a:t>
            </a:r>
            <a:r>
              <a:rPr kumimoji="0" lang="ru-RU" sz="1400" b="1" i="0" u="none" strike="noStrike" cap="none" normalizeH="0" baseline="0" dirty="0" smtClean="0">
                <a:ln>
                  <a:noFill/>
                </a:ln>
                <a:solidFill>
                  <a:schemeClr val="accent6">
                    <a:lumMod val="75000"/>
                  </a:schemeClr>
                </a:solidFill>
                <a:effectLst/>
                <a:latin typeface="Times New Roman" pitchFamily="18" charset="0"/>
                <a:ea typeface="Calibri" pitchFamily="34" charset="0"/>
                <a:cs typeface="Times New Roman" pitchFamily="18" charset="0"/>
              </a:rPr>
              <a:t> это послужит хорошим образцом для формирования эмоциональной, красивой речи ребенка.</a:t>
            </a:r>
            <a:endParaRPr kumimoji="0" lang="ru-RU" sz="1400" b="1" i="0" u="none" strike="noStrike" cap="none" normalizeH="0" baseline="0" dirty="0" smtClean="0">
              <a:ln>
                <a:noFill/>
              </a:ln>
              <a:solidFill>
                <a:schemeClr val="accent6">
                  <a:lumMod val="75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accent6">
                    <a:lumMod val="75000"/>
                  </a:schemeClr>
                </a:solidFill>
                <a:effectLst/>
                <a:latin typeface="Times New Roman" pitchFamily="18" charset="0"/>
                <a:ea typeface="Calibri" pitchFamily="34" charset="0"/>
                <a:cs typeface="Times New Roman" pitchFamily="18" charset="0"/>
              </a:rPr>
              <a:t>     Они же служат прекрасным средством развития фантазии и воображения. Особенно могут быть полезны в этом случае сказки без иллюстраций, когда ребенку предоставляется возможность самостоятельно представить образы, умственно нарисовать картину происходящего.</a:t>
            </a:r>
            <a:endParaRPr kumimoji="0" lang="ru-RU" sz="1400" b="1" i="0" u="none" strike="noStrike" cap="none" normalizeH="0" baseline="0" dirty="0" smtClean="0">
              <a:ln>
                <a:noFill/>
              </a:ln>
              <a:solidFill>
                <a:schemeClr val="accent6">
                  <a:lumMod val="75000"/>
                </a:schemeClr>
              </a:solidFill>
              <a:effectLst/>
              <a:latin typeface="Arial" pitchFamily="34" charset="0"/>
              <a:cs typeface="Arial" pitchFamily="34" charset="0"/>
            </a:endParaRPr>
          </a:p>
        </p:txBody>
      </p:sp>
      <p:pic>
        <p:nvPicPr>
          <p:cNvPr id="7" name="Рисунок 6" descr="Рисование по сказке «Колобок» в старшей группе поэтапно с фото"/>
          <p:cNvPicPr/>
          <p:nvPr/>
        </p:nvPicPr>
        <p:blipFill>
          <a:blip r:embed="rId2" cstate="print"/>
          <a:srcRect/>
          <a:stretch>
            <a:fillRect/>
          </a:stretch>
        </p:blipFill>
        <p:spPr bwMode="auto">
          <a:xfrm>
            <a:off x="1115616" y="188640"/>
            <a:ext cx="5832648" cy="3024336"/>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ctrTitle"/>
          </p:nvPr>
        </p:nvSpPr>
        <p:spPr/>
        <p:txBody>
          <a:bodyPr/>
          <a:lstStyle/>
          <a:p>
            <a:pPr algn="ctr"/>
            <a:r>
              <a:rPr lang="ru-RU" sz="2800" dirty="0" smtClean="0">
                <a:solidFill>
                  <a:srgbClr val="FFFF00"/>
                </a:solidFill>
              </a:rPr>
              <a:t>- Консультация для родителей «Какие сказки читать ребёнку на ночь» </a:t>
            </a:r>
            <a:br>
              <a:rPr lang="ru-RU" sz="2800" dirty="0" smtClean="0">
                <a:solidFill>
                  <a:srgbClr val="FFFF00"/>
                </a:solidFill>
              </a:rPr>
            </a:br>
            <a:r>
              <a:rPr lang="ru-RU" sz="2800" dirty="0" smtClean="0">
                <a:solidFill>
                  <a:srgbClr val="FFFF00"/>
                </a:solidFill>
              </a:rPr>
              <a:t> </a:t>
            </a:r>
            <a:br>
              <a:rPr lang="ru-RU" sz="2800" dirty="0" smtClean="0">
                <a:solidFill>
                  <a:srgbClr val="FFFF00"/>
                </a:solidFill>
              </a:rPr>
            </a:br>
            <a:endParaRPr lang="ru-RU" sz="2800" dirty="0">
              <a:solidFill>
                <a:srgbClr val="FFFF00"/>
              </a:solidFill>
            </a:endParaRPr>
          </a:p>
        </p:txBody>
      </p:sp>
      <p:sp>
        <p:nvSpPr>
          <p:cNvPr id="8" name="Подзаголовок 7"/>
          <p:cNvSpPr>
            <a:spLocks noGrp="1"/>
          </p:cNvSpPr>
          <p:nvPr>
            <p:ph type="subTitle" idx="1"/>
          </p:nvPr>
        </p:nvSpPr>
        <p:spPr>
          <a:xfrm>
            <a:off x="3851920" y="2708920"/>
            <a:ext cx="4617300" cy="3744416"/>
          </a:xfrm>
        </p:spPr>
        <p:txBody>
          <a:bodyPr>
            <a:normAutofit fontScale="62500" lnSpcReduction="20000"/>
          </a:bodyPr>
          <a:lstStyle/>
          <a:p>
            <a:pPr algn="l"/>
            <a:r>
              <a:rPr lang="ru-RU" b="1" dirty="0" smtClean="0"/>
              <a:t>Работа с родителями </a:t>
            </a:r>
          </a:p>
          <a:p>
            <a:pPr algn="l"/>
            <a:r>
              <a:rPr lang="ru-RU" b="1" dirty="0" smtClean="0"/>
              <a:t>Какие сказки читать? Самыми традиционными являются народные сказки, переходящие из поколения в поколение в поколение. Как бы не пестрели витрины книжных магазинов изданиями современных авторов, не следует лениться и отыскать для юных слушателей именно народные сказки, сказки классиков русской литературы, не обходить стороной и сказки народов мира.</a:t>
            </a:r>
          </a:p>
          <a:p>
            <a:pPr algn="l"/>
            <a:r>
              <a:rPr lang="ru-RU" b="1" dirty="0" smtClean="0"/>
              <a:t>      Правильно выбираем ребенку сказки. Сказку необходимо подбирать в зависимости от возраста ребенка, возможных особенностей развития. С двухлетнего возраста дети отдают предпочтение сказкам с циклически повторяющимися событиями, как, например, в сказках «Теремок», «Колобок», «Репка». Лучше всего усваиваются сказки с персонажами животных, ребенок любит повторять звуки, имитирующие персонажи сказки.</a:t>
            </a:r>
          </a:p>
          <a:p>
            <a:pPr algn="l"/>
            <a:endParaRPr lang="ru-RU" b="1" dirty="0"/>
          </a:p>
        </p:txBody>
      </p:sp>
      <p:pic>
        <p:nvPicPr>
          <p:cNvPr id="7170" name="Picture 2" descr="Проект в средней группе на тему «Сказки», цели чтения сказок, пример  конспекта занятия и прочее"/>
          <p:cNvPicPr>
            <a:picLocks noChangeAspect="1" noChangeArrowheads="1"/>
          </p:cNvPicPr>
          <p:nvPr/>
        </p:nvPicPr>
        <p:blipFill>
          <a:blip r:embed="rId2" cstate="print"/>
          <a:srcRect/>
          <a:stretch>
            <a:fillRect/>
          </a:stretch>
        </p:blipFill>
        <p:spPr bwMode="auto">
          <a:xfrm>
            <a:off x="179512" y="2420888"/>
            <a:ext cx="3240360" cy="2232248"/>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Содержимое 3" descr="Методический материал по развитию речи для детей дошкольного возраста  сказка &amp;quot;Колобок&amp;quot;"/>
          <p:cNvPicPr>
            <a:picLocks noGrp="1"/>
          </p:cNvPicPr>
          <p:nvPr>
            <p:ph idx="1"/>
          </p:nvPr>
        </p:nvPicPr>
        <p:blipFill>
          <a:blip r:embed="rId2" cstate="print"/>
          <a:srcRect/>
          <a:stretch>
            <a:fillRect/>
          </a:stretch>
        </p:blipFill>
        <p:spPr bwMode="auto">
          <a:xfrm>
            <a:off x="0" y="0"/>
            <a:ext cx="8244408" cy="685800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55776" y="3284984"/>
            <a:ext cx="6131024" cy="3573016"/>
          </a:xfrm>
        </p:spPr>
        <p:txBody>
          <a:bodyPr>
            <a:normAutofit/>
          </a:bodyPr>
          <a:lstStyle/>
          <a:p>
            <a:endParaRPr lang="ru-RU" sz="1800" dirty="0">
              <a:solidFill>
                <a:schemeClr val="bg1"/>
              </a:solidFill>
            </a:endParaRPr>
          </a:p>
        </p:txBody>
      </p:sp>
      <p:sp>
        <p:nvSpPr>
          <p:cNvPr id="3" name="Содержимое 2"/>
          <p:cNvSpPr>
            <a:spLocks noGrp="1"/>
          </p:cNvSpPr>
          <p:nvPr>
            <p:ph idx="1"/>
          </p:nvPr>
        </p:nvSpPr>
        <p:spPr>
          <a:xfrm flipV="1">
            <a:off x="467544" y="332656"/>
            <a:ext cx="8064896" cy="72008"/>
          </a:xfrm>
        </p:spPr>
        <p:txBody>
          <a:bodyPr>
            <a:normAutofit fontScale="25000" lnSpcReduction="20000"/>
          </a:bodyPr>
          <a:lstStyle/>
          <a:p>
            <a:pPr algn="ctr">
              <a:buNone/>
            </a:pPr>
            <a:endParaRPr lang="ru-RU" dirty="0"/>
          </a:p>
        </p:txBody>
      </p:sp>
      <p:pic>
        <p:nvPicPr>
          <p:cNvPr id="4" name="Содержимое 3" descr="Картинки по запросу рабочий стол воспитателя картинки"/>
          <p:cNvPicPr>
            <a:picLocks/>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0721" name="Rectangle 1"/>
          <p:cNvSpPr>
            <a:spLocks noChangeArrowheads="1"/>
          </p:cNvSpPr>
          <p:nvPr/>
        </p:nvSpPr>
        <p:spPr bwMode="auto">
          <a:xfrm>
            <a:off x="1907704" y="3510000"/>
            <a:ext cx="5112568" cy="27392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Сказка близка ребенку по мироощущению, ведь, у него эмоционально </a:t>
            </a:r>
            <a:r>
              <a:rPr kumimoji="0" lang="ru-RU" sz="1400" b="1" i="0" u="none" strike="noStrike" cap="none" normalizeH="0" baseline="0" dirty="0" smtClean="0">
                <a:ln>
                  <a:noFill/>
                </a:ln>
                <a:solidFill>
                  <a:srgbClr val="C00000"/>
                </a:solidFill>
                <a:effectLst/>
                <a:latin typeface="Calibri"/>
                <a:ea typeface="Calibri" pitchFamily="34" charset="0"/>
                <a:cs typeface="Times New Roman" pitchFamily="18" charset="0"/>
              </a:rPr>
              <a:t>—</a:t>
            </a:r>
            <a:r>
              <a:rPr kumimoji="0" lang="ru-RU" sz="14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чувственное восприятие мира. Ему еще не понятна логика взрослых рассуждений. А сказка и не учит напрямую. В ней есть только волшебные образы, которыми ребенок наслаждается, определяя свои симпатии. </a:t>
            </a:r>
            <a:endParaRPr kumimoji="0" lang="ru-RU" sz="8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В сказке есть четкая граница: это </a:t>
            </a:r>
            <a:r>
              <a:rPr kumimoji="0" lang="ru-RU" sz="1400" b="1" i="0" u="none" strike="noStrike" cap="none" normalizeH="0" baseline="0" dirty="0" smtClean="0">
                <a:ln>
                  <a:noFill/>
                </a:ln>
                <a:solidFill>
                  <a:srgbClr val="C00000"/>
                </a:solidFill>
                <a:effectLst/>
                <a:latin typeface="Calibri"/>
                <a:ea typeface="Calibri" pitchFamily="34" charset="0"/>
                <a:cs typeface="Times New Roman" pitchFamily="18" charset="0"/>
              </a:rPr>
              <a:t>—</a:t>
            </a:r>
            <a:r>
              <a:rPr kumimoji="0" lang="ru-RU" sz="14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Добро, а это </a:t>
            </a:r>
            <a:r>
              <a:rPr kumimoji="0" lang="ru-RU" sz="1400" b="1" i="0" u="none" strike="noStrike" cap="none" normalizeH="0" baseline="0" dirty="0" smtClean="0">
                <a:ln>
                  <a:noFill/>
                </a:ln>
                <a:solidFill>
                  <a:srgbClr val="C00000"/>
                </a:solidFill>
                <a:effectLst/>
                <a:latin typeface="Calibri"/>
                <a:ea typeface="Calibri" pitchFamily="34" charset="0"/>
                <a:cs typeface="Times New Roman" pitchFamily="18" charset="0"/>
              </a:rPr>
              <a:t>—</a:t>
            </a:r>
            <a:r>
              <a:rPr kumimoji="0" lang="ru-RU" sz="14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Зло, этот персонаж </a:t>
            </a:r>
            <a:r>
              <a:rPr kumimoji="0" lang="ru-RU" sz="1400" b="1" i="0" u="none" strike="noStrike" cap="none" normalizeH="0" baseline="0" dirty="0" smtClean="0">
                <a:ln>
                  <a:noFill/>
                </a:ln>
                <a:solidFill>
                  <a:srgbClr val="C00000"/>
                </a:solidFill>
                <a:effectLst/>
                <a:latin typeface="Calibri"/>
                <a:ea typeface="Calibri" pitchFamily="34" charset="0"/>
                <a:cs typeface="Times New Roman" pitchFamily="18" charset="0"/>
              </a:rPr>
              <a:t>—</a:t>
            </a:r>
            <a:r>
              <a:rPr kumimoji="0" lang="ru-RU" sz="14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плохой, а этот </a:t>
            </a:r>
            <a:r>
              <a:rPr kumimoji="0" lang="ru-RU" sz="1400" b="1" i="0" u="none" strike="noStrike" cap="none" normalizeH="0" baseline="0" dirty="0" smtClean="0">
                <a:ln>
                  <a:noFill/>
                </a:ln>
                <a:solidFill>
                  <a:srgbClr val="C00000"/>
                </a:solidFill>
                <a:effectLst/>
                <a:latin typeface="Calibri"/>
                <a:ea typeface="Calibri" pitchFamily="34" charset="0"/>
                <a:cs typeface="Times New Roman" pitchFamily="18" charset="0"/>
              </a:rPr>
              <a:t>—</a:t>
            </a:r>
            <a:r>
              <a:rPr kumimoji="0" lang="ru-RU" sz="14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хороший.</a:t>
            </a:r>
            <a:r>
              <a:rPr kumimoji="0" lang="ru-RU" sz="1400" b="1" i="0" u="none" strike="noStrike" cap="none" normalizeH="0" baseline="0" dirty="0" smtClean="0">
                <a:ln>
                  <a:noFill/>
                </a:ln>
                <a:solidFill>
                  <a:srgbClr val="C00000"/>
                </a:solidFill>
                <a:effectLst/>
                <a:latin typeface="Calibri"/>
                <a:ea typeface="Calibri" pitchFamily="34" charset="0"/>
                <a:cs typeface="Times New Roman" pitchFamily="18" charset="0"/>
              </a:rPr>
              <a:t> </a:t>
            </a:r>
            <a:r>
              <a:rPr kumimoji="0" lang="ru-RU" sz="14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И малыш знает, что Кощей обязательно будет побежден и добро победит. Это упорядочивает сложные чувства ребенка, а благополучный конец позволяет поверить в то, что в будущем и он сделает что </a:t>
            </a:r>
            <a:r>
              <a:rPr kumimoji="0" lang="ru-RU" sz="1400" b="1" i="0" u="none" strike="noStrike" cap="none" normalizeH="0" baseline="0" dirty="0" smtClean="0">
                <a:ln>
                  <a:noFill/>
                </a:ln>
                <a:solidFill>
                  <a:srgbClr val="C00000"/>
                </a:solidFill>
                <a:effectLst/>
                <a:latin typeface="Calibri"/>
                <a:ea typeface="Calibri" pitchFamily="34" charset="0"/>
                <a:cs typeface="Times New Roman" pitchFamily="18" charset="0"/>
              </a:rPr>
              <a:t>—</a:t>
            </a:r>
            <a:r>
              <a:rPr kumimoji="0" lang="ru-RU" sz="14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то хорошее.</a:t>
            </a:r>
            <a:endParaRPr kumimoji="0" lang="ru-RU" sz="8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8" name="Рисунок 7" descr="Дидактическая игра разложи героев по сказкам. Дидактические игры по  сказкам. «Встреча героев сказок»"/>
          <p:cNvPicPr/>
          <p:nvPr/>
        </p:nvPicPr>
        <p:blipFill>
          <a:blip r:embed="rId3" cstate="print"/>
          <a:srcRect/>
          <a:stretch>
            <a:fillRect/>
          </a:stretch>
        </p:blipFill>
        <p:spPr bwMode="auto">
          <a:xfrm>
            <a:off x="1835695" y="476672"/>
            <a:ext cx="4896545" cy="2952327"/>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 name="Содержимое 3" descr="Картинки по запросу рабочий стол воспитателя картинки"/>
          <p:cNvPicPr>
            <a:picLocks noGrp="1"/>
          </p:cNvPicPr>
          <p:nvPr>
            <p:ph idx="1"/>
          </p:nvPr>
        </p:nvPicPr>
        <p:blipFill>
          <a:blip r:embed="rId2" cstate="print"/>
          <a:srcRect/>
          <a:stretch>
            <a:fillRect/>
          </a:stretch>
        </p:blipFill>
        <p:spPr bwMode="auto">
          <a:xfrm>
            <a:off x="0" y="0"/>
            <a:ext cx="8100392" cy="6858000"/>
          </a:xfrm>
          <a:prstGeom prst="rect">
            <a:avLst/>
          </a:prstGeom>
          <a:noFill/>
          <a:ln w="9525">
            <a:noFill/>
            <a:miter lim="800000"/>
            <a:headEnd/>
            <a:tailEnd/>
          </a:ln>
        </p:spPr>
      </p:pic>
      <p:sp>
        <p:nvSpPr>
          <p:cNvPr id="7" name="Прямоугольник 6"/>
          <p:cNvSpPr/>
          <p:nvPr/>
        </p:nvSpPr>
        <p:spPr>
          <a:xfrm>
            <a:off x="179512" y="404664"/>
            <a:ext cx="3816424" cy="3416320"/>
          </a:xfrm>
          <a:prstGeom prst="rect">
            <a:avLst/>
          </a:prstGeom>
        </p:spPr>
        <p:txBody>
          <a:bodyPr wrap="square">
            <a:spAutoFit/>
          </a:bodyPr>
          <a:lstStyle/>
          <a:p>
            <a:pPr algn="ctr"/>
            <a:r>
              <a:rPr lang="ru-RU" dirty="0" smtClean="0">
                <a:solidFill>
                  <a:srgbClr val="FF0000"/>
                </a:solidFill>
              </a:rPr>
              <a:t>Общаясь с маленькими детьми и занимаясь их воспитанием, мы получаем уникальную возможность  вернуться в свое собственное детство, окунуться в радостное воспоминания. Сказка является наиболее доступным материалом для развития психической деятельности детей (речи, мышления, памяти, внимания, восприятия)</a:t>
            </a:r>
          </a:p>
          <a:p>
            <a:pPr algn="ctr"/>
            <a:endParaRPr lang="ru-RU" dirty="0">
              <a:solidFill>
                <a:srgbClr val="FF0000"/>
              </a:solidFill>
            </a:endParaRPr>
          </a:p>
        </p:txBody>
      </p:sp>
      <p:pic>
        <p:nvPicPr>
          <p:cNvPr id="8" name="Рисунок 7" descr="Проект «Развитие речи детей 4–5 лет посредством народной сказки».  Воспитателям детских садов, школьным учителям и педагогам - Маам.ру"/>
          <p:cNvPicPr/>
          <p:nvPr/>
        </p:nvPicPr>
        <p:blipFill>
          <a:blip r:embed="rId3" cstate="print"/>
          <a:srcRect/>
          <a:stretch>
            <a:fillRect/>
          </a:stretch>
        </p:blipFill>
        <p:spPr bwMode="auto">
          <a:xfrm>
            <a:off x="4067944" y="332656"/>
            <a:ext cx="3888432" cy="3335439"/>
          </a:xfrm>
          <a:prstGeom prst="rect">
            <a:avLst/>
          </a:prstGeom>
          <a:noFill/>
          <a:ln w="9525">
            <a:noFill/>
            <a:miter lim="800000"/>
            <a:headEnd/>
            <a:tailEnd/>
          </a:ln>
        </p:spPr>
      </p:pic>
      <p:sp>
        <p:nvSpPr>
          <p:cNvPr id="9" name="Прямоугольник 8"/>
          <p:cNvSpPr/>
          <p:nvPr/>
        </p:nvSpPr>
        <p:spPr>
          <a:xfrm>
            <a:off x="2339752" y="3933056"/>
            <a:ext cx="5616624" cy="2585323"/>
          </a:xfrm>
          <a:prstGeom prst="rect">
            <a:avLst/>
          </a:prstGeom>
        </p:spPr>
        <p:txBody>
          <a:bodyPr wrap="square">
            <a:spAutoFit/>
          </a:bodyPr>
          <a:lstStyle/>
          <a:p>
            <a:pPr algn="ctr"/>
            <a:r>
              <a:rPr lang="ru-RU" dirty="0" smtClean="0">
                <a:solidFill>
                  <a:srgbClr val="FF0000"/>
                </a:solidFill>
              </a:rPr>
              <a:t>Познакомив детей с волшебным миром сказок,  мы несомненно, прививаем им любовь  к слову и интерес к сказкам.  Сказки для детей несут в себе кроме чисто развлекательного характера, еще и познавательный, исследовательский и творческие элементы, ведь они развивают слух и произношение, формируют понятия «</a:t>
            </a:r>
            <a:r>
              <a:rPr lang="ru-RU" i="1" dirty="0" smtClean="0">
                <a:solidFill>
                  <a:srgbClr val="FF0000"/>
                </a:solidFill>
              </a:rPr>
              <a:t>добро» </a:t>
            </a:r>
            <a:r>
              <a:rPr lang="ru-RU" dirty="0" smtClean="0">
                <a:solidFill>
                  <a:srgbClr val="FF0000"/>
                </a:solidFill>
              </a:rPr>
              <a:t>и </a:t>
            </a:r>
            <a:r>
              <a:rPr lang="ru-RU" i="1" dirty="0" smtClean="0">
                <a:solidFill>
                  <a:srgbClr val="FF0000"/>
                </a:solidFill>
              </a:rPr>
              <a:t>«зло»,</a:t>
            </a:r>
            <a:r>
              <a:rPr lang="ru-RU" dirty="0" smtClean="0">
                <a:solidFill>
                  <a:srgbClr val="FF0000"/>
                </a:solidFill>
              </a:rPr>
              <a:t> способствуют развитию памяти и обогащают словарный запас</a:t>
            </a:r>
            <a:endParaRPr lang="ru-RU" dirty="0">
              <a:solidFill>
                <a:srgbClr val="FF0000"/>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203</TotalTime>
  <Words>691</Words>
  <Application>Microsoft Office PowerPoint</Application>
  <PresentationFormat>Экран (4:3)</PresentationFormat>
  <Paragraphs>103</Paragraphs>
  <Slides>27</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27</vt:i4>
      </vt:variant>
    </vt:vector>
  </HeadingPairs>
  <TitlesOfParts>
    <vt:vector size="28" baseType="lpstr">
      <vt:lpstr>Изящная</vt:lpstr>
      <vt:lpstr> Муниципальное бюджетное дошкольное образовательное учреждение Аксайского района детский сад № 39 «Росинка»                                                                                                                   </vt:lpstr>
      <vt:lpstr>«Сказка как средство развития творческих способностей дошкольников» (Рисование сказки колобок) младшие и средние дошкольники подготовил воспитатель: Гурова Е.Н.   </vt:lpstr>
      <vt:lpstr>Слайд 3</vt:lpstr>
      <vt:lpstr>Слайд 4</vt:lpstr>
      <vt:lpstr>Слайд 5</vt:lpstr>
      <vt:lpstr>Слайд 6</vt:lpstr>
      <vt:lpstr>Чем полезны сказки?  </vt:lpstr>
      <vt:lpstr>Слайд 8</vt:lpstr>
      <vt:lpstr>Слайд 9</vt:lpstr>
      <vt:lpstr>Содержание  </vt:lpstr>
      <vt:lpstr>В гостях у сказки «Колобок» </vt:lpstr>
      <vt:lpstr>«В гостях у сказки «Колобок» </vt:lpstr>
      <vt:lpstr>Слайд 13</vt:lpstr>
      <vt:lpstr>Слайд 14</vt:lpstr>
      <vt:lpstr>Слайд 15</vt:lpstr>
      <vt:lpstr>Слайд 16</vt:lpstr>
      <vt:lpstr>Слайд 17</vt:lpstr>
      <vt:lpstr>Слайд 18</vt:lpstr>
      <vt:lpstr>Слайд 19</vt:lpstr>
      <vt:lpstr>ВЕРНЕСАЖ КОЛОБОК В СРЕДНЕЙ ГРУППЕ</vt:lpstr>
      <vt:lpstr>МЫ ФАНТАЗТРОВАЛИ</vt:lpstr>
      <vt:lpstr>ТЕАТР В КОРОБКЕ</vt:lpstr>
      <vt:lpstr>Слайд 23</vt:lpstr>
      <vt:lpstr>- Консультация для родителей «Какие сказки читать ребёнку на ночь»    </vt:lpstr>
      <vt:lpstr>Слайд 25</vt:lpstr>
      <vt:lpstr>Слайд 26</vt:lpstr>
      <vt:lpstr>Слайд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«Сказка как средство развития творческих способностей дошкольников» (Рисование сказки колобок) младшие и средние дошкольники </dc:title>
  <dc:creator>Юра</dc:creator>
  <cp:lastModifiedBy>User</cp:lastModifiedBy>
  <cp:revision>28</cp:revision>
  <dcterms:created xsi:type="dcterms:W3CDTF">2022-01-24T14:28:26Z</dcterms:created>
  <dcterms:modified xsi:type="dcterms:W3CDTF">2022-12-16T10:06:27Z</dcterms:modified>
</cp:coreProperties>
</file>