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notesMasterIdLst>
    <p:notesMasterId r:id="rId24"/>
  </p:notesMasterIdLst>
  <p:sldIdLst>
    <p:sldId id="257" r:id="rId2"/>
    <p:sldId id="281" r:id="rId3"/>
    <p:sldId id="264" r:id="rId4"/>
    <p:sldId id="262" r:id="rId5"/>
    <p:sldId id="266" r:id="rId6"/>
    <p:sldId id="267" r:id="rId7"/>
    <p:sldId id="268" r:id="rId8"/>
    <p:sldId id="265" r:id="rId9"/>
    <p:sldId id="269" r:id="rId10"/>
    <p:sldId id="270" r:id="rId11"/>
    <p:sldId id="271" r:id="rId12"/>
    <p:sldId id="272" r:id="rId13"/>
    <p:sldId id="273" r:id="rId14"/>
    <p:sldId id="263" r:id="rId15"/>
    <p:sldId id="274" r:id="rId16"/>
    <p:sldId id="275" r:id="rId17"/>
    <p:sldId id="276" r:id="rId18"/>
    <p:sldId id="277" r:id="rId19"/>
    <p:sldId id="278" r:id="rId20"/>
    <p:sldId id="279" r:id="rId21"/>
    <p:sldId id="282" r:id="rId22"/>
    <p:sldId id="280" r:id="rId23"/>
  </p:sldIdLst>
  <p:sldSz cx="9144000" cy="6858000" type="screen4x3"/>
  <p:notesSz cx="6858000" cy="9144000"/>
  <p:custDataLst>
    <p:tags r:id="rId25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8108" autoAdjust="0"/>
    <p:restoredTop sz="90978" autoAdjust="0"/>
  </p:normalViewPr>
  <p:slideViewPr>
    <p:cSldViewPr>
      <p:cViewPr varScale="1">
        <p:scale>
          <a:sx n="81" d="100"/>
          <a:sy n="81" d="100"/>
        </p:scale>
        <p:origin x="350" y="1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86CA821E-8CCE-42BC-9972-60BA97456B8F}" type="datetimeFigureOut">
              <a:rPr lang="en-US"/>
              <a:pPr>
                <a:defRPr/>
              </a:pPr>
              <a:t>10/9/2019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148B674C-4C8B-4B71-BC20-7158C4EF55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8857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9ACE41C-89DC-4041-A9FB-A2CCB17369C6}" type="slidenum">
              <a:rPr lang="en-US" altLang="ru-RU" smtClean="0">
                <a:latin typeface="Times New Roman" pitchFamily="18" charset="0"/>
                <a:cs typeface="Arial" charset="0"/>
              </a:rPr>
              <a:pPr eaLnBrk="1" hangingPunct="1">
                <a:spcBef>
                  <a:spcPct val="0"/>
                </a:spcBef>
              </a:pPr>
              <a:t>1</a:t>
            </a:fld>
            <a:endParaRPr lang="en-US" altLang="ru-RU" smtClean="0">
              <a:latin typeface="Times New Roman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301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3E6D355-F72A-4F3B-B692-98514F440393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743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2" descr="PPP_SARTE_TLE_Mus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" y="1828800"/>
            <a:ext cx="5410200" cy="28956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</a:p>
        </p:txBody>
      </p:sp>
      <p:sp>
        <p:nvSpPr>
          <p:cNvPr id="7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B59F3-216B-4921-9B1C-B480B4CB27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29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CFB12-EFF6-4409-A914-1844A141DA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225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C10ED-77F0-4149-8CC6-1F42101C35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222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ECAE8-14F9-4CF9-87AB-3C158704C9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650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B9E5-7FCA-4671-AD5C-05EB43F2F7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538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6D332-F722-4349-A999-502E543FE7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649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288C2-C68D-40B8-85E9-95A4AD3ABE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823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632BA-8D6D-4D6C-B530-7F45BDEA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245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A84277-A2D2-462E-8044-88EAA92EDA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600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56A5C2-1ABC-4649-932D-5778DE66E2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425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209800" cy="6248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" y="76200"/>
            <a:ext cx="6477000" cy="6248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6035B-2C63-45DA-B386-60222B4977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608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1" descr="PPP_SARTE_TXT_Music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76200"/>
            <a:ext cx="8839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600200"/>
            <a:ext cx="88392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text styles</a:t>
            </a:r>
          </a:p>
          <a:p>
            <a:pPr lvl="1"/>
            <a:r>
              <a:rPr lang="en-US" altLang="ru-RU" smtClean="0"/>
              <a:t>Second level</a:t>
            </a:r>
          </a:p>
          <a:p>
            <a:pPr lvl="2"/>
            <a:r>
              <a:rPr lang="en-US" altLang="ru-RU" smtClean="0"/>
              <a:t>Third level</a:t>
            </a:r>
          </a:p>
          <a:p>
            <a:pPr lvl="3"/>
            <a:r>
              <a:rPr lang="en-US" altLang="ru-RU" smtClean="0"/>
              <a:t>Fourth level</a:t>
            </a:r>
          </a:p>
          <a:p>
            <a:pPr lvl="4"/>
            <a:r>
              <a:rPr lang="en-US" altLang="ru-RU" smtClean="0"/>
              <a:t>Fifth level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6324600"/>
            <a:ext cx="2133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4600"/>
            <a:ext cx="2895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324600"/>
            <a:ext cx="2133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B2E92AE-49E7-4181-82DC-4E03568AEE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9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eethoven.ru/node/141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ubtitle 7"/>
          <p:cNvSpPr>
            <a:spLocks noGrp="1"/>
          </p:cNvSpPr>
          <p:nvPr>
            <p:ph type="subTitle" idx="1"/>
          </p:nvPr>
        </p:nvSpPr>
        <p:spPr>
          <a:xfrm>
            <a:off x="152400" y="1295400"/>
            <a:ext cx="5943600" cy="2133600"/>
          </a:xfrm>
        </p:spPr>
        <p:txBody>
          <a:bodyPr/>
          <a:lstStyle/>
          <a:p>
            <a:pPr eaLnBrk="1" hangingPunct="1"/>
            <a:endParaRPr lang="ru-RU" altLang="ru-RU" smtClean="0"/>
          </a:p>
          <a:p>
            <a:pPr eaLnBrk="1" hangingPunct="1"/>
            <a:endParaRPr lang="ru-RU" altLang="ru-RU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1295400"/>
            <a:ext cx="7848600" cy="369331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>
              <a:defRPr/>
            </a:pPr>
            <a:r>
              <a:rPr lang="en-US" sz="6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SONATE</a:t>
            </a:r>
            <a:r>
              <a:rPr lang="ru-RU" sz="6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№ 5</a:t>
            </a:r>
            <a:r>
              <a:rPr lang="en-US" sz="6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  <a:p>
            <a:pPr>
              <a:defRPr/>
            </a:pPr>
            <a:r>
              <a:rPr lang="en-US" sz="6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</a:t>
            </a:r>
            <a:r>
              <a:rPr 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C-moll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>
              <a:defRPr/>
            </a:pPr>
            <a:endParaRPr lang="ru-RU" sz="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Ор.10, № 1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464403"/>
            <a:ext cx="9144000" cy="83099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LUDWIG VAN BEETHOVEN</a:t>
            </a:r>
            <a:endParaRPr lang="ru-RU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>
                  <a:lumMod val="1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1447800"/>
            <a:ext cx="8839200" cy="4724400"/>
          </a:xfrm>
        </p:spPr>
        <p:txBody>
          <a:bodyPr/>
          <a:lstStyle/>
          <a:p>
            <a:pPr algn="ctr"/>
            <a:r>
              <a:rPr lang="ru-RU" dirty="0"/>
              <a:t>Соната входит в </a:t>
            </a:r>
            <a:r>
              <a:rPr lang="ru-RU" u="sng" dirty="0" err="1">
                <a:hlinkClick r:id="rId2"/>
              </a:rPr>
              <a:t>Opus</a:t>
            </a:r>
            <a:r>
              <a:rPr lang="ru-RU" u="sng" dirty="0">
                <a:hlinkClick r:id="rId2"/>
              </a:rPr>
              <a:t> 10</a:t>
            </a:r>
            <a:r>
              <a:rPr lang="ru-RU" dirty="0"/>
              <a:t> под №1, была написана Бетховеном в 1795—1797 годах и посвящена графине Анне Маргарите фон Браун (</a:t>
            </a:r>
            <a:r>
              <a:rPr lang="ru-RU" dirty="0" err="1"/>
              <a:t>Anna</a:t>
            </a:r>
            <a:r>
              <a:rPr lang="ru-RU" dirty="0"/>
              <a:t> </a:t>
            </a:r>
            <a:r>
              <a:rPr lang="ru-RU" dirty="0" err="1"/>
              <a:t>Margarete</a:t>
            </a:r>
            <a:r>
              <a:rPr lang="ru-RU" dirty="0"/>
              <a:t> </a:t>
            </a:r>
            <a:r>
              <a:rPr lang="ru-RU" dirty="0" err="1"/>
              <a:t>von</a:t>
            </a:r>
            <a:r>
              <a:rPr lang="ru-RU" dirty="0"/>
              <a:t> </a:t>
            </a:r>
            <a:r>
              <a:rPr lang="ru-RU" dirty="0" err="1"/>
              <a:t>Browne</a:t>
            </a:r>
            <a:r>
              <a:rPr lang="ru-RU" dirty="0" smtClean="0"/>
              <a:t>).</a:t>
            </a:r>
          </a:p>
          <a:p>
            <a:pPr algn="ctr"/>
            <a:r>
              <a:rPr lang="ru-RU" dirty="0"/>
              <a:t>Эта соната занимает особое место среди ранних сонат Бетховена. Она как бы обобщает достиже­ния первой группы сонат будучи - достаточно </a:t>
            </a:r>
            <a:r>
              <a:rPr lang="ru-RU" dirty="0" err="1"/>
              <a:t>монуметальной</a:t>
            </a:r>
            <a:r>
              <a:rPr lang="ru-RU" dirty="0"/>
              <a:t> и вместе с тем лаконичной. Формы ее очень сжаты, но одновременно достигнута боль­шая сила </a:t>
            </a:r>
            <a:r>
              <a:rPr lang="ru-RU" dirty="0" smtClean="0"/>
              <a:t>выражения.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2351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16" y="381000"/>
            <a:ext cx="9138684" cy="1524000"/>
          </a:xfrm>
          <a:extLst/>
        </p:spPr>
        <p:txBody>
          <a:bodyPr/>
          <a:lstStyle/>
          <a:p>
            <a:pPr algn="ctr">
              <a:defRPr/>
            </a:pPr>
            <a:r>
              <a:rPr lang="ru-RU" altLang="ru-RU" sz="6000" b="1" dirty="0" smtClean="0">
                <a:ln w="17780" cmpd="sng">
                  <a:solidFill>
                    <a:schemeClr val="tx2"/>
                  </a:solidFill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Экспозиция.</a:t>
            </a:r>
            <a:r>
              <a:rPr lang="ru-RU" altLang="ru-RU" sz="48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/>
            </a:r>
            <a:br>
              <a:rPr lang="ru-RU" altLang="ru-RU" sz="48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ru-RU" altLang="ru-RU" sz="48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Главная </a:t>
            </a:r>
            <a:r>
              <a:rPr lang="ru-RU" altLang="ru-RU" sz="4800" b="1" dirty="0">
                <a:ln w="17780" cmpd="sng">
                  <a:noFill/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партия</a:t>
            </a:r>
            <a:endParaRPr lang="ru-RU" sz="4800" dirty="0">
              <a:ln w="17780" cmpd="sng">
                <a:noFill/>
                <a:prstDash val="solid"/>
                <a:miter lim="800000"/>
              </a:ln>
              <a:solidFill>
                <a:schemeClr val="bg1">
                  <a:lumMod val="10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209800"/>
            <a:ext cx="9042991" cy="41148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xtLst/>
        </p:spPr>
        <p:txBody>
          <a:bodyPr/>
          <a:lstStyle/>
          <a:p>
            <a:pPr algn="ctr">
              <a:defRPr/>
            </a:pPr>
            <a:r>
              <a:rPr lang="ru-RU" altLang="ru-RU" sz="6000" b="1" dirty="0">
                <a:ln w="17780" cmpd="sng">
                  <a:solidFill>
                    <a:schemeClr val="tx2"/>
                  </a:solidFill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Главная партия</a:t>
            </a:r>
            <a:endParaRPr lang="ru-RU" sz="5400" dirty="0">
              <a:ln w="17780" cmpd="sng">
                <a:solidFill>
                  <a:schemeClr val="tx2"/>
                </a:solidFill>
                <a:prstDash val="solid"/>
                <a:miter lim="800000"/>
              </a:ln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4" y="2133600"/>
            <a:ext cx="8988056" cy="24384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5800" y="4701570"/>
            <a:ext cx="8153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</a:rPr>
              <a:t>В этой динамичной главной партии, развернутой и замкнутой, резко отграниченной от следующего за ней раздела формы, содержится целый манифест диалектического развития.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76200" y="0"/>
            <a:ext cx="8839200" cy="1143000"/>
          </a:xfrm>
        </p:spPr>
        <p:txBody>
          <a:bodyPr/>
          <a:lstStyle/>
          <a:p>
            <a:pPr algn="ctr"/>
            <a:r>
              <a:rPr lang="ru-RU" altLang="ru-RU" sz="6000" b="1" dirty="0">
                <a:ln w="17780" cmpd="sng">
                  <a:solidFill>
                    <a:schemeClr val="tx2"/>
                  </a:solidFill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Главная партия</a:t>
            </a:r>
            <a:endParaRPr lang="ru-RU" sz="60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90600"/>
            <a:ext cx="8991600" cy="3803666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0500" y="5029200"/>
            <a:ext cx="8915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333333"/>
                </a:solidFill>
                <a:latin typeface="Helvetica" panose="020B0604020202020204" pitchFamily="34" charset="0"/>
              </a:rPr>
              <a:t>Особенность темы Пятой сонаты, воплощающей неповторимо индивидуальный образ драматической борьбы, состоит</a:t>
            </a:r>
            <a:r>
              <a:rPr lang="ru-RU" sz="1800" dirty="0" smtClean="0">
                <a:solidFill>
                  <a:srgbClr val="333333"/>
                </a:solidFill>
                <a:latin typeface="Helvetica" panose="020B0604020202020204" pitchFamily="34" charset="0"/>
              </a:rPr>
              <a:t>, </a:t>
            </a:r>
            <a:r>
              <a:rPr lang="ru-RU" sz="1800" dirty="0">
                <a:solidFill>
                  <a:srgbClr val="333333"/>
                </a:solidFill>
                <a:latin typeface="Helvetica" panose="020B0604020202020204" pitchFamily="34" charset="0"/>
              </a:rPr>
              <a:t>в том, что она оказалась для молодого Бетховена также и своего рода миниатюрной лабораторией его </a:t>
            </a:r>
            <a:r>
              <a:rPr lang="ru-RU" sz="1800" dirty="0" smtClean="0">
                <a:solidFill>
                  <a:srgbClr val="333333"/>
                </a:solidFill>
                <a:latin typeface="Helvetica" panose="020B0604020202020204" pitchFamily="34" charset="0"/>
              </a:rPr>
              <a:t>конфликтно-динамичного </a:t>
            </a:r>
            <a:r>
              <a:rPr lang="ru-RU" sz="1800" dirty="0">
                <a:solidFill>
                  <a:srgbClr val="333333"/>
                </a:solidFill>
                <a:latin typeface="Helvetica" panose="020B0604020202020204" pitchFamily="34" charset="0"/>
              </a:rPr>
              <a:t>стиля и диалектического метода развития. 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129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000" b="1" dirty="0">
                <a:ln w="17780" cmpd="sng">
                  <a:solidFill>
                    <a:schemeClr val="tx2"/>
                  </a:solidFill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Главная партия</a:t>
            </a:r>
            <a:endParaRPr lang="ru-RU" sz="60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447800"/>
            <a:ext cx="8991600" cy="44958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7290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000" b="1" dirty="0" smtClean="0">
                <a:ln w="17780" cmpd="sng">
                  <a:solidFill>
                    <a:schemeClr val="tx2"/>
                  </a:solidFill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Связующая </a:t>
            </a:r>
            <a:r>
              <a:rPr lang="ru-RU" altLang="ru-RU" sz="6000" b="1" dirty="0">
                <a:ln w="17780" cmpd="sng">
                  <a:solidFill>
                    <a:schemeClr val="tx2"/>
                  </a:solidFill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партия</a:t>
            </a:r>
            <a:endParaRPr lang="ru-RU" sz="60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403498"/>
            <a:ext cx="8991600" cy="45974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970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xtLst/>
        </p:spPr>
        <p:txBody>
          <a:bodyPr/>
          <a:lstStyle/>
          <a:p>
            <a:pPr algn="ctr">
              <a:defRPr/>
            </a:pPr>
            <a:r>
              <a:rPr lang="ru-RU" altLang="ru-RU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Побочная партия</a:t>
            </a:r>
            <a:endParaRPr lang="ru-RU" sz="6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27187"/>
            <a:ext cx="8850613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Побочная партия</a:t>
            </a:r>
            <a:endParaRPr lang="ru-RU" sz="6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95400"/>
            <a:ext cx="8915400" cy="45720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515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Побочная партия</a:t>
            </a:r>
            <a:endParaRPr lang="ru-RU" sz="60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71600"/>
            <a:ext cx="8915400" cy="466725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218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Побочная партия</a:t>
            </a:r>
            <a:endParaRPr lang="ru-RU" sz="60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437166"/>
            <a:ext cx="8863835" cy="4277833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089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Побочная партия</a:t>
            </a:r>
            <a:endParaRPr lang="ru-RU" sz="60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436162"/>
            <a:ext cx="8982382" cy="420263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912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Заключительная партия</a:t>
            </a:r>
            <a:endParaRPr lang="ru-RU" sz="5400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2" y="1371600"/>
            <a:ext cx="8947788" cy="480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02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37" y="76200"/>
            <a:ext cx="8839200" cy="1066800"/>
          </a:xfrm>
          <a:extLst/>
        </p:spPr>
        <p:txBody>
          <a:bodyPr/>
          <a:lstStyle/>
          <a:p>
            <a:pPr algn="ctr">
              <a:defRPr/>
            </a:pPr>
            <a:r>
              <a:rPr lang="ru-RU" altLang="ru-RU" sz="5400" b="1" dirty="0" smtClean="0">
                <a:ln w="17780" cmpd="sng">
                  <a:solidFill>
                    <a:schemeClr val="tx2"/>
                  </a:solidFill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/>
            </a:r>
            <a:br>
              <a:rPr lang="ru-RU" altLang="ru-RU" sz="5400" b="1" dirty="0" smtClean="0">
                <a:ln w="17780" cmpd="sng">
                  <a:solidFill>
                    <a:schemeClr val="tx2"/>
                  </a:solidFill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endParaRPr lang="ru-RU" sz="5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2400" y="0"/>
            <a:ext cx="8763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60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Разработка</a:t>
            </a:r>
          </a:p>
          <a:p>
            <a:pPr algn="ctr"/>
            <a:r>
              <a:rPr lang="ru-RU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Главная партия</a:t>
            </a:r>
            <a:endParaRPr lang="ru-RU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928038"/>
            <a:ext cx="8839200" cy="4167961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121" y="0"/>
            <a:ext cx="8839200" cy="914400"/>
          </a:xfrm>
        </p:spPr>
        <p:txBody>
          <a:bodyPr/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новая тема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www.PresentationPro.com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21" y="762000"/>
            <a:ext cx="8763000" cy="59436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531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000" b="1" dirty="0" smtClean="0">
                <a:solidFill>
                  <a:schemeClr val="tx1"/>
                </a:solidFill>
              </a:rPr>
              <a:t>Имитация</a:t>
            </a:r>
            <a:endParaRPr lang="ru-RU" sz="6000" b="1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81" y="1442484"/>
            <a:ext cx="8755520" cy="47244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670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614" y="-152400"/>
            <a:ext cx="8839200" cy="1143000"/>
          </a:xfrm>
        </p:spPr>
        <p:txBody>
          <a:bodyPr/>
          <a:lstStyle/>
          <a:p>
            <a:pPr algn="ctr"/>
            <a:r>
              <a:rPr lang="ru-RU" sz="5400" dirty="0" smtClean="0">
                <a:solidFill>
                  <a:schemeClr val="tx1"/>
                </a:solidFill>
              </a:rPr>
              <a:t>Нарастание кульминации</a:t>
            </a:r>
            <a:endParaRPr lang="ru-RU" sz="5400" dirty="0">
              <a:solidFill>
                <a:schemeClr val="tx1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www.PresentationPro.com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90600"/>
            <a:ext cx="8839200" cy="5759051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28933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76200"/>
            <a:ext cx="8839200" cy="838200"/>
          </a:xfrm>
        </p:spPr>
        <p:txBody>
          <a:bodyPr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Органный пункт на </a:t>
            </a:r>
            <a:r>
              <a:rPr lang="en-US" sz="5400" b="1" dirty="0">
                <a:solidFill>
                  <a:schemeClr val="tx1"/>
                </a:solidFill>
              </a:rPr>
              <a:t>G</a:t>
            </a:r>
            <a:endParaRPr lang="ru-RU" sz="5400" b="1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71600"/>
            <a:ext cx="8839200" cy="46482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28961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76200"/>
            <a:ext cx="8839200" cy="990600"/>
          </a:xfrm>
        </p:spPr>
        <p:txBody>
          <a:bodyPr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Побочная партия</a:t>
            </a:r>
            <a:endParaRPr lang="ru-RU" sz="5400" b="1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09" y="1095587"/>
            <a:ext cx="8839200" cy="523940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60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dirty="0" smtClean="0">
                <a:solidFill>
                  <a:schemeClr val="tx1"/>
                </a:solidFill>
              </a:rPr>
              <a:t>Заключительные аккорды </a:t>
            </a:r>
            <a:endParaRPr lang="ru-RU" sz="5400" dirty="0">
              <a:solidFill>
                <a:schemeClr val="tx1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87" y="2133600"/>
            <a:ext cx="8863913" cy="23622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24588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04800" y="1981200"/>
            <a:ext cx="86106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333333"/>
                </a:solidFill>
                <a:latin typeface="Helvetica" panose="020B0604020202020204" pitchFamily="34" charset="0"/>
              </a:rPr>
              <a:t>Эта соната может </a:t>
            </a:r>
            <a:r>
              <a:rPr lang="ru-RU" sz="1600" dirty="0">
                <a:solidFill>
                  <a:srgbClr val="333333"/>
                </a:solidFill>
                <a:latin typeface="Helvetica" panose="020B0604020202020204" pitchFamily="34" charset="0"/>
              </a:rPr>
              <a:t>служить вплоть до наших дней легко обозримой и эстетически совершенной моделью соответствующих жизненных процессов</a:t>
            </a:r>
            <a:r>
              <a:rPr lang="ru-RU" sz="1600" dirty="0" smtClean="0">
                <a:solidFill>
                  <a:srgbClr val="333333"/>
                </a:solidFill>
                <a:latin typeface="Helvetica" panose="020B0604020202020204" pitchFamily="34" charset="0"/>
              </a:rPr>
              <a:t>.</a:t>
            </a:r>
          </a:p>
          <a:p>
            <a:r>
              <a:rPr lang="ru-RU" sz="1600" dirty="0" smtClean="0">
                <a:solidFill>
                  <a:srgbClr val="333333"/>
                </a:solidFill>
                <a:latin typeface="Helvetica" panose="020B0604020202020204" pitchFamily="34" charset="0"/>
              </a:rPr>
              <a:t> </a:t>
            </a:r>
            <a:r>
              <a:rPr lang="ru-RU" sz="1600" dirty="0">
                <a:solidFill>
                  <a:srgbClr val="333333"/>
                </a:solidFill>
                <a:latin typeface="Helvetica" panose="020B0604020202020204" pitchFamily="34" charset="0"/>
              </a:rPr>
              <a:t>Историко-стилистическое же ее место определяется следующим: Бетховен уже в начале творческого пути поднял здесь моцартовский тип контрастной главной партии (и притом в наиболее классическом его виде — с исходной гармонической формулой TDDT в рамках </a:t>
            </a:r>
            <a:r>
              <a:rPr lang="ru-RU" sz="1600" dirty="0" smtClean="0">
                <a:solidFill>
                  <a:srgbClr val="333333"/>
                </a:solidFill>
                <a:latin typeface="Helvetica" panose="020B0604020202020204" pitchFamily="34" charset="0"/>
              </a:rPr>
              <a:t>восьмитакта</a:t>
            </a:r>
            <a:r>
              <a:rPr lang="ru-RU" sz="1600" dirty="0">
                <a:solidFill>
                  <a:srgbClr val="333333"/>
                </a:solidFill>
                <a:latin typeface="Helvetica" panose="020B0604020202020204" pitchFamily="34" charset="0"/>
              </a:rPr>
              <a:t>) на новую высоту, извлек из него таящиеся в нем возможности последовательного диалектического развития внутри темы и в дальнейшем своем творчестве к этому типу сонатной главной партии не возвращался. 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9824870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04805" y="1981200"/>
            <a:ext cx="6288325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17780" cmpd="sng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Спасибо </a:t>
            </a:r>
          </a:p>
          <a:p>
            <a:pPr algn="ctr"/>
            <a:r>
              <a:rPr lang="ru-RU" sz="8000" b="1" cap="none" spc="0" dirty="0" smtClean="0">
                <a:ln w="17780" cmpd="sng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за внимание!</a:t>
            </a:r>
            <a:endParaRPr lang="ru-RU" sz="8000" b="1" cap="none" spc="0" dirty="0">
              <a:ln w="17780" cmpd="sng">
                <a:solidFill>
                  <a:srgbClr val="C00000"/>
                </a:solidFill>
                <a:prstDash val="solid"/>
                <a:miter lim="800000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239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MOVIE_LOOPED_PLAYBACK" val="1"/>
  <p:tag name="GENSWF_OUTPUT_FILE_NAME" val="PPP_SBUSC_TXT_3D_Graph_Increasing"/>
  <p:tag name="GENSWF_MOVIE_ONCLICK_URL" val="http://"/>
  <p:tag name="GENSWF_MOVIE_PRESENTATION_END_URL" val="http://"/>
</p:tagLst>
</file>

<file path=ppt/theme/theme1.xml><?xml version="1.0" encoding="utf-8"?>
<a:theme xmlns:a="http://schemas.openxmlformats.org/drawingml/2006/main" name="PPP_STRAN_TXT_Airport_Landing">
  <a:themeElements>
    <a:clrScheme name="">
      <a:dk1>
        <a:srgbClr val="000000"/>
      </a:dk1>
      <a:lt1>
        <a:srgbClr val="DDDDDD"/>
      </a:lt1>
      <a:dk2>
        <a:srgbClr val="FFFFFF"/>
      </a:dk2>
      <a:lt2>
        <a:srgbClr val="DDDDDD"/>
      </a:lt2>
      <a:accent1>
        <a:srgbClr val="BBE0E3"/>
      </a:accent1>
      <a:accent2>
        <a:srgbClr val="3366CC"/>
      </a:accent2>
      <a:accent3>
        <a:srgbClr val="EBEBEB"/>
      </a:accent3>
      <a:accent4>
        <a:srgbClr val="000000"/>
      </a:accent4>
      <a:accent5>
        <a:srgbClr val="DAEDEF"/>
      </a:accent5>
      <a:accent6>
        <a:srgbClr val="2D5CB9"/>
      </a:accent6>
      <a:hlink>
        <a:srgbClr val="009999"/>
      </a:hlink>
      <a:folHlink>
        <a:srgbClr val="99CC00"/>
      </a:folHlink>
    </a:clrScheme>
    <a:fontScheme name="PPP_STRAN_TXT_Airport_Landing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PP_STRAN_TXT_Airport_Landin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TRAN_TXT_Airport_Landin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TRAN_TXT_Airport_Landin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TRAN_TXT_Airport_Landin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TRAN_TXT_Airport_Landin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TRAN_TXT_Airport_Landin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TRAN_TXT_Airport_Landin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TRAN_TXT_Airport_Landin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TRAN_TXT_Airport_Landin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TRAN_TXT_Airport_Landin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TRAN_TXT_Airport_Landin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TRAN_TXT_Airport_Landin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TRAN_TXT_Airport_Landing 13">
        <a:dk1>
          <a:srgbClr val="000000"/>
        </a:dk1>
        <a:lt1>
          <a:srgbClr val="FFFFFF"/>
        </a:lt1>
        <a:dk2>
          <a:srgbClr val="660033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TRAN_TXT_Airport_Landing 14">
        <a:dk1>
          <a:srgbClr val="000000"/>
        </a:dk1>
        <a:lt1>
          <a:srgbClr val="FFFFFF"/>
        </a:lt1>
        <a:dk2>
          <a:srgbClr val="8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TRAN_TXT_Airport_Landing 15">
        <a:dk1>
          <a:srgbClr val="808080"/>
        </a:dk1>
        <a:lt1>
          <a:srgbClr val="FFFFFF"/>
        </a:lt1>
        <a:dk2>
          <a:srgbClr val="DDDDDD"/>
        </a:dk2>
        <a:lt2>
          <a:srgbClr val="3366CC"/>
        </a:lt2>
        <a:accent1>
          <a:srgbClr val="BBE0E3"/>
        </a:accent1>
        <a:accent2>
          <a:srgbClr val="3366CC"/>
        </a:accent2>
        <a:accent3>
          <a:srgbClr val="EBEBEB"/>
        </a:accent3>
        <a:accent4>
          <a:srgbClr val="DADADA"/>
        </a:accent4>
        <a:accent5>
          <a:srgbClr val="DAEDEF"/>
        </a:accent5>
        <a:accent6>
          <a:srgbClr val="2D5CB9"/>
        </a:accent6>
        <a:hlink>
          <a:srgbClr val="009999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TRAN_TXT_Airport_Landing 16">
        <a:dk1>
          <a:srgbClr val="808080"/>
        </a:dk1>
        <a:lt1>
          <a:srgbClr val="FFFFFF"/>
        </a:lt1>
        <a:dk2>
          <a:srgbClr val="DDDDDD"/>
        </a:dk2>
        <a:lt2>
          <a:srgbClr val="000000"/>
        </a:lt2>
        <a:accent1>
          <a:srgbClr val="BBE0E3"/>
        </a:accent1>
        <a:accent2>
          <a:srgbClr val="3366CC"/>
        </a:accent2>
        <a:accent3>
          <a:srgbClr val="EBEBEB"/>
        </a:accent3>
        <a:accent4>
          <a:srgbClr val="DADADA"/>
        </a:accent4>
        <a:accent5>
          <a:srgbClr val="DAEDEF"/>
        </a:accent5>
        <a:accent6>
          <a:srgbClr val="2D5CB9"/>
        </a:accent6>
        <a:hlink>
          <a:srgbClr val="009999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1372</TotalTime>
  <Words>210</Words>
  <Application>Microsoft Office PowerPoint</Application>
  <PresentationFormat>Экран (4:3)</PresentationFormat>
  <Paragraphs>38</Paragraphs>
  <Slides>22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Helvetica</vt:lpstr>
      <vt:lpstr>Times New Roman</vt:lpstr>
      <vt:lpstr>PPP_STRAN_TXT_Airport_Landing</vt:lpstr>
      <vt:lpstr>Презентация PowerPoint</vt:lpstr>
      <vt:lpstr>Презентация PowerPoint</vt:lpstr>
      <vt:lpstr>Экспозиция. Главная партия</vt:lpstr>
      <vt:lpstr>Главная партия</vt:lpstr>
      <vt:lpstr>Главная партия</vt:lpstr>
      <vt:lpstr>Главная партия</vt:lpstr>
      <vt:lpstr>Связующая партия</vt:lpstr>
      <vt:lpstr>Побочная партия</vt:lpstr>
      <vt:lpstr>Побочная партия</vt:lpstr>
      <vt:lpstr>Побочная партия</vt:lpstr>
      <vt:lpstr>Побочная партия</vt:lpstr>
      <vt:lpstr>Побочная партия</vt:lpstr>
      <vt:lpstr>Заключительная партия</vt:lpstr>
      <vt:lpstr> </vt:lpstr>
      <vt:lpstr>новая тема</vt:lpstr>
      <vt:lpstr>Имитация</vt:lpstr>
      <vt:lpstr>Нарастание кульминации</vt:lpstr>
      <vt:lpstr>Органный пункт на G</vt:lpstr>
      <vt:lpstr>Побочная партия</vt:lpstr>
      <vt:lpstr>Заключительные аккорды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156</cp:revision>
  <dcterms:created xsi:type="dcterms:W3CDTF">2004-02-11T14:41:34Z</dcterms:created>
  <dcterms:modified xsi:type="dcterms:W3CDTF">2019-10-09T19:35:25Z</dcterms:modified>
</cp:coreProperties>
</file>