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7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5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242" y="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F474-4DF6-4E6E-8F18-A42CB0544838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7D618-E639-47EE-8971-B6705AEC80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11801-DC61-4C01-A61D-5E3B56A33F77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374FE-5427-4004-A199-A56B8FF552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046D-4B26-49F0-B052-30D4D2CF1AE0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BF635-8190-4143-9898-660CC43F45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EB7CC-404B-4B2A-94A0-45C5AAFB09D7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DFD57-793A-44E6-9712-A4C1721003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97E4F5-65D4-4609-8689-00AB3A641DBA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C8DDB-FB0A-40EA-BBCB-E828F2344D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0F163-01CF-4D60-B95D-BD1510256899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B057B-E999-486C-8916-B2BABCA7B7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CD0D1-67B4-456B-94B1-61A5C7CC15D0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EC072-68BC-4713-A949-0ACE3D2FE2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38E31-CBF6-4EF1-A7AC-E83F169308E0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4425B-FAD2-47C2-BACA-3D9592EE35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B36AB-F197-4DA0-830A-B0ABF58FFAAA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EC0DC-45FD-4AF0-9C15-70936D09E5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5F780-67D3-4BBD-80C2-0A2BA691484C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B83845-F82D-40F8-AA4A-0A4C3D4436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B193A3-060A-4E6E-B4D6-797DB876D49D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569B1-0794-4836-AF84-DA8A4A9C35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88945F-8B65-40A5-9C1F-D938AA4C18F8}" type="datetimeFigureOut">
              <a:rPr lang="ru-RU"/>
              <a:pPr>
                <a:defRPr/>
              </a:pPr>
              <a:t>07.05.2023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2B8649F-522B-4932-B752-87BAC3525C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85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500034" y="1484313"/>
            <a:ext cx="8643966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  <a:latin typeface="Segoe Script" pitchFamily="34" charset="0"/>
                <a:cs typeface="Times New Roman" pitchFamily="18" charset="0"/>
              </a:rPr>
              <a:t>Проект </a:t>
            </a:r>
          </a:p>
          <a:p>
            <a:pPr algn="ctr"/>
            <a:r>
              <a:rPr lang="ru-RU" sz="3600" b="1" dirty="0">
                <a:solidFill>
                  <a:srgbClr val="FF0000"/>
                </a:solidFill>
                <a:latin typeface="Segoe Script" pitchFamily="34" charset="0"/>
                <a:cs typeface="Times New Roman" pitchFamily="18" charset="0"/>
              </a:rPr>
              <a:t>«Вместе веселей играть»                           </a:t>
            </a:r>
            <a:r>
              <a:rPr lang="ru-RU" sz="36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детьми младшей группы (3-4 года) </a:t>
            </a:r>
            <a:r>
              <a:rPr lang="ru-RU" sz="3600" dirty="0"/>
              <a:t> 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b="1" dirty="0">
              <a:solidFill>
                <a:srgbClr val="FF0000"/>
              </a:solidFill>
              <a:latin typeface="Segoe Script" pitchFamily="34" charset="0"/>
              <a:cs typeface="Times New Roman" pitchFamily="18" charset="0"/>
            </a:endParaRPr>
          </a:p>
          <a:p>
            <a:pPr algn="ctr"/>
            <a:endParaRPr lang="ru-RU" sz="28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5" name="Прямоугольник 2"/>
          <p:cNvSpPr>
            <a:spLocks noChangeArrowheads="1"/>
          </p:cNvSpPr>
          <p:nvPr/>
        </p:nvSpPr>
        <p:spPr bwMode="auto">
          <a:xfrm>
            <a:off x="909638" y="5300663"/>
            <a:ext cx="45720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Выполнили: воспитатель младшей группы: Зонова 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</a:rPr>
              <a:t>.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1600" b="1" dirty="0">
                <a:solidFill>
                  <a:srgbClr val="000000"/>
                </a:solidFill>
                <a:latin typeface="Times New Roman" pitchFamily="18" charset="0"/>
              </a:rPr>
              <a:t>.- 1 категория.</a:t>
            </a:r>
            <a:endParaRPr lang="ru-RU" dirty="0">
              <a:solidFill>
                <a:srgbClr val="000000"/>
              </a:solidFill>
            </a:endParaRPr>
          </a:p>
        </p:txBody>
      </p:sp>
      <p:sp>
        <p:nvSpPr>
          <p:cNvPr id="13316" name="Прямоугольник 3"/>
          <p:cNvSpPr>
            <a:spLocks noChangeArrowheads="1"/>
          </p:cNvSpPr>
          <p:nvPr/>
        </p:nvSpPr>
        <p:spPr bwMode="auto">
          <a:xfrm>
            <a:off x="539750" y="404813"/>
            <a:ext cx="81359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Муниципальное казенное дошкольное образовательное учреждение </a:t>
            </a:r>
          </a:p>
          <a:p>
            <a:pPr algn="ctr"/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детский сад «Теремок»  пгт Мурыгино  Юрьянского района Кировской области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85720" y="285728"/>
            <a:ext cx="8572560" cy="5756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0070C0"/>
                </a:solidFill>
              </a:rPr>
              <a:t>«Для ребят дошкольного возраста игры имеют исключительное значение: </a:t>
            </a:r>
            <a:endParaRPr lang="ru-RU" sz="3200" b="1" dirty="0">
              <a:solidFill>
                <a:srgbClr val="0070C0"/>
              </a:solidFill>
            </a:endParaRPr>
          </a:p>
          <a:p>
            <a:pPr algn="ctr"/>
            <a:r>
              <a:rPr lang="ru-RU" sz="3200" b="1" i="1" dirty="0">
                <a:solidFill>
                  <a:srgbClr val="0070C0"/>
                </a:solidFill>
              </a:rPr>
              <a:t>игра для них – учеба, </a:t>
            </a:r>
          </a:p>
          <a:p>
            <a:pPr algn="ctr"/>
            <a:r>
              <a:rPr lang="ru-RU" sz="3200" b="1" i="1" dirty="0">
                <a:solidFill>
                  <a:srgbClr val="0070C0"/>
                </a:solidFill>
              </a:rPr>
              <a:t>игра для них – труд, </a:t>
            </a:r>
          </a:p>
          <a:p>
            <a:pPr algn="ctr"/>
            <a:r>
              <a:rPr lang="ru-RU" sz="3200" b="1" i="1" dirty="0">
                <a:solidFill>
                  <a:srgbClr val="0070C0"/>
                </a:solidFill>
              </a:rPr>
              <a:t>игра для них – </a:t>
            </a:r>
          </a:p>
          <a:p>
            <a:pPr algn="ctr"/>
            <a:r>
              <a:rPr lang="ru-RU" sz="3200" b="1" i="1" dirty="0">
                <a:solidFill>
                  <a:srgbClr val="0070C0"/>
                </a:solidFill>
              </a:rPr>
              <a:t>серьезная форма воспитания. </a:t>
            </a:r>
            <a:endParaRPr lang="ru-RU" sz="3200" b="1" dirty="0">
              <a:solidFill>
                <a:srgbClr val="0070C0"/>
              </a:solidFill>
            </a:endParaRPr>
          </a:p>
          <a:p>
            <a:pPr algn="ctr"/>
            <a:r>
              <a:rPr lang="ru-RU" sz="3200" b="1" i="1" dirty="0">
                <a:solidFill>
                  <a:srgbClr val="0070C0"/>
                </a:solidFill>
              </a:rPr>
              <a:t>Игра для дошкольников –  </a:t>
            </a:r>
          </a:p>
          <a:p>
            <a:r>
              <a:rPr lang="ru-RU" sz="3200" b="1" i="1" dirty="0">
                <a:solidFill>
                  <a:srgbClr val="0070C0"/>
                </a:solidFill>
              </a:rPr>
              <a:t>  способ познания окружающего».</a:t>
            </a:r>
            <a:r>
              <a:rPr lang="ru-RU" sz="3200" b="1" dirty="0">
                <a:solidFill>
                  <a:srgbClr val="0070C0"/>
                </a:solidFill>
              </a:rPr>
              <a:t>    </a:t>
            </a:r>
          </a:p>
          <a:p>
            <a:pPr algn="ctr"/>
            <a:r>
              <a:rPr lang="ru-RU" sz="3200" b="1" i="1" dirty="0">
                <a:solidFill>
                  <a:srgbClr val="0070C0"/>
                </a:solidFill>
              </a:rPr>
              <a:t>                                                                                                                               Н. К. Крупская</a:t>
            </a:r>
            <a:endParaRPr lang="ru-RU" sz="3200" b="1" dirty="0">
              <a:solidFill>
                <a:srgbClr val="0070C0"/>
              </a:solidFill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714348" y="571480"/>
            <a:ext cx="8429652" cy="4678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 проекта: 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групповой, игровой 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Тип проекта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педагогический, 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практико-ориентированный 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Участники проекта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3-4 лет, педагоги, родители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Срок реализации проекта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1 год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Интеграция образовательных областей</a:t>
            </a: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 социально-коммуникативное развитие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речевое развитие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познавательное развитие</a:t>
            </a:r>
            <a:endParaRPr kumimoji="0" lang="ru-RU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https://buroperevodov.su/800/600/https/ds02.infourok.ru/uploads/ex/1075/00054094-63a94682/img1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Прямоугольник 1"/>
          <p:cNvSpPr>
            <a:spLocks noChangeArrowheads="1"/>
          </p:cNvSpPr>
          <p:nvPr/>
        </p:nvSpPr>
        <p:spPr bwMode="auto">
          <a:xfrm>
            <a:off x="442913" y="527050"/>
            <a:ext cx="828040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dirty="0"/>
              <a:t>Цель:</a:t>
            </a:r>
            <a:r>
              <a:rPr lang="ru-RU" sz="2000" dirty="0"/>
              <a:t> Создание условий для</a:t>
            </a:r>
            <a:r>
              <a:rPr lang="ru-RU" sz="2000" b="1" dirty="0"/>
              <a:t> </a:t>
            </a:r>
            <a:r>
              <a:rPr lang="ru-RU" sz="2000" dirty="0"/>
              <a:t> формирования навыков общения детей младшего дошкольного возраста посредством коммуникативных игр                                                 </a:t>
            </a:r>
          </a:p>
          <a:p>
            <a:r>
              <a:rPr lang="ru-RU" sz="2000" b="1" dirty="0"/>
              <a:t>Задачи:                                                                                                                        </a:t>
            </a:r>
            <a:r>
              <a:rPr lang="ru-RU" sz="2000" u="sng" dirty="0"/>
              <a:t>1.Образовательные                                                                                                                           </a:t>
            </a:r>
            <a:r>
              <a:rPr lang="ru-RU" sz="2000" dirty="0"/>
              <a:t>- Вовлечь детей в игровое общение со сверстниками и взрослыми</a:t>
            </a:r>
          </a:p>
          <a:p>
            <a:r>
              <a:rPr lang="ru-RU" sz="2000" dirty="0"/>
              <a:t>- Познакомить детей с правилами общения и приемами речевого  этикета.                                                                 </a:t>
            </a:r>
          </a:p>
          <a:p>
            <a:r>
              <a:rPr lang="ru-RU" sz="2000" dirty="0"/>
              <a:t>детей</a:t>
            </a:r>
          </a:p>
          <a:p>
            <a:r>
              <a:rPr lang="ru-RU" sz="2000" u="sng" dirty="0"/>
              <a:t>2.Развивающие                                                                                                                                   </a:t>
            </a:r>
            <a:r>
              <a:rPr lang="ru-RU" sz="2000" dirty="0"/>
              <a:t>- Способствовать развитию навыков общения, овладению умениями совместного  речевого диалога </a:t>
            </a:r>
          </a:p>
          <a:p>
            <a:r>
              <a:rPr lang="ru-RU" sz="2000" u="sng" dirty="0"/>
              <a:t>3. Воспитательные </a:t>
            </a:r>
            <a:endParaRPr lang="ru-RU" sz="2000" dirty="0"/>
          </a:p>
          <a:p>
            <a:r>
              <a:rPr lang="ru-RU" sz="2000" dirty="0"/>
              <a:t>-Поддерживать у детей желание создавать радостное настроение окружающим, относиться друг к другу доброжелательно.</a:t>
            </a:r>
          </a:p>
          <a:p>
            <a:r>
              <a:rPr lang="ru-RU" sz="2000" dirty="0"/>
              <a:t>-Способствовать сплочению детского коллектива</a:t>
            </a:r>
          </a:p>
          <a:p>
            <a:r>
              <a:rPr lang="ru-RU" sz="2000" b="1" dirty="0"/>
              <a:t>Ожидаемый результат:</a:t>
            </a:r>
          </a:p>
          <a:p>
            <a:r>
              <a:rPr lang="ru-RU" sz="2000" dirty="0"/>
              <a:t> Положительная динамика коммуникативных умений и навыков у детей.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539750" y="404813"/>
            <a:ext cx="7993063" cy="410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dirty="0">
                <a:solidFill>
                  <a:srgbClr val="111111"/>
                </a:solidFill>
                <a:cs typeface="Times New Roman" pitchFamily="18" charset="0"/>
              </a:rPr>
              <a:t> </a:t>
            </a:r>
            <a:endParaRPr lang="ru-RU" sz="1400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357166"/>
            <a:ext cx="8501122" cy="6803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/>
              <a:t>Для детей:</a:t>
            </a:r>
            <a:endParaRPr lang="ru-RU" sz="2000" dirty="0"/>
          </a:p>
          <a:p>
            <a:pPr lvl="0"/>
            <a:r>
              <a:rPr lang="ru-RU" sz="2000" dirty="0"/>
              <a:t>Пользуются формами словесной вежливости;</a:t>
            </a:r>
          </a:p>
          <a:p>
            <a:pPr lvl="0"/>
            <a:r>
              <a:rPr lang="ru-RU" sz="2000" dirty="0"/>
              <a:t>Умеют регулировать свое поведение согласно социальным нормам;</a:t>
            </a:r>
          </a:p>
          <a:p>
            <a:pPr lvl="0"/>
            <a:r>
              <a:rPr lang="ru-RU" sz="2000" dirty="0"/>
              <a:t>Умеют налаживать дружеские взаимоотношения.</a:t>
            </a:r>
          </a:p>
          <a:p>
            <a:r>
              <a:rPr lang="ru-RU" sz="2000" b="1" dirty="0"/>
              <a:t>Для родителей:</a:t>
            </a:r>
            <a:endParaRPr lang="ru-RU" sz="2000" dirty="0"/>
          </a:p>
          <a:p>
            <a:pPr lvl="0"/>
            <a:r>
              <a:rPr lang="ru-RU" sz="2000" dirty="0"/>
              <a:t>повышение знаний  по выстраиванию общения с детьми младшего возраста</a:t>
            </a:r>
          </a:p>
          <a:p>
            <a:pPr lvl="0"/>
            <a:r>
              <a:rPr lang="ru-RU" sz="2000" dirty="0"/>
              <a:t>сплочение родителей, детей и педагогов по вопросам социально-коммуникативного развития детей.</a:t>
            </a:r>
          </a:p>
          <a:p>
            <a:r>
              <a:rPr lang="ru-RU" sz="2000" b="1" dirty="0"/>
              <a:t>Для педагогов:</a:t>
            </a:r>
            <a:endParaRPr lang="ru-RU" sz="2000" dirty="0"/>
          </a:p>
          <a:p>
            <a:pPr lvl="0"/>
            <a:r>
              <a:rPr lang="ru-RU" sz="2000" dirty="0"/>
              <a:t>Оснащение предметно – развивающей образовательной </a:t>
            </a:r>
          </a:p>
          <a:p>
            <a:pPr lvl="0"/>
            <a:r>
              <a:rPr lang="ru-RU" sz="2000" dirty="0"/>
              <a:t>среды  коммуникативными играми, пособиями, </a:t>
            </a:r>
          </a:p>
          <a:p>
            <a:pPr lvl="0"/>
            <a:r>
              <a:rPr lang="ru-RU" sz="2000" dirty="0"/>
              <a:t>методическими разработками по развитию </a:t>
            </a:r>
          </a:p>
          <a:p>
            <a:pPr lvl="0"/>
            <a:r>
              <a:rPr lang="ru-RU" sz="2000" dirty="0"/>
              <a:t>коммуникативных способностей у детей  младшего</a:t>
            </a:r>
          </a:p>
          <a:p>
            <a:pPr lvl="0"/>
            <a:r>
              <a:rPr lang="ru-RU" sz="2000" dirty="0"/>
              <a:t> дошкольного возраста.</a:t>
            </a:r>
          </a:p>
          <a:p>
            <a:r>
              <a:rPr lang="ru-RU" sz="2000" b="1" dirty="0"/>
              <a:t>Продукт проектной деятельности:</a:t>
            </a:r>
            <a:endParaRPr lang="ru-RU" sz="2000" dirty="0"/>
          </a:p>
          <a:p>
            <a:pPr lvl="0"/>
            <a:r>
              <a:rPr lang="ru-RU" sz="2000" dirty="0"/>
              <a:t>Создание картотеки коммуникативных игр для детей</a:t>
            </a:r>
          </a:p>
          <a:p>
            <a:pPr lvl="0"/>
            <a:r>
              <a:rPr lang="ru-RU" sz="2000" dirty="0"/>
              <a:t> дошкольного возраста; пополнение </a:t>
            </a:r>
            <a:r>
              <a:rPr lang="ru-RU" sz="2000" dirty="0" err="1"/>
              <a:t>учебно-методи</a:t>
            </a:r>
            <a:r>
              <a:rPr lang="ru-RU" sz="2000" dirty="0"/>
              <a:t>-</a:t>
            </a:r>
          </a:p>
          <a:p>
            <a:pPr lvl="0"/>
            <a:r>
              <a:rPr lang="ru-RU" sz="2000" dirty="0"/>
              <a:t> </a:t>
            </a:r>
            <a:r>
              <a:rPr lang="ru-RU" sz="2000" dirty="0" err="1"/>
              <a:t>ческого</a:t>
            </a:r>
            <a:r>
              <a:rPr lang="ru-RU" sz="2000" dirty="0"/>
              <a:t> материала по социально-коммуникативному </a:t>
            </a:r>
          </a:p>
          <a:p>
            <a:pPr lvl="0"/>
            <a:r>
              <a:rPr lang="ru-RU" sz="2000" dirty="0"/>
              <a:t>развитию</a:t>
            </a:r>
          </a:p>
          <a:p>
            <a:r>
              <a:rPr lang="ru-RU" sz="2000" b="1" dirty="0"/>
              <a:t> </a:t>
            </a:r>
            <a:endParaRPr lang="ru-RU" sz="2000" dirty="0"/>
          </a:p>
          <a:p>
            <a:pPr>
              <a:lnSpc>
                <a:spcPct val="115000"/>
              </a:lnSpc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611188" y="428605"/>
            <a:ext cx="8175654" cy="49182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000" b="1" dirty="0"/>
              <a:t>Поэтапный план реализации проекта </a:t>
            </a:r>
          </a:p>
          <a:p>
            <a:pPr algn="ctr">
              <a:lnSpc>
                <a:spcPct val="115000"/>
              </a:lnSpc>
            </a:pPr>
            <a:r>
              <a:rPr lang="ru-RU" sz="2000" b="1" dirty="0"/>
              <a:t>(дорожная карта)</a:t>
            </a:r>
          </a:p>
          <a:p>
            <a:pPr>
              <a:lnSpc>
                <a:spcPct val="115000"/>
              </a:lnSpc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1 этап – подготовительный. </a:t>
            </a:r>
          </a:p>
          <a:p>
            <a:r>
              <a:rPr lang="ru-RU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1. </a:t>
            </a:r>
            <a:r>
              <a:rPr lang="ru-RU" sz="2000" dirty="0" err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Диагностико-аналитическая</a:t>
            </a:r>
            <a:r>
              <a:rPr lang="ru-RU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деятельность( анкетирование, наблюдение за взаимоотношениями между детьми, обработка и анализ данных ,разработка цели и задач);</a:t>
            </a:r>
          </a:p>
          <a:p>
            <a:r>
              <a:rPr lang="ru-RU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2. Пополнение развивающей среды игровым материалом по теме;</a:t>
            </a:r>
          </a:p>
          <a:p>
            <a:r>
              <a:rPr lang="ru-RU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3. Изучение литературы, подбор материала.</a:t>
            </a:r>
          </a:p>
          <a:p>
            <a:r>
              <a:rPr lang="ru-RU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Разработка плана по реализации проекта;</a:t>
            </a:r>
          </a:p>
          <a:p>
            <a:r>
              <a:rPr lang="ru-RU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4. Подбор методической и художественной литературы </a:t>
            </a:r>
          </a:p>
          <a:p>
            <a:r>
              <a:rPr lang="ru-RU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по теме;</a:t>
            </a:r>
          </a:p>
          <a:p>
            <a:r>
              <a:rPr lang="ru-RU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5.Разработка работы с родителями. </a:t>
            </a:r>
          </a:p>
          <a:p>
            <a:r>
              <a:rPr lang="ru-RU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Подбор информационного материала для </a:t>
            </a:r>
          </a:p>
          <a:p>
            <a:r>
              <a:rPr lang="ru-RU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родительского уголка;</a:t>
            </a:r>
          </a:p>
          <a:p>
            <a:r>
              <a:rPr lang="ru-RU" sz="20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6. Подбор коммуникативных игр для детей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Прямоугольник 1"/>
          <p:cNvSpPr>
            <a:spLocks noChangeArrowheads="1"/>
          </p:cNvSpPr>
          <p:nvPr/>
        </p:nvSpPr>
        <p:spPr bwMode="auto">
          <a:xfrm>
            <a:off x="792163" y="296863"/>
            <a:ext cx="7056437" cy="90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 этап – основной.</a:t>
            </a:r>
          </a:p>
          <a:p>
            <a:pPr>
              <a:lnSpc>
                <a:spcPct val="115000"/>
              </a:lnSpc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     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857232"/>
            <a:ext cx="7858180" cy="5840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Проект реализуется через коммуникативные игры в процессе всех режимных моментах в течении дня    </a:t>
            </a:r>
          </a:p>
          <a:p>
            <a:endParaRPr lang="ru-RU" sz="2400" u="sng" dirty="0">
              <a:cs typeface="Angsana New" pitchFamily="18" charset="-34"/>
            </a:endParaRPr>
          </a:p>
          <a:p>
            <a:r>
              <a:rPr lang="ru-RU" sz="2400" u="sng" dirty="0">
                <a:cs typeface="Angsana New" pitchFamily="18" charset="-34"/>
              </a:rPr>
              <a:t>1.Работа с детьми                                                                                                                            </a:t>
            </a:r>
            <a:r>
              <a:rPr lang="ru-RU" sz="2400" dirty="0">
                <a:cs typeface="Angsana New" pitchFamily="18" charset="-34"/>
              </a:rPr>
              <a:t>-Включение коммуникативных игр  в режимные моменты , ориентировка на широкое их использование</a:t>
            </a:r>
          </a:p>
          <a:p>
            <a:r>
              <a:rPr lang="ru-RU" sz="2400" b="1" dirty="0">
                <a:cs typeface="Angsana New" pitchFamily="18" charset="-34"/>
              </a:rPr>
              <a:t>-</a:t>
            </a:r>
            <a:r>
              <a:rPr lang="ru-RU" sz="2400" dirty="0">
                <a:cs typeface="Angsana New" pitchFamily="18" charset="-34"/>
              </a:rPr>
              <a:t> Использование детской художественной литературы </a:t>
            </a:r>
          </a:p>
          <a:p>
            <a:endParaRPr lang="ru-RU" sz="2400" dirty="0">
              <a:cs typeface="Angsana New" pitchFamily="18" charset="-34"/>
            </a:endParaRPr>
          </a:p>
          <a:p>
            <a:r>
              <a:rPr lang="ru-RU" sz="2400" u="sng" dirty="0">
                <a:cs typeface="Angsana New" pitchFamily="18" charset="-34"/>
              </a:rPr>
              <a:t>2.Работа с родителями</a:t>
            </a:r>
          </a:p>
          <a:p>
            <a:r>
              <a:rPr lang="ru-RU" sz="2400" dirty="0">
                <a:cs typeface="Angsana New" pitchFamily="18" charset="-34"/>
              </a:rPr>
              <a:t>-Взаимодействие с родителями </a:t>
            </a:r>
          </a:p>
          <a:p>
            <a:r>
              <a:rPr lang="ru-RU" sz="2400" dirty="0">
                <a:cs typeface="Angsana New" pitchFamily="18" charset="-34"/>
              </a:rPr>
              <a:t>( консультации, рекомендации, родительские встречи, наглядные пособия и т.д.)</a:t>
            </a:r>
            <a:endParaRPr lang="ru-RU" sz="2400" dirty="0">
              <a:latin typeface="Calibri" pitchFamily="34" charset="0"/>
              <a:cs typeface="Angsana New" pitchFamily="18" charset="-34"/>
            </a:endParaRPr>
          </a:p>
          <a:p>
            <a:pPr>
              <a:lnSpc>
                <a:spcPct val="115000"/>
              </a:lnSpc>
            </a:pPr>
            <a:endParaRPr lang="ru-RU" sz="1000" dirty="0">
              <a:latin typeface="Calibri" pitchFamily="34" charset="0"/>
              <a:cs typeface="Times New Roman" pitchFamily="18" charset="0"/>
            </a:endParaRPr>
          </a:p>
          <a:p>
            <a:endParaRPr lang="ru-RU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52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68300" y="1"/>
            <a:ext cx="8235950" cy="678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600075" algn="l"/>
              </a:tabLst>
              <a:defRPr/>
            </a:pP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Times New Roman"/>
              <a:ea typeface="Times New Roman"/>
              <a:cs typeface="+mn-cs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/>
                <a:ea typeface="Times New Roman"/>
                <a:cs typeface="+mn-cs"/>
              </a:rPr>
              <a:t> </a:t>
            </a:r>
          </a:p>
        </p:txBody>
      </p:sp>
      <p:sp>
        <p:nvSpPr>
          <p:cNvPr id="19459" name="Прямоугольник 3"/>
          <p:cNvSpPr>
            <a:spLocks noChangeArrowheads="1"/>
          </p:cNvSpPr>
          <p:nvPr/>
        </p:nvSpPr>
        <p:spPr bwMode="auto">
          <a:xfrm>
            <a:off x="539750" y="0"/>
            <a:ext cx="7920038" cy="483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 этап- заключительная часть</a:t>
            </a:r>
          </a:p>
        </p:txBody>
      </p:sp>
      <p:sp>
        <p:nvSpPr>
          <p:cNvPr id="19460" name="Прямоугольник 4"/>
          <p:cNvSpPr>
            <a:spLocks noChangeArrowheads="1"/>
          </p:cNvSpPr>
          <p:nvPr/>
        </p:nvSpPr>
        <p:spPr bwMode="auto">
          <a:xfrm>
            <a:off x="539750" y="642918"/>
            <a:ext cx="8104216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/>
              <a:t>1.Анализ  достижения цели проекта и получение результатов.                           </a:t>
            </a:r>
          </a:p>
          <a:p>
            <a:r>
              <a:rPr lang="ru-RU" sz="2000" dirty="0"/>
              <a:t>   Обобщение результатов работы.                                                                              2.Презентация продукта проектной деятельности </a:t>
            </a:r>
          </a:p>
          <a:p>
            <a:r>
              <a:rPr lang="ru-RU" sz="2000" dirty="0"/>
              <a:t>   Создание папки для родителей «Всё о коммуникативной игре» </a:t>
            </a:r>
          </a:p>
          <a:p>
            <a:r>
              <a:rPr lang="ru-RU" sz="2000" dirty="0"/>
              <a:t>   ( памятки, буклеты, консультации, рекомендации)</a:t>
            </a:r>
          </a:p>
          <a:p>
            <a:r>
              <a:rPr lang="ru-RU" sz="2000" dirty="0"/>
              <a:t>   Создание альбома пословиц (о добре, дружбе). </a:t>
            </a:r>
          </a:p>
          <a:p>
            <a:r>
              <a:rPr lang="ru-RU" sz="2000" dirty="0"/>
              <a:t>   Создание картотеки для работы с детьми    </a:t>
            </a:r>
          </a:p>
          <a:p>
            <a:r>
              <a:rPr lang="ru-RU" sz="2000" dirty="0"/>
              <a:t>   «Коммуникативные игры для дошкольников»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68300" y="708025"/>
            <a:ext cx="8235950" cy="6778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600075" algn="l"/>
              </a:tabLst>
              <a:defRPr/>
            </a:pP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Times New Roman"/>
              <a:ea typeface="Times New Roman"/>
              <a:cs typeface="+mn-cs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/>
                <a:ea typeface="Times New Roman"/>
                <a:cs typeface="+mn-cs"/>
              </a:rPr>
              <a:t> </a:t>
            </a:r>
          </a:p>
        </p:txBody>
      </p:sp>
      <p:sp>
        <p:nvSpPr>
          <p:cNvPr id="20483" name="Прямоугольник 1"/>
          <p:cNvSpPr>
            <a:spLocks noChangeArrowheads="1"/>
          </p:cNvSpPr>
          <p:nvPr/>
        </p:nvSpPr>
        <p:spPr bwMode="auto">
          <a:xfrm>
            <a:off x="428597" y="446088"/>
            <a:ext cx="814393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на сплоченность, единство, умение действовать в коллективе</a:t>
            </a:r>
            <a:endParaRPr lang="ru-RU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857232"/>
            <a:ext cx="6643734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Прямоугольник 2"/>
          <p:cNvSpPr>
            <a:spLocks noChangeArrowheads="1"/>
          </p:cNvSpPr>
          <p:nvPr/>
        </p:nvSpPr>
        <p:spPr bwMode="auto">
          <a:xfrm>
            <a:off x="1593850" y="527050"/>
            <a:ext cx="5976938" cy="41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15000"/>
              </a:lnSpc>
              <a:tabLst>
                <a:tab pos="600075" algn="l"/>
              </a:tabLst>
            </a:pP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на формирование культуры общения</a:t>
            </a:r>
          </a:p>
        </p:txBody>
      </p:sp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357298"/>
            <a:ext cx="5929354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54025" y="368300"/>
            <a:ext cx="8235950" cy="6778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600075" algn="l"/>
              </a:tabLst>
              <a:defRPr/>
            </a:pP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Times New Roman"/>
              <a:ea typeface="Times New Roman"/>
              <a:cs typeface="+mn-cs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/>
                <a:ea typeface="Times New Roman"/>
                <a:cs typeface="+mn-cs"/>
              </a:rPr>
              <a:t> </a:t>
            </a:r>
          </a:p>
        </p:txBody>
      </p:sp>
      <p:sp>
        <p:nvSpPr>
          <p:cNvPr id="22531" name="Прямоугольник 1"/>
          <p:cNvSpPr>
            <a:spLocks noChangeArrowheads="1"/>
          </p:cNvSpPr>
          <p:nvPr/>
        </p:nvSpPr>
        <p:spPr bwMode="auto">
          <a:xfrm>
            <a:off x="2268538" y="506413"/>
            <a:ext cx="53503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на формирование чувства общности и</a:t>
            </a:r>
          </a:p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желание проявлять чуткость, заботу</a:t>
            </a:r>
            <a:endParaRPr lang="ru-RU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Рисунок 5"/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1285860"/>
            <a:ext cx="5286412" cy="5000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68300" y="708025"/>
            <a:ext cx="8235950" cy="6778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600075" algn="l"/>
              </a:tabLst>
              <a:defRPr/>
            </a:pP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Times New Roman"/>
              <a:ea typeface="Times New Roman"/>
              <a:cs typeface="+mn-cs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/>
                <a:ea typeface="Times New Roman"/>
                <a:cs typeface="+mn-cs"/>
              </a:rPr>
              <a:t> </a:t>
            </a:r>
          </a:p>
        </p:txBody>
      </p:sp>
      <p:sp>
        <p:nvSpPr>
          <p:cNvPr id="23555" name="Прямоугольник 3"/>
          <p:cNvSpPr>
            <a:spLocks noChangeArrowheads="1"/>
          </p:cNvSpPr>
          <p:nvPr/>
        </p:nvSpPr>
        <p:spPr bwMode="auto">
          <a:xfrm>
            <a:off x="611188" y="446088"/>
            <a:ext cx="79930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на развитие дружелюбия, 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желание радовать окружающих людей </a:t>
            </a:r>
            <a:endParaRPr lang="ru-RU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23558" name="Picture 4" descr="https://avatars.mds.yandex.net/get-pdb/368827/41653d83-38ba-41c4-b0e0-cc35cf9a01ea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57166"/>
            <a:ext cx="1589531" cy="1431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1857364"/>
            <a:ext cx="2928958" cy="3921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s://avatars.mds.yandex.net/get-pdb/368827/41653d83-38ba-41c4-b0e0-cc35cf9a01ea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285728"/>
            <a:ext cx="1589531" cy="1431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1214422"/>
            <a:ext cx="2714644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86182" y="4000504"/>
            <a:ext cx="3112559" cy="2334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68300" y="708025"/>
            <a:ext cx="8235950" cy="6778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600075" algn="l"/>
              </a:tabLst>
              <a:defRPr/>
            </a:pP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Times New Roman"/>
              <a:ea typeface="Times New Roman"/>
              <a:cs typeface="+mn-cs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/>
                <a:ea typeface="Times New Roman"/>
                <a:cs typeface="+mn-cs"/>
              </a:rPr>
              <a:t> </a:t>
            </a:r>
          </a:p>
        </p:txBody>
      </p:sp>
      <p:sp>
        <p:nvSpPr>
          <p:cNvPr id="24579" name="Прямоугольник 1"/>
          <p:cNvSpPr>
            <a:spLocks noChangeArrowheads="1"/>
          </p:cNvSpPr>
          <p:nvPr/>
        </p:nvSpPr>
        <p:spPr bwMode="auto">
          <a:xfrm>
            <a:off x="1835150" y="506413"/>
            <a:ext cx="401084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на снятия конфликтности </a:t>
            </a:r>
            <a:endParaRPr lang="ru-RU" sz="2000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2" y="3786190"/>
            <a:ext cx="3214159" cy="2410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1071546"/>
            <a:ext cx="285752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1538" y="3857628"/>
            <a:ext cx="2500330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4414" y="1285860"/>
            <a:ext cx="278608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68300" y="708025"/>
            <a:ext cx="8235950" cy="6778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600075" algn="l"/>
              </a:tabLst>
              <a:defRPr/>
            </a:pP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Times New Roman"/>
              <a:ea typeface="Times New Roman"/>
              <a:cs typeface="+mn-cs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/>
                <a:ea typeface="Times New Roman"/>
                <a:cs typeface="+mn-cs"/>
              </a:rPr>
              <a:t> </a:t>
            </a:r>
          </a:p>
        </p:txBody>
      </p:sp>
      <p:sp>
        <p:nvSpPr>
          <p:cNvPr id="25603" name="Прямоугольник 1"/>
          <p:cNvSpPr>
            <a:spLocks noChangeArrowheads="1"/>
          </p:cNvSpPr>
          <p:nvPr/>
        </p:nvSpPr>
        <p:spPr bwMode="auto">
          <a:xfrm>
            <a:off x="755650" y="363538"/>
            <a:ext cx="799306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на формирование доверия в группе </a:t>
            </a:r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3857628"/>
            <a:ext cx="364333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928670"/>
            <a:ext cx="348060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928670"/>
            <a:ext cx="314327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118FE99D-7519-4256-89EF-4326C854D61B}"/>
              </a:ext>
            </a:extLst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980728"/>
            <a:ext cx="348060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C926E63-F943-42BB-82CD-A6F816738570}"/>
              </a:ext>
            </a:extLst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4944" y="980728"/>
            <a:ext cx="314327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68300" y="708025"/>
            <a:ext cx="8235950" cy="6778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600075" algn="l"/>
              </a:tabLst>
              <a:defRPr/>
            </a:pP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Times New Roman"/>
              <a:ea typeface="Times New Roman"/>
              <a:cs typeface="+mn-cs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/>
                <a:ea typeface="Times New Roman"/>
                <a:cs typeface="+mn-cs"/>
              </a:rPr>
              <a:t> </a:t>
            </a:r>
          </a:p>
        </p:txBody>
      </p:sp>
      <p:sp>
        <p:nvSpPr>
          <p:cNvPr id="26627" name="Прямоугольник 1"/>
          <p:cNvSpPr>
            <a:spLocks noChangeArrowheads="1"/>
          </p:cNvSpPr>
          <p:nvPr/>
        </p:nvSpPr>
        <p:spPr bwMode="auto">
          <a:xfrm>
            <a:off x="1571604" y="498475"/>
            <a:ext cx="7000924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на формирование умения действовать в коллективе </a:t>
            </a:r>
          </a:p>
        </p:txBody>
      </p:sp>
      <p:pic>
        <p:nvPicPr>
          <p:cNvPr id="9" name="Рисунок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5852" y="1374422"/>
            <a:ext cx="5212667" cy="498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https://fsd.multiurok.ru/html/2019/03/19/s_5c911a65c732f/1117489_1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38" y="0"/>
            <a:ext cx="91233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68300" y="708025"/>
            <a:ext cx="8235950" cy="6778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600075" algn="l"/>
              </a:tabLst>
              <a:defRPr/>
            </a:pP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200" dirty="0">
              <a:latin typeface="Times New Roman"/>
              <a:ea typeface="Times New Roman"/>
              <a:cs typeface="+mn-cs"/>
            </a:endParaRPr>
          </a:p>
          <a:p>
            <a:pPr indent="228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/>
                <a:ea typeface="Times New Roman"/>
                <a:cs typeface="+mn-cs"/>
              </a:rPr>
              <a:t> </a:t>
            </a:r>
          </a:p>
        </p:txBody>
      </p:sp>
      <p:sp>
        <p:nvSpPr>
          <p:cNvPr id="32771" name="Прямоугольник 1"/>
          <p:cNvSpPr>
            <a:spLocks noChangeArrowheads="1"/>
          </p:cNvSpPr>
          <p:nvPr/>
        </p:nvSpPr>
        <p:spPr bwMode="auto">
          <a:xfrm>
            <a:off x="3059113" y="554038"/>
            <a:ext cx="2330450" cy="30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>
              <a:latin typeface="Calibri" pitchFamily="34" charset="0"/>
            </a:endParaRPr>
          </a:p>
        </p:txBody>
      </p:sp>
      <p:sp>
        <p:nvSpPr>
          <p:cNvPr id="32772" name="Прямоугольник 3"/>
          <p:cNvSpPr>
            <a:spLocks noChangeArrowheads="1"/>
          </p:cNvSpPr>
          <p:nvPr/>
        </p:nvSpPr>
        <p:spPr bwMode="auto">
          <a:xfrm>
            <a:off x="785787" y="500042"/>
            <a:ext cx="7929618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000" b="1" dirty="0">
                <a:solidFill>
                  <a:srgbClr val="FF0000"/>
                </a:solidFill>
              </a:rPr>
              <a:t>Играйте  с детьми и результат не заставит себя ждать!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57224" y="1582341"/>
            <a:ext cx="642942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Вывод: </a:t>
            </a:r>
          </a:p>
          <a:p>
            <a:r>
              <a:rPr lang="ru-RU" dirty="0"/>
              <a:t>В  результате анализа  проведенной работы было замечено, что :</a:t>
            </a:r>
          </a:p>
          <a:p>
            <a:r>
              <a:rPr lang="ru-RU" dirty="0"/>
              <a:t>Дети стали более доброжелательны друг к другу, а именно могут самостоятельно попросить прощения у того, кого обидели, пожалеть.  </a:t>
            </a:r>
          </a:p>
          <a:p>
            <a:r>
              <a:rPr lang="ru-RU" dirty="0"/>
              <a:t>Свободно используют  в своей речи вежливые слова.            </a:t>
            </a:r>
          </a:p>
          <a:p>
            <a:endParaRPr lang="ru-RU" dirty="0"/>
          </a:p>
          <a:p>
            <a:r>
              <a:rPr lang="ru-RU" dirty="0"/>
              <a:t>67% детей имеет высокий уровень развития;</a:t>
            </a:r>
          </a:p>
          <a:p>
            <a:r>
              <a:rPr lang="ru-RU" dirty="0"/>
              <a:t>33% детей имеет средний уровень развития;</a:t>
            </a:r>
          </a:p>
          <a:p>
            <a:r>
              <a:rPr lang="ru-RU" dirty="0"/>
              <a:t> Низкий уровень развития отсутствует.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</TotalTime>
  <Words>685</Words>
  <Application>Microsoft Office PowerPoint</Application>
  <PresentationFormat>Экран (4:3)</PresentationFormat>
  <Paragraphs>133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Arial Unicode MS</vt:lpstr>
      <vt:lpstr>Calibri</vt:lpstr>
      <vt:lpstr>Segoe Script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Виталий Зонов</cp:lastModifiedBy>
  <cp:revision>91</cp:revision>
  <cp:lastPrinted>2020-01-20T09:59:33Z</cp:lastPrinted>
  <dcterms:created xsi:type="dcterms:W3CDTF">2019-12-20T07:32:26Z</dcterms:created>
  <dcterms:modified xsi:type="dcterms:W3CDTF">2023-05-07T13:02:12Z</dcterms:modified>
</cp:coreProperties>
</file>