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6" r:id="rId3"/>
    <p:sldId id="257" r:id="rId4"/>
    <p:sldId id="260" r:id="rId5"/>
    <p:sldId id="271" r:id="rId6"/>
    <p:sldId id="261" r:id="rId7"/>
    <p:sldId id="264" r:id="rId8"/>
    <p:sldId id="262" r:id="rId9"/>
    <p:sldId id="263" r:id="rId10"/>
    <p:sldId id="268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48" autoAdjust="0"/>
  </p:normalViewPr>
  <p:slideViewPr>
    <p:cSldViewPr>
      <p:cViewPr varScale="1">
        <p:scale>
          <a:sx n="83" d="100"/>
          <a:sy n="83" d="100"/>
        </p:scale>
        <p:origin x="-1416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7D0BE4-7C8B-4DE5-B7EA-672988E6845E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B4E69-8FA8-41E5-91D1-FFA0144AF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942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B4E69-8FA8-41E5-91D1-FFA0144AF6A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966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74A9D1C1-7CCE-4732-B8DA-969812A32B39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562729A-8C34-468D-9092-8BC488C8AA21}" type="datetimeFigureOut">
              <a:rPr lang="ru-RU" smtClean="0"/>
              <a:t>12.08.2020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7918648" cy="540060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accent1"/>
                </a:solidFill>
              </a:rPr>
              <a:t/>
            </a:r>
            <a:br>
              <a:rPr lang="ru-RU" sz="6000" b="1" dirty="0" smtClean="0">
                <a:solidFill>
                  <a:schemeClr val="accent1"/>
                </a:solidFill>
              </a:rPr>
            </a:br>
            <a:r>
              <a:rPr lang="ru-RU" sz="6000" b="1" dirty="0">
                <a:solidFill>
                  <a:schemeClr val="accent1"/>
                </a:solidFill>
              </a:rPr>
              <a:t/>
            </a:r>
            <a:br>
              <a:rPr lang="ru-RU" sz="6000" b="1" dirty="0">
                <a:solidFill>
                  <a:schemeClr val="accent1"/>
                </a:solidFill>
              </a:rPr>
            </a:br>
            <a:r>
              <a:rPr lang="ru-RU" sz="6000" b="1" dirty="0" smtClean="0">
                <a:solidFill>
                  <a:schemeClr val="accent1"/>
                </a:solidFill>
              </a:rPr>
              <a:t/>
            </a:r>
            <a:br>
              <a:rPr lang="ru-RU" sz="6000" b="1" dirty="0" smtClean="0">
                <a:solidFill>
                  <a:schemeClr val="accent1"/>
                </a:solidFill>
              </a:rPr>
            </a:br>
            <a:r>
              <a:rPr lang="ru-RU" sz="4400" b="1" dirty="0" smtClean="0">
                <a:solidFill>
                  <a:schemeClr val="accent1"/>
                </a:solidFill>
              </a:rPr>
              <a:t>ПРОЕКТ:</a:t>
            </a:r>
            <a:r>
              <a:rPr lang="ru-RU" sz="4400" b="1" dirty="0">
                <a:solidFill>
                  <a:schemeClr val="accent1"/>
                </a:solidFill>
              </a:rPr>
              <a:t/>
            </a:r>
            <a:br>
              <a:rPr lang="ru-RU" sz="4400" b="1" dirty="0">
                <a:solidFill>
                  <a:schemeClr val="accent1"/>
                </a:solidFill>
              </a:rPr>
            </a:br>
            <a:r>
              <a:rPr lang="ru-RU" sz="4400" b="1" dirty="0" smtClean="0">
                <a:solidFill>
                  <a:schemeClr val="accent1"/>
                </a:solidFill>
              </a:rPr>
              <a:t>«</a:t>
            </a:r>
            <a:r>
              <a:rPr lang="ru-RU" sz="4400" b="1" dirty="0">
                <a:solidFill>
                  <a:schemeClr val="accent1"/>
                </a:solidFill>
              </a:rPr>
              <a:t>Организация </a:t>
            </a:r>
            <a:r>
              <a:rPr lang="ru-RU" sz="4400" b="1" dirty="0" smtClean="0">
                <a:solidFill>
                  <a:schemeClr val="accent1"/>
                </a:solidFill>
              </a:rPr>
              <a:t/>
            </a:r>
            <a:br>
              <a:rPr lang="ru-RU" sz="4400" b="1" dirty="0" smtClean="0">
                <a:solidFill>
                  <a:schemeClr val="accent1"/>
                </a:solidFill>
              </a:rPr>
            </a:br>
            <a:r>
              <a:rPr lang="ru-RU" sz="4400" b="1" dirty="0" smtClean="0">
                <a:solidFill>
                  <a:schemeClr val="accent1"/>
                </a:solidFill>
              </a:rPr>
              <a:t>работы </a:t>
            </a:r>
            <a:r>
              <a:rPr lang="ru-RU" sz="4400" b="1" dirty="0">
                <a:solidFill>
                  <a:schemeClr val="accent1"/>
                </a:solidFill>
              </a:rPr>
              <a:t>с одаренными </a:t>
            </a:r>
            <a:r>
              <a:rPr lang="ru-RU" sz="4400" b="1" dirty="0" smtClean="0">
                <a:solidFill>
                  <a:schemeClr val="accent1"/>
                </a:solidFill>
              </a:rPr>
              <a:t>детьми и</a:t>
            </a:r>
            <a:br>
              <a:rPr lang="ru-RU" sz="4400" b="1" dirty="0" smtClean="0">
                <a:solidFill>
                  <a:schemeClr val="accent1"/>
                </a:solidFill>
              </a:rPr>
            </a:br>
            <a:r>
              <a:rPr lang="ru-RU" sz="4400" b="1" smtClean="0">
                <a:solidFill>
                  <a:schemeClr val="accent1"/>
                </a:solidFill>
              </a:rPr>
              <a:t>методы диагностики» </a:t>
            </a:r>
            <a:r>
              <a:rPr lang="ru-RU" sz="4400" dirty="0">
                <a:solidFill>
                  <a:srgbClr val="FF0000"/>
                </a:solidFill>
              </a:rPr>
              <a:t/>
            </a:r>
            <a:br>
              <a:rPr lang="ru-RU" sz="4400" dirty="0">
                <a:solidFill>
                  <a:srgbClr val="FF0000"/>
                </a:solidFill>
              </a:rPr>
            </a:br>
            <a:r>
              <a:rPr lang="ru-RU" sz="4400" dirty="0">
                <a:solidFill>
                  <a:schemeClr val="tx2"/>
                </a:solidFill>
              </a:rPr>
              <a:t/>
            </a:r>
            <a:br>
              <a:rPr lang="ru-RU" sz="4400" dirty="0">
                <a:solidFill>
                  <a:schemeClr val="tx2"/>
                </a:solidFill>
              </a:rPr>
            </a:br>
            <a:r>
              <a:rPr lang="ru-RU" sz="3200" b="1" dirty="0"/>
              <a:t> 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32656"/>
            <a:ext cx="8208912" cy="6408712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/>
            </a:r>
            <a:br>
              <a:rPr lang="ru-RU" sz="4000" dirty="0" smtClean="0">
                <a:solidFill>
                  <a:srgbClr val="C00000"/>
                </a:solidFill>
              </a:rPr>
            </a:br>
            <a:endParaRPr lang="ru-RU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86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064896" cy="129614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     </a:t>
            </a:r>
            <a:r>
              <a:rPr lang="ru-RU" sz="2400" dirty="0" smtClean="0">
                <a:solidFill>
                  <a:schemeClr val="accent1"/>
                </a:solidFill>
              </a:rPr>
              <a:t>«</a:t>
            </a:r>
            <a:r>
              <a:rPr lang="ru-RU" sz="2400" dirty="0">
                <a:solidFill>
                  <a:schemeClr val="accent1"/>
                </a:solidFill>
              </a:rPr>
              <a:t>Одаренность человека-это маленький росточек, едва проклюнувшийся из земли и требующий к себе огромного внимания. Необходимо холить и лелеять, ухаживать за ним, сделать его благороднее, чтобы он вырос и дал обильный плод». </a:t>
            </a:r>
            <a:r>
              <a:rPr lang="ru-RU" sz="2400" dirty="0" smtClean="0">
                <a:solidFill>
                  <a:schemeClr val="accent1"/>
                </a:solidFill>
              </a:rPr>
              <a:t>                                                                               В</a:t>
            </a:r>
            <a:r>
              <a:rPr lang="ru-RU" sz="2400" dirty="0">
                <a:solidFill>
                  <a:schemeClr val="accent1"/>
                </a:solidFill>
              </a:rPr>
              <a:t>. А. Сухомлинский                                         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                                                                                             </a:t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>
                <a:solidFill>
                  <a:schemeClr val="accent1"/>
                </a:solidFill>
              </a:rPr>
              <a:t/>
            </a:r>
            <a:br>
              <a:rPr lang="ru-RU" sz="2400" dirty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«У каждого человека есть  задатки дарования , талант к определенному виду  или нескольким видам деятельности. Как раз эту индивидуальность  и надо распознать…</a:t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>
                <a:solidFill>
                  <a:schemeClr val="accent1"/>
                </a:solidFill>
              </a:rPr>
              <a:t>                 </a:t>
            </a:r>
            <a:r>
              <a:rPr lang="ru-RU" sz="2400" dirty="0" smtClean="0">
                <a:solidFill>
                  <a:schemeClr val="accent1"/>
                </a:solidFill>
              </a:rPr>
              <a:t>                                                                               В</a:t>
            </a:r>
            <a:r>
              <a:rPr lang="ru-RU" sz="2400" dirty="0">
                <a:solidFill>
                  <a:schemeClr val="accent1"/>
                </a:solidFill>
              </a:rPr>
              <a:t>. А. Сухомлинский. </a:t>
            </a:r>
            <a:br>
              <a:rPr lang="ru-RU" sz="2400" dirty="0">
                <a:solidFill>
                  <a:schemeClr val="accent1"/>
                </a:solidFill>
              </a:rPr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5" name="Объект 4" descr="http://relax.okis.ru/files/1/1/4/1144/%D0%BC%D0%BD%D0%BE%D0%B3%D0%BE%20%D0%B4%D0%B5%D1%82%D0%B5%D0%B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725144"/>
            <a:ext cx="7620000" cy="16561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2606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354162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accent1"/>
                </a:solidFill>
              </a:rPr>
              <a:t>Методы диагностики одаренности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363272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2"/>
                </a:solidFill>
                <a:latin typeface="+mj-lt"/>
              </a:rPr>
              <a:t>     </a:t>
            </a:r>
            <a:r>
              <a:rPr lang="ru-RU" sz="2800" dirty="0" smtClean="0">
                <a:solidFill>
                  <a:schemeClr val="tx2"/>
                </a:solidFill>
                <a:latin typeface="+mj-lt"/>
              </a:rPr>
              <a:t>Чтобы </a:t>
            </a:r>
            <a:r>
              <a:rPr lang="ru-RU" sz="2800" dirty="0">
                <a:solidFill>
                  <a:schemeClr val="tx2"/>
                </a:solidFill>
                <a:latin typeface="+mj-lt"/>
              </a:rPr>
              <a:t>обнаружить в группе детей одаренную личность, потребуется целый комплекс диагностических мер, в том числе: наблюдение за поведением </a:t>
            </a:r>
            <a:r>
              <a:rPr lang="ru-RU" sz="2800" dirty="0" smtClean="0">
                <a:solidFill>
                  <a:schemeClr val="tx2"/>
                </a:solidFill>
                <a:latin typeface="+mj-lt"/>
              </a:rPr>
              <a:t>ребенка, беседа с ним; </a:t>
            </a:r>
            <a:r>
              <a:rPr lang="ru-RU" sz="2800" dirty="0">
                <a:solidFill>
                  <a:schemeClr val="tx2"/>
                </a:solidFill>
                <a:latin typeface="+mj-lt"/>
              </a:rPr>
              <a:t>профессиональное оценивание результатов деятельности малыша; проведение различных психодиагностических мероприятий (опросов, тестов, экспериментальной работы и других); организация интеллектуальных, физических и творческих соревнований. </a:t>
            </a:r>
          </a:p>
        </p:txBody>
      </p:sp>
    </p:spTree>
    <p:extLst>
      <p:ext uri="{BB962C8B-B14F-4D97-AF65-F5344CB8AC3E}">
        <p14:creationId xmlns:p14="http://schemas.microsoft.com/office/powerpoint/2010/main" val="1930193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424936" cy="3456384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chemeClr val="tx2"/>
                </a:solidFill>
              </a:rPr>
              <a:t>     Наблюдая за детьми  в группе (вторая младшая группа) и проводя определенные тесты, примеры задач на нестандартное мышление для одаренных детей, выявились академические  способности троих детей.                                                                                                   Более способная из них - </a:t>
            </a:r>
            <a:r>
              <a:rPr lang="ru-RU" sz="3200" b="1" dirty="0" smtClean="0">
                <a:solidFill>
                  <a:schemeClr val="accent1"/>
                </a:solidFill>
              </a:rPr>
              <a:t>Полина</a:t>
            </a:r>
            <a:r>
              <a:rPr lang="ru-RU" sz="2800" b="1" dirty="0" smtClean="0">
                <a:solidFill>
                  <a:schemeClr val="accent1"/>
                </a:solidFill>
              </a:rPr>
              <a:t>, 4 года. </a:t>
            </a: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endParaRPr lang="ru-RU" sz="2800" dirty="0">
              <a:solidFill>
                <a:schemeClr val="accent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356992"/>
            <a:ext cx="4418215" cy="3312622"/>
          </a:xfrm>
        </p:spPr>
      </p:pic>
    </p:spTree>
    <p:extLst>
      <p:ext uri="{BB962C8B-B14F-4D97-AF65-F5344CB8AC3E}">
        <p14:creationId xmlns:p14="http://schemas.microsoft.com/office/powerpoint/2010/main" val="3838879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5040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Немного о Полине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7681664" cy="6192688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ru-RU" sz="2800" dirty="0" smtClean="0">
                <a:latin typeface="+mj-lt"/>
              </a:rPr>
              <a:t>Поля любит решать разнообразные логические задачи. У нее хорошо развита память. Она внимательная, любознательная, целеустремленная, усидчивая. Но если решение задачи занимает много времени, тогда она обращается за помощью к воспитателю (что бывает крайне редко).            В группе выкладываются  разнообразные  игры, задания, чтобы развивать и поддерживать интерес Полины к логическим задачам. По истечению определенного времени, задания усложняются и Поля с большим интересом  решает их.</a:t>
            </a:r>
            <a:endParaRPr lang="ru-R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2807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149080"/>
            <a:ext cx="7992888" cy="252028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</a:rPr>
              <a:t/>
            </a:r>
            <a:br>
              <a:rPr lang="ru-RU" sz="4000" dirty="0" smtClean="0">
                <a:solidFill>
                  <a:schemeClr val="accent1"/>
                </a:solidFill>
              </a:rPr>
            </a:br>
            <a:r>
              <a:rPr lang="ru-RU" sz="4000" dirty="0" smtClean="0">
                <a:solidFill>
                  <a:schemeClr val="accent1"/>
                </a:solidFill>
              </a:rPr>
              <a:t>Развитие логичности  мышления</a:t>
            </a:r>
            <a:br>
              <a:rPr lang="ru-RU" sz="4000" dirty="0" smtClean="0">
                <a:solidFill>
                  <a:schemeClr val="accent1"/>
                </a:solidFill>
              </a:rPr>
            </a:br>
            <a:r>
              <a:rPr lang="ru-RU" sz="3200" dirty="0" smtClean="0">
                <a:solidFill>
                  <a:schemeClr val="accent1"/>
                </a:solidFill>
              </a:rPr>
              <a:t>(прогрессивные матрицы </a:t>
            </a:r>
            <a:r>
              <a:rPr lang="ru-RU" sz="3200" dirty="0" err="1" smtClean="0">
                <a:solidFill>
                  <a:schemeClr val="accent1"/>
                </a:solidFill>
              </a:rPr>
              <a:t>Равена</a:t>
            </a:r>
            <a:r>
              <a:rPr lang="ru-RU" sz="3200" dirty="0" smtClean="0">
                <a:solidFill>
                  <a:schemeClr val="accent1"/>
                </a:solidFill>
              </a:rPr>
              <a:t>)</a:t>
            </a:r>
            <a:endParaRPr lang="ru-RU" sz="3200" dirty="0">
              <a:solidFill>
                <a:schemeClr val="accent1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4" r="12235" b="1"/>
          <a:stretch/>
        </p:blipFill>
        <p:spPr>
          <a:xfrm>
            <a:off x="3995936" y="908720"/>
            <a:ext cx="4389104" cy="429583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4176464" cy="4536504"/>
          </a:xfrm>
        </p:spPr>
      </p:pic>
    </p:spTree>
    <p:extLst>
      <p:ext uri="{BB962C8B-B14F-4D97-AF65-F5344CB8AC3E}">
        <p14:creationId xmlns:p14="http://schemas.microsoft.com/office/powerpoint/2010/main" val="3445354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9090" y="1573305"/>
            <a:ext cx="5505635" cy="4032448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67667" y="1597029"/>
            <a:ext cx="5509376" cy="3988742"/>
          </a:xfrm>
        </p:spPr>
      </p:pic>
    </p:spTree>
    <p:extLst>
      <p:ext uri="{BB962C8B-B14F-4D97-AF65-F5344CB8AC3E}">
        <p14:creationId xmlns:p14="http://schemas.microsoft.com/office/powerpoint/2010/main" val="3735343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</a:rPr>
              <a:t>Развитие памяти и внимания</a:t>
            </a:r>
            <a:endParaRPr lang="ru-RU" sz="4000" dirty="0">
              <a:solidFill>
                <a:schemeClr val="accent1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1554" y="1931833"/>
            <a:ext cx="5304587" cy="397844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90498" y="1934181"/>
            <a:ext cx="5327575" cy="3996734"/>
          </a:xfrm>
        </p:spPr>
      </p:pic>
    </p:spTree>
    <p:extLst>
      <p:ext uri="{BB962C8B-B14F-4D97-AF65-F5344CB8AC3E}">
        <p14:creationId xmlns:p14="http://schemas.microsoft.com/office/powerpoint/2010/main" val="136641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/>
          <a:lstStyle/>
          <a:p>
            <a:r>
              <a:rPr lang="ru-RU" dirty="0" smtClean="0">
                <a:solidFill>
                  <a:schemeClr val="accent1"/>
                </a:solidFill>
              </a:rPr>
              <a:t>Математические способности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9728" y="2084024"/>
            <a:ext cx="4793919" cy="3595439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3" t="-25" r="5491" b="-1"/>
          <a:stretch/>
        </p:blipFill>
        <p:spPr>
          <a:xfrm>
            <a:off x="3995936" y="1484784"/>
            <a:ext cx="4241672" cy="4762538"/>
          </a:xfrm>
        </p:spPr>
      </p:pic>
    </p:spTree>
    <p:extLst>
      <p:ext uri="{BB962C8B-B14F-4D97-AF65-F5344CB8AC3E}">
        <p14:creationId xmlns:p14="http://schemas.microsoft.com/office/powerpoint/2010/main" val="132986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08912" cy="4882554"/>
          </a:xfrm>
        </p:spPr>
        <p:txBody>
          <a:bodyPr>
            <a:normAutofit fontScale="90000"/>
          </a:bodyPr>
          <a:lstStyle/>
          <a:p>
            <a:pPr marL="0" indent="0" algn="l"/>
            <a:r>
              <a:rPr lang="ru-RU" sz="3100" dirty="0" smtClean="0">
                <a:solidFill>
                  <a:schemeClr val="accent2"/>
                </a:solidFill>
              </a:rPr>
              <a:t>               </a:t>
            </a:r>
            <a:r>
              <a:rPr lang="ru-RU" sz="4000" dirty="0" smtClean="0">
                <a:solidFill>
                  <a:schemeClr val="accent1"/>
                </a:solidFill>
              </a:rPr>
              <a:t>Анализ </a:t>
            </a:r>
            <a:r>
              <a:rPr lang="ru-RU" sz="4000" dirty="0">
                <a:solidFill>
                  <a:schemeClr val="accent1"/>
                </a:solidFill>
              </a:rPr>
              <a:t>по итогам </a:t>
            </a:r>
            <a:r>
              <a:rPr lang="ru-RU" sz="4000" dirty="0" smtClean="0">
                <a:solidFill>
                  <a:schemeClr val="accent1"/>
                </a:solidFill>
              </a:rPr>
              <a:t>наблюдения</a:t>
            </a:r>
            <a:r>
              <a:rPr lang="ru-RU" sz="3100" dirty="0" smtClean="0">
                <a:solidFill>
                  <a:schemeClr val="accent2"/>
                </a:solidFill>
              </a:rPr>
              <a:t/>
            </a:r>
            <a:br>
              <a:rPr lang="ru-RU" sz="3100" dirty="0" smtClean="0">
                <a:solidFill>
                  <a:schemeClr val="accent2"/>
                </a:solidFill>
              </a:rPr>
            </a:br>
            <a:r>
              <a:rPr lang="ru-RU" altLang="ru-RU" sz="2000" dirty="0">
                <a:solidFill>
                  <a:schemeClr val="tx2"/>
                </a:solidFill>
              </a:rPr>
              <a:t> </a:t>
            </a:r>
            <a:r>
              <a:rPr lang="ru-RU" altLang="ru-RU" sz="3100" dirty="0">
                <a:solidFill>
                  <a:schemeClr val="tx2"/>
                </a:solidFill>
              </a:rPr>
              <a:t>Ребенок обладает весьма значительными, глубокими знаниями, умеет самостоятельно их получать, глубоко анализируют различный материал. Создаются все условия для развития </a:t>
            </a:r>
            <a:r>
              <a:rPr lang="ru-RU" altLang="ru-RU" sz="3100" dirty="0" smtClean="0">
                <a:solidFill>
                  <a:schemeClr val="tx2"/>
                </a:solidFill>
              </a:rPr>
              <a:t>академических  </a:t>
            </a:r>
            <a:r>
              <a:rPr lang="ru-RU" altLang="ru-RU" sz="3100" dirty="0">
                <a:solidFill>
                  <a:schemeClr val="tx2"/>
                </a:solidFill>
              </a:rPr>
              <a:t>способностей Полины. </a:t>
            </a:r>
            <a:br>
              <a:rPr lang="ru-RU" altLang="ru-RU" sz="3100" dirty="0">
                <a:solidFill>
                  <a:schemeClr val="tx2"/>
                </a:solidFill>
              </a:rPr>
            </a:br>
            <a:r>
              <a:rPr lang="ru-RU" altLang="ru-RU" sz="3100" dirty="0">
                <a:solidFill>
                  <a:schemeClr val="tx2"/>
                </a:solidFill>
              </a:rPr>
              <a:t>       А остальные дети тянутся за ней и старательно выполняют </a:t>
            </a:r>
            <a:r>
              <a:rPr lang="ru-RU" altLang="ru-RU" sz="3100" dirty="0" smtClean="0">
                <a:solidFill>
                  <a:schemeClr val="tx2"/>
                </a:solidFill>
              </a:rPr>
              <a:t> тесты</a:t>
            </a:r>
            <a:r>
              <a:rPr lang="ru-RU" altLang="ru-RU" sz="3100" dirty="0">
                <a:solidFill>
                  <a:schemeClr val="tx2"/>
                </a:solidFill>
              </a:rPr>
              <a:t>, задания, выбранные самостоятельно.</a:t>
            </a:r>
            <a:br>
              <a:rPr lang="ru-RU" altLang="ru-RU" sz="3100" dirty="0">
                <a:solidFill>
                  <a:schemeClr val="tx2"/>
                </a:solidFill>
              </a:rPr>
            </a:br>
            <a:r>
              <a:rPr lang="ru-RU" sz="3100" dirty="0">
                <a:solidFill>
                  <a:schemeClr val="tx2"/>
                </a:solidFill>
              </a:rPr>
              <a:t>       Даются необходимые рекомендации родителям для развития определенных способностей </a:t>
            </a:r>
            <a:r>
              <a:rPr lang="ru-RU" sz="3100" dirty="0" smtClean="0">
                <a:solidFill>
                  <a:schemeClr val="tx2"/>
                </a:solidFill>
              </a:rPr>
              <a:t>ребенка: список  литературы, памятки.</a:t>
            </a:r>
            <a:endParaRPr lang="ru-RU" sz="3100" dirty="0"/>
          </a:p>
        </p:txBody>
      </p:sp>
      <p:pic>
        <p:nvPicPr>
          <p:cNvPr id="4" name="Объект 3" descr="http://relax.okis.ru/files/1/1/4/1144/%D0%BC%D0%BD%D0%BE%D0%B3%D0%BE%20%D0%B4%D0%B5%D1%82%D0%B5%D0%B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5301208"/>
            <a:ext cx="7620000" cy="12718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382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543800" cy="2736304"/>
          </a:xfrm>
        </p:spPr>
        <p:txBody>
          <a:bodyPr/>
          <a:lstStyle/>
          <a:p>
            <a:pPr algn="ctr"/>
            <a:r>
              <a:rPr lang="ru-RU" sz="8000" dirty="0" smtClean="0">
                <a:solidFill>
                  <a:srgbClr val="FF0000"/>
                </a:solidFill>
              </a:rPr>
              <a:t>Спасибо за внимание! </a:t>
            </a:r>
            <a:endParaRPr lang="ru-RU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55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496</TotalTime>
  <Words>207</Words>
  <Application>Microsoft Office PowerPoint</Application>
  <PresentationFormat>Экран (4:3)</PresentationFormat>
  <Paragraphs>14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Соседство</vt:lpstr>
      <vt:lpstr>   ПРОЕКТ: «Организация  работы с одаренными детьми и методы диагностики»     </vt:lpstr>
      <vt:lpstr>     «Одаренность человека-это маленький росточек, едва проклюнувшийся из земли и требующий к себе огромного внимания. Необходимо холить и лелеять, ухаживать за ним, сделать его благороднее, чтобы он вырос и дал обильный плод».                                                                                В. А. Сухомлинский                                                                                                                                         «У каждого человека есть  задатки дарования , талант к определенному виду  или нескольким видам деятельности. Как раз эту индивидуальность  и надо распознать…                                                                                                 В. А. Сухомлинский.   </vt:lpstr>
      <vt:lpstr>Методы диагностики одаренности </vt:lpstr>
      <vt:lpstr>     Наблюдая за детьми  в группе (вторая младшая группа) и проводя определенные тесты, примеры задач на нестандартное мышление для одаренных детей, выявились академические  способности троих детей.                                                                                                   Более способная из них - Полина, 4 года.  </vt:lpstr>
      <vt:lpstr>Немного о Полине</vt:lpstr>
      <vt:lpstr> Развитие логичности  мышления (прогрессивные матрицы Равена)</vt:lpstr>
      <vt:lpstr>Презентация PowerPoint</vt:lpstr>
      <vt:lpstr>Развитие памяти и внимания</vt:lpstr>
      <vt:lpstr>Математические способности</vt:lpstr>
      <vt:lpstr>               Анализ по итогам наблюдения  Ребенок обладает весьма значительными, глубокими знаниями, умеет самостоятельно их получать, глубоко анализируют различный материал. Создаются все условия для развития академических  способностей Полины.         А остальные дети тянутся за ней и старательно выполняют  тесты, задания, выбранные самостоятельно.        Даются необходимые рекомендации родителям для развития определенных способностей ребенка: список  литературы, памятки.</vt:lpstr>
      <vt:lpstr>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«Организация работы с одаренными детьми» по теме:   </dc:title>
  <dc:creator>Эксперт 22</dc:creator>
  <cp:lastModifiedBy>Эксперт 22</cp:lastModifiedBy>
  <cp:revision>53</cp:revision>
  <dcterms:created xsi:type="dcterms:W3CDTF">2017-03-23T17:18:22Z</dcterms:created>
  <dcterms:modified xsi:type="dcterms:W3CDTF">2020-08-12T05:47:44Z</dcterms:modified>
</cp:coreProperties>
</file>