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59" r:id="rId4"/>
    <p:sldId id="257" r:id="rId5"/>
    <p:sldId id="258" r:id="rId6"/>
    <p:sldId id="260" r:id="rId7"/>
    <p:sldId id="261" r:id="rId8"/>
    <p:sldId id="264" r:id="rId9"/>
    <p:sldId id="262" r:id="rId10"/>
    <p:sldId id="263" r:id="rId11"/>
    <p:sldId id="265" r:id="rId12"/>
    <p:sldId id="266" r:id="rId13"/>
    <p:sldId id="267" r:id="rId14"/>
    <p:sldId id="269" r:id="rId15"/>
    <p:sldId id="268" r:id="rId16"/>
  </p:sldIdLst>
  <p:sldSz cx="9144000" cy="6858000" type="screen4x3"/>
  <p:notesSz cx="6858000" cy="9144000"/>
  <p:defaultTextStyle>
    <a:defPPr>
      <a:defRPr lang="ru-RU"/>
    </a:defPPr>
    <a:lvl1pPr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161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10FF67-643E-44E9-8B4E-453CD81DC3D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429C8-72C1-4D6E-AED9-08C6E50B279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03D470-DB6A-44D5-825C-5369C4D1A95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94E484-EC8C-4407-AED1-9823946835A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4CDC73-0664-4A1D-AC73-5187863C2D7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D869AB-0CE3-44EC-A890-E0DA92507FB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BA5F06-829C-4FFB-836D-F99A6E6C52C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C600A7-7A41-499A-BCA3-D026AD47157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5558AA-978D-4496-8275-775C2D9732C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C24EE7-0E51-4786-A194-74BD8C92CF1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BECBA9-7BAE-4272-9F7B-ABE4F5D280B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5E956201-259A-4FA1-A2F9-2DE887E2FDA7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900113" y="260350"/>
            <a:ext cx="6624637" cy="3382963"/>
          </a:xfrm>
          <a:prstGeom prst="rect">
            <a:avLst/>
          </a:prstGeom>
          <a:gradFill rotWithShape="1">
            <a:gsLst>
              <a:gs pos="0">
                <a:schemeClr val="accent1">
                  <a:alpha val="69000"/>
                </a:schemeClr>
              </a:gs>
              <a:gs pos="100000">
                <a:schemeClr val="bg1">
                  <a:alpha val="64999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7200"/>
              <a:t>Пожары. Их причины и последствия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1887538" y="22240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5795963" y="0"/>
            <a:ext cx="3348037" cy="1054100"/>
          </a:xfrm>
          <a:prstGeom prst="rect">
            <a:avLst/>
          </a:prstGeom>
          <a:gradFill rotWithShape="1">
            <a:gsLst>
              <a:gs pos="0">
                <a:schemeClr val="accent1">
                  <a:alpha val="78999"/>
                </a:schemeClr>
              </a:gs>
              <a:gs pos="100000">
                <a:schemeClr val="bg1">
                  <a:alpha val="78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600" i="1"/>
              <a:t>. </a:t>
            </a:r>
            <a:r>
              <a:rPr lang="en-US" b="1" i="1"/>
              <a:t>“</a:t>
            </a:r>
            <a:r>
              <a:rPr lang="ru-RU" b="1" i="1"/>
              <a:t>Рассказ о неизвестном герое</a:t>
            </a:r>
            <a:r>
              <a:rPr lang="en-US" b="1" i="1"/>
              <a:t>”</a:t>
            </a:r>
            <a:endParaRPr lang="ru-RU" b="1" i="1"/>
          </a:p>
          <a:p>
            <a:pPr>
              <a:spcBef>
                <a:spcPct val="50000"/>
              </a:spcBef>
            </a:pPr>
            <a:r>
              <a:rPr lang="ru-RU" b="1" i="1"/>
              <a:t>С.Я. Маршак</a:t>
            </a:r>
            <a:endParaRPr lang="ru-RU" sz="1600" i="1"/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323850" y="260350"/>
            <a:ext cx="2952750" cy="2563813"/>
          </a:xfrm>
          <a:prstGeom prst="rect">
            <a:avLst/>
          </a:prstGeom>
          <a:gradFill rotWithShape="1">
            <a:gsLst>
              <a:gs pos="0">
                <a:schemeClr val="accent1">
                  <a:alpha val="77000"/>
                </a:schemeClr>
              </a:gs>
              <a:gs pos="100000">
                <a:schemeClr val="bg1">
                  <a:alpha val="74001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/>
              <a:t>Много столпилось</a:t>
            </a:r>
            <a:br>
              <a:rPr lang="ru-RU"/>
            </a:br>
            <a:r>
              <a:rPr lang="ru-RU"/>
              <a:t>Людей на панели.</a:t>
            </a:r>
            <a:br>
              <a:rPr lang="ru-RU"/>
            </a:br>
            <a:r>
              <a:rPr lang="ru-RU"/>
              <a:t>Люди в тревоге</a:t>
            </a:r>
            <a:br>
              <a:rPr lang="ru-RU"/>
            </a:br>
            <a:r>
              <a:rPr lang="ru-RU"/>
              <a:t>Под крышу смотрели:</a:t>
            </a:r>
            <a:br>
              <a:rPr lang="ru-RU"/>
            </a:br>
            <a:r>
              <a:rPr lang="ru-RU"/>
              <a:t>Там из окошка</a:t>
            </a:r>
            <a:br>
              <a:rPr lang="ru-RU"/>
            </a:br>
            <a:r>
              <a:rPr lang="ru-RU"/>
              <a:t>Сквозь огненный дым</a:t>
            </a:r>
            <a:br>
              <a:rPr lang="ru-RU"/>
            </a:br>
            <a:r>
              <a:rPr lang="ru-RU"/>
              <a:t>Руки</a:t>
            </a:r>
            <a:br>
              <a:rPr lang="ru-RU"/>
            </a:br>
            <a:r>
              <a:rPr lang="ru-RU"/>
              <a:t>Ребенок</a:t>
            </a:r>
            <a:br>
              <a:rPr lang="ru-RU"/>
            </a:br>
            <a:r>
              <a:rPr lang="ru-RU"/>
              <a:t>Протягивал к ним. 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6300788" y="3068638"/>
            <a:ext cx="2520950" cy="3113087"/>
          </a:xfrm>
          <a:prstGeom prst="rect">
            <a:avLst/>
          </a:prstGeom>
          <a:gradFill rotWithShape="1">
            <a:gsLst>
              <a:gs pos="0">
                <a:schemeClr val="accent1">
                  <a:alpha val="80000"/>
                </a:schemeClr>
              </a:gs>
              <a:gs pos="100000">
                <a:schemeClr val="bg1">
                  <a:alpha val="77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ru-RU"/>
          </a:p>
          <a:p>
            <a:pPr algn="ctr"/>
            <a:r>
              <a:rPr lang="ru-RU"/>
              <a:t>Миг - и рассыпались</a:t>
            </a:r>
            <a:br>
              <a:rPr lang="ru-RU"/>
            </a:br>
            <a:r>
              <a:rPr lang="ru-RU"/>
              <a:t>Медные каски.</a:t>
            </a:r>
            <a:br>
              <a:rPr lang="ru-RU"/>
            </a:br>
            <a:r>
              <a:rPr lang="ru-RU"/>
              <a:t>Лестницы выросли</a:t>
            </a:r>
            <a:br>
              <a:rPr lang="ru-RU"/>
            </a:br>
            <a:r>
              <a:rPr lang="ru-RU"/>
              <a:t>Быстро, как в сказке.</a:t>
            </a:r>
          </a:p>
          <a:p>
            <a:pPr algn="ctr"/>
            <a:r>
              <a:rPr lang="ru-RU"/>
              <a:t>Люди в брезенте -</a:t>
            </a:r>
            <a:br>
              <a:rPr lang="ru-RU"/>
            </a:br>
            <a:r>
              <a:rPr lang="ru-RU"/>
              <a:t>Один за другим -</a:t>
            </a:r>
            <a:br>
              <a:rPr lang="ru-RU"/>
            </a:br>
            <a:r>
              <a:rPr lang="ru-RU"/>
              <a:t>Лезут</a:t>
            </a:r>
            <a:br>
              <a:rPr lang="ru-RU"/>
            </a:br>
            <a:r>
              <a:rPr lang="ru-RU"/>
              <a:t>По лестницам</a:t>
            </a:r>
            <a:br>
              <a:rPr lang="ru-RU"/>
            </a:br>
            <a:r>
              <a:rPr lang="ru-RU"/>
              <a:t>В пламя и дым...</a:t>
            </a:r>
          </a:p>
          <a:p>
            <a:pPr algn="ctr"/>
            <a:endParaRPr lang="ru-RU"/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3563938" y="2133600"/>
            <a:ext cx="2590800" cy="2289175"/>
          </a:xfrm>
          <a:prstGeom prst="rect">
            <a:avLst/>
          </a:prstGeom>
          <a:gradFill rotWithShape="1">
            <a:gsLst>
              <a:gs pos="0">
                <a:schemeClr val="accent1">
                  <a:alpha val="85001"/>
                </a:schemeClr>
              </a:gs>
              <a:gs pos="100000">
                <a:schemeClr val="bg1">
                  <a:alpha val="86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С дымом мешается</a:t>
            </a:r>
            <a:br>
              <a:rPr lang="ru-RU"/>
            </a:br>
            <a:r>
              <a:rPr lang="ru-RU"/>
              <a:t>Облако пыли,</a:t>
            </a:r>
            <a:br>
              <a:rPr lang="ru-RU"/>
            </a:br>
            <a:r>
              <a:rPr lang="ru-RU"/>
              <a:t>Мчатся пожарные</a:t>
            </a:r>
            <a:br>
              <a:rPr lang="ru-RU"/>
            </a:br>
            <a:r>
              <a:rPr lang="ru-RU"/>
              <a:t>Автомобили,</a:t>
            </a:r>
            <a:br>
              <a:rPr lang="ru-RU"/>
            </a:br>
            <a:r>
              <a:rPr lang="ru-RU"/>
              <a:t>Щелкают звонко,</a:t>
            </a:r>
            <a:br>
              <a:rPr lang="ru-RU"/>
            </a:br>
            <a:r>
              <a:rPr lang="ru-RU"/>
              <a:t>Тревожно свистят.</a:t>
            </a:r>
            <a:br>
              <a:rPr lang="ru-RU"/>
            </a:br>
            <a:r>
              <a:rPr lang="ru-RU"/>
              <a:t>Медные каски</a:t>
            </a:r>
            <a:br>
              <a:rPr lang="ru-RU"/>
            </a:br>
            <a:r>
              <a:rPr lang="ru-RU"/>
              <a:t>Рядами блестят.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 animBg="1"/>
      <p:bldP spid="16391" grpId="0" animBg="1"/>
      <p:bldP spid="16392" grpId="0" animBg="1"/>
      <p:bldP spid="1639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WordArt 2"/>
          <p:cNvSpPr>
            <a:spLocks noChangeArrowheads="1" noChangeShapeType="1" noTextEdit="1"/>
          </p:cNvSpPr>
          <p:nvPr/>
        </p:nvSpPr>
        <p:spPr bwMode="auto">
          <a:xfrm>
            <a:off x="611188" y="1628775"/>
            <a:ext cx="7921625" cy="33385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Что такое пожар?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395288" y="476250"/>
            <a:ext cx="8424862" cy="120015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/>
              <a:t>Пожа́р — неуправляемое, несанкционированное горение веществ, материалов и газовоздушных смесей вне специального очага. Пожары наносят значительный материальный ущерб и большие человеческие жертвы. Подразделяются на наружные и внутренние, открытые и скрытые.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WordArt 2"/>
          <p:cNvSpPr>
            <a:spLocks noChangeArrowheads="1" noChangeShapeType="1" noTextEdit="1"/>
          </p:cNvSpPr>
          <p:nvPr/>
        </p:nvSpPr>
        <p:spPr bwMode="auto">
          <a:xfrm>
            <a:off x="827088" y="333375"/>
            <a:ext cx="8316912" cy="1123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Каковы причины пожаров? </a:t>
            </a: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358775" y="2349500"/>
            <a:ext cx="8461375" cy="2430463"/>
          </a:xfrm>
          <a:prstGeom prst="rect">
            <a:avLst/>
          </a:prstGeom>
          <a:gradFill rotWithShape="1">
            <a:gsLst>
              <a:gs pos="0">
                <a:schemeClr val="accent1">
                  <a:alpha val="83000"/>
                </a:schemeClr>
              </a:gs>
              <a:gs pos="100000">
                <a:schemeClr val="bg1">
                  <a:alpha val="84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  <a:buFontTx/>
              <a:buAutoNum type="arabicPeriod"/>
            </a:pPr>
            <a:r>
              <a:rPr lang="ru-RU"/>
              <a:t>Неисправность электроприборов и электропроводки  - 26,5%</a:t>
            </a:r>
          </a:p>
          <a:p>
            <a:pPr marL="342900" indent="-342900" algn="l">
              <a:spcBef>
                <a:spcPct val="50000"/>
              </a:spcBef>
              <a:buFontTx/>
              <a:buAutoNum type="arabicPeriod"/>
            </a:pPr>
            <a:r>
              <a:rPr lang="ru-RU"/>
              <a:t>Неосторожность при курении – 24,5%</a:t>
            </a:r>
          </a:p>
          <a:p>
            <a:pPr marL="342900" indent="-342900" algn="l">
              <a:spcBef>
                <a:spcPct val="50000"/>
              </a:spcBef>
              <a:buFontTx/>
              <a:buAutoNum type="arabicPeriod"/>
            </a:pPr>
            <a:r>
              <a:rPr lang="ru-RU"/>
              <a:t>Неисправность печного оборудования - 18,7%</a:t>
            </a:r>
          </a:p>
          <a:p>
            <a:pPr marL="342900" indent="-342900" algn="l">
              <a:spcBef>
                <a:spcPct val="50000"/>
              </a:spcBef>
              <a:buFontTx/>
              <a:buAutoNum type="arabicPeriod"/>
            </a:pPr>
            <a:r>
              <a:rPr lang="ru-RU"/>
              <a:t>Другие причины (поджоги, природные факторы и .т.д.) – 18,1%</a:t>
            </a:r>
          </a:p>
          <a:p>
            <a:pPr marL="342900" indent="-342900" algn="l">
              <a:spcBef>
                <a:spcPct val="50000"/>
              </a:spcBef>
              <a:buFontTx/>
              <a:buAutoNum type="arabicPeriod"/>
            </a:pPr>
            <a:r>
              <a:rPr lang="ru-RU"/>
              <a:t>Неосторожное обращение с огнём – 11,2% </a:t>
            </a:r>
          </a:p>
          <a:p>
            <a:pPr marL="342900" indent="-342900" algn="l">
              <a:spcBef>
                <a:spcPct val="50000"/>
              </a:spcBef>
              <a:buFontTx/>
              <a:buAutoNum type="arabicPeriod"/>
            </a:pPr>
            <a:r>
              <a:rPr lang="ru-RU"/>
              <a:t>Шалости детей – 0,7%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1187450" y="1700213"/>
            <a:ext cx="6697663" cy="457200"/>
          </a:xfrm>
          <a:prstGeom prst="rect">
            <a:avLst/>
          </a:prstGeom>
          <a:gradFill rotWithShape="1">
            <a:gsLst>
              <a:gs pos="0">
                <a:schemeClr val="accent1">
                  <a:alpha val="67999"/>
                </a:schemeClr>
              </a:gs>
              <a:gs pos="100000">
                <a:schemeClr val="bg1">
                  <a:alpha val="78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2400"/>
              <a:t>Основными причинами пожаров являются</a:t>
            </a:r>
            <a:r>
              <a:rPr lang="en-US" sz="2400"/>
              <a:t>:</a:t>
            </a:r>
            <a:endParaRPr lang="ru-RU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WordArt 2"/>
          <p:cNvSpPr>
            <a:spLocks noChangeArrowheads="1" noChangeShapeType="1" noTextEdit="1"/>
          </p:cNvSpPr>
          <p:nvPr/>
        </p:nvSpPr>
        <p:spPr bwMode="auto">
          <a:xfrm>
            <a:off x="395288" y="1052513"/>
            <a:ext cx="8439150" cy="41767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Предметы, </a:t>
            </a:r>
          </a:p>
          <a:p>
            <a:pPr algn="ctr"/>
            <a:r>
              <a:rPr lang="ru-RU" sz="36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требующие </a:t>
            </a:r>
          </a:p>
          <a:p>
            <a:pPr algn="ctr"/>
            <a:r>
              <a:rPr lang="ru-RU" sz="36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особой </a:t>
            </a:r>
          </a:p>
          <a:p>
            <a:pPr algn="ctr"/>
            <a:r>
              <a:rPr lang="ru-RU" sz="36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осторожности: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6" name="Picture 6" descr="1261986561947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323850" y="260350"/>
            <a:ext cx="8424863" cy="641350"/>
          </a:xfrm>
          <a:prstGeom prst="rect">
            <a:avLst/>
          </a:prstGeom>
          <a:gradFill rotWithShape="1">
            <a:gsLst>
              <a:gs pos="0">
                <a:schemeClr val="accent1">
                  <a:alpha val="92000"/>
                </a:schemeClr>
              </a:gs>
              <a:gs pos="100000">
                <a:srgbClr val="FFFFFF">
                  <a:alpha val="89999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/>
              <a:t>Спи́чка — палочка (черенок, соломка) из горючего материала, снабжённая на конце зажигательной головкой, служащая для получения открытого огня.</a:t>
            </a:r>
          </a:p>
        </p:txBody>
      </p:sp>
      <p:pic>
        <p:nvPicPr>
          <p:cNvPr id="10243" name="Picture 3" descr="Match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63938" y="1700213"/>
            <a:ext cx="5380037" cy="4067175"/>
          </a:xfrm>
          <a:prstGeom prst="rect">
            <a:avLst/>
          </a:prstGeom>
          <a:noFill/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1700213"/>
            <a:ext cx="2832100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s294674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333375"/>
            <a:ext cx="2136775" cy="3240088"/>
          </a:xfrm>
          <a:prstGeom prst="rect">
            <a:avLst/>
          </a:prstGeom>
          <a:noFill/>
        </p:spPr>
      </p:pic>
      <p:sp>
        <p:nvSpPr>
          <p:cNvPr id="7172" name="AutoShape 4"/>
          <p:cNvSpPr>
            <a:spLocks noChangeArrowheads="1"/>
          </p:cNvSpPr>
          <p:nvPr/>
        </p:nvSpPr>
        <p:spPr bwMode="auto">
          <a:xfrm>
            <a:off x="2484438" y="1196975"/>
            <a:ext cx="914400" cy="914400"/>
          </a:xfrm>
          <a:prstGeom prst="plus">
            <a:avLst>
              <a:gd name="adj" fmla="val 3680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7173" name="Picture 5" descr="28264401_1214994231_8fe444d895586e862d3dc7d3433bd4e1_fu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08400" y="333375"/>
            <a:ext cx="3800475" cy="3251200"/>
          </a:xfrm>
          <a:prstGeom prst="rect">
            <a:avLst/>
          </a:prstGeom>
          <a:noFill/>
        </p:spPr>
      </p:pic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7740650" y="1628775"/>
            <a:ext cx="1009650" cy="21748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7740650" y="1989138"/>
            <a:ext cx="1009650" cy="21748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7176" name="Picture 8" descr="97782c33e0d1859fa2baf842036f2ee0_bi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4167188"/>
            <a:ext cx="3168650" cy="2376487"/>
          </a:xfrm>
          <a:prstGeom prst="rect">
            <a:avLst/>
          </a:prstGeom>
          <a:noFill/>
        </p:spPr>
      </p:pic>
      <p:sp>
        <p:nvSpPr>
          <p:cNvPr id="7177" name="Rectangle 9"/>
          <p:cNvSpPr>
            <a:spLocks noChangeArrowheads="1"/>
          </p:cNvSpPr>
          <p:nvPr/>
        </p:nvSpPr>
        <p:spPr bwMode="auto">
          <a:xfrm>
            <a:off x="3635375" y="5300663"/>
            <a:ext cx="1009650" cy="21748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178" name="Rectangle 10"/>
          <p:cNvSpPr>
            <a:spLocks noChangeArrowheads="1"/>
          </p:cNvSpPr>
          <p:nvPr/>
        </p:nvSpPr>
        <p:spPr bwMode="auto">
          <a:xfrm>
            <a:off x="3635375" y="4941888"/>
            <a:ext cx="1009650" cy="21748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7179" name="Picture 11" descr="73068f94148647961eef863d26cf2733_bi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9338" y="4149725"/>
            <a:ext cx="3311525" cy="248443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nimBg="1"/>
      <p:bldP spid="7174" grpId="0" animBg="1"/>
      <p:bldP spid="7175" grpId="0" animBg="1"/>
      <p:bldP spid="7177" grpId="0" animBg="1"/>
      <p:bldP spid="717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1261986561947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79388" y="260350"/>
            <a:ext cx="8820150" cy="1190625"/>
          </a:xfrm>
          <a:prstGeom prst="rect">
            <a:avLst/>
          </a:prstGeom>
          <a:gradFill rotWithShape="1">
            <a:gsLst>
              <a:gs pos="0">
                <a:schemeClr val="accent1">
                  <a:alpha val="86000"/>
                </a:schemeClr>
              </a:gs>
              <a:gs pos="100000">
                <a:srgbClr val="FFFFFF">
                  <a:alpha val="83000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/>
              <a:t>Пироте́хника — приготовление горючих составов и сжигания их для получения определенного сигнала или эффекта. Делится на: 1) военную и 2) потешную. Материалами служат: уголь, сера, селитра, бертолетова соль, соли бария, стронция, меди, кальция, порох, древесные и металлические скидки и т. п. </a:t>
            </a:r>
          </a:p>
        </p:txBody>
      </p:sp>
      <p:pic>
        <p:nvPicPr>
          <p:cNvPr id="9220" name="Picture 4" descr="800px-Bratislava_New_Year_Firework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1628775"/>
            <a:ext cx="3095625" cy="2322513"/>
          </a:xfrm>
          <a:prstGeom prst="rect">
            <a:avLst/>
          </a:prstGeom>
          <a:noFill/>
        </p:spPr>
      </p:pic>
      <p:pic>
        <p:nvPicPr>
          <p:cNvPr id="9221" name="Picture 5" descr="house-on-fir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3800" y="1628775"/>
            <a:ext cx="3384550" cy="2536825"/>
          </a:xfrm>
          <a:prstGeom prst="rect">
            <a:avLst/>
          </a:prstGeom>
          <a:noFill/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4076700"/>
            <a:ext cx="3095625" cy="232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224" name="AutoShape 8"/>
          <p:cNvSpPr>
            <a:spLocks noChangeArrowheads="1"/>
          </p:cNvSpPr>
          <p:nvPr/>
        </p:nvSpPr>
        <p:spPr bwMode="auto">
          <a:xfrm>
            <a:off x="3635375" y="2708275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9225" name="AutoShape 9"/>
          <p:cNvSpPr>
            <a:spLocks noChangeArrowheads="1"/>
          </p:cNvSpPr>
          <p:nvPr/>
        </p:nvSpPr>
        <p:spPr bwMode="auto">
          <a:xfrm>
            <a:off x="3635375" y="5229225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9226" name="Picture 10" descr="7959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19700" y="4292600"/>
            <a:ext cx="2857500" cy="2143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4" grpId="0" animBg="1"/>
      <p:bldP spid="92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1261986561947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250825" y="476250"/>
            <a:ext cx="8642350" cy="915988"/>
          </a:xfrm>
          <a:prstGeom prst="rect">
            <a:avLst/>
          </a:prstGeom>
          <a:gradFill rotWithShape="1">
            <a:gsLst>
              <a:gs pos="0">
                <a:schemeClr val="accent1">
                  <a:alpha val="89000"/>
                </a:schemeClr>
              </a:gs>
              <a:gs pos="100000">
                <a:schemeClr val="bg1">
                  <a:alpha val="86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/>
              <a:t>Свеча́ — приспособление для освещения, имеющее чаще всего вид цилиндра из твёрдого горючего материала, который в растопленном виде подводится к пламени с помощью фитиля. </a:t>
            </a:r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950" y="1916113"/>
            <a:ext cx="4003675" cy="417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198" name="AutoShape 6"/>
          <p:cNvSpPr>
            <a:spLocks noChangeArrowheads="1"/>
          </p:cNvSpPr>
          <p:nvPr/>
        </p:nvSpPr>
        <p:spPr bwMode="auto">
          <a:xfrm>
            <a:off x="4211638" y="3789363"/>
            <a:ext cx="1192212" cy="917575"/>
          </a:xfrm>
          <a:custGeom>
            <a:avLst/>
            <a:gdLst>
              <a:gd name="G0" fmla="+- 14064 0 0"/>
              <a:gd name="G1" fmla="+- 4335 0 0"/>
              <a:gd name="G2" fmla="+- 21600 0 4335"/>
              <a:gd name="G3" fmla="+- 10800 0 4335"/>
              <a:gd name="G4" fmla="+- 21600 0 14064"/>
              <a:gd name="G5" fmla="*/ G4 G3 10800"/>
              <a:gd name="G6" fmla="+- 21600 0 G5"/>
              <a:gd name="T0" fmla="*/ 14064 w 21600"/>
              <a:gd name="T1" fmla="*/ 0 h 21600"/>
              <a:gd name="T2" fmla="*/ 0 w 21600"/>
              <a:gd name="T3" fmla="*/ 10800 h 21600"/>
              <a:gd name="T4" fmla="*/ 14064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4064" y="0"/>
                </a:moveTo>
                <a:lnTo>
                  <a:pt x="14064" y="4335"/>
                </a:lnTo>
                <a:lnTo>
                  <a:pt x="3375" y="4335"/>
                </a:lnTo>
                <a:lnTo>
                  <a:pt x="3375" y="17265"/>
                </a:lnTo>
                <a:lnTo>
                  <a:pt x="14064" y="17265"/>
                </a:lnTo>
                <a:lnTo>
                  <a:pt x="14064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4335"/>
                </a:moveTo>
                <a:lnTo>
                  <a:pt x="1350" y="17265"/>
                </a:lnTo>
                <a:lnTo>
                  <a:pt x="2700" y="17265"/>
                </a:lnTo>
                <a:lnTo>
                  <a:pt x="2700" y="4335"/>
                </a:lnTo>
                <a:close/>
              </a:path>
              <a:path w="21600" h="21600">
                <a:moveTo>
                  <a:pt x="0" y="4335"/>
                </a:moveTo>
                <a:lnTo>
                  <a:pt x="0" y="17265"/>
                </a:lnTo>
                <a:lnTo>
                  <a:pt x="675" y="17265"/>
                </a:lnTo>
                <a:lnTo>
                  <a:pt x="675" y="4335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8200" name="Picture 8" descr="fire-46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8625" y="1916113"/>
            <a:ext cx="3336925" cy="4133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1261986561947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395288" y="260350"/>
            <a:ext cx="8135937" cy="119062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/>
              <a:t>Газовая плита — кухонная плита, работающая на природном газе. Газ проходит через сопло (жиклер), смешивается с воздухом, полученная газовоздушная смесь через рассекатель горелки, выходит через боковые отверстия, воспламеняется. </a:t>
            </a:r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1628775"/>
            <a:ext cx="2695575" cy="455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1638" y="2133600"/>
            <a:ext cx="434340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WordArt 5"/>
          <p:cNvSpPr>
            <a:spLocks noChangeArrowheads="1" noChangeShapeType="1" noTextEdit="1"/>
          </p:cNvSpPr>
          <p:nvPr/>
        </p:nvSpPr>
        <p:spPr bwMode="auto">
          <a:xfrm>
            <a:off x="1042988" y="404813"/>
            <a:ext cx="7669212" cy="2735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8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Не оставляйте без</a:t>
            </a:r>
          </a:p>
          <a:p>
            <a:pPr algn="ctr"/>
            <a:r>
              <a:rPr lang="ru-RU" sz="28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 присмотра </a:t>
            </a:r>
          </a:p>
          <a:p>
            <a:pPr algn="ctr"/>
            <a:r>
              <a:rPr lang="ru-RU" sz="28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 </a:t>
            </a:r>
          </a:p>
        </p:txBody>
      </p:sp>
      <p:sp>
        <p:nvSpPr>
          <p:cNvPr id="12297" name="WordArt 9"/>
          <p:cNvSpPr>
            <a:spLocks noChangeArrowheads="1" noChangeShapeType="1" noTextEdit="1"/>
          </p:cNvSpPr>
          <p:nvPr/>
        </p:nvSpPr>
        <p:spPr bwMode="auto">
          <a:xfrm>
            <a:off x="2124075" y="3213100"/>
            <a:ext cx="5170488" cy="1550988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19"/>
              </a:avLst>
            </a:prstTxWarp>
          </a:bodyPr>
          <a:lstStyle/>
          <a:p>
            <a:pPr algn="ctr"/>
            <a:r>
              <a:rPr lang="ru-RU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огонь</a:t>
            </a:r>
          </a:p>
        </p:txBody>
      </p:sp>
      <p:sp>
        <p:nvSpPr>
          <p:cNvPr id="12299" name="WordArt 11"/>
          <p:cNvSpPr>
            <a:spLocks noChangeArrowheads="1" noChangeShapeType="1" noTextEdit="1"/>
          </p:cNvSpPr>
          <p:nvPr/>
        </p:nvSpPr>
        <p:spPr bwMode="auto">
          <a:xfrm>
            <a:off x="2051050" y="4941888"/>
            <a:ext cx="5111750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спички,    свечи,   плиты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229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70" decel="100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770" decel="100000"/>
                                        <p:tgtEl>
                                          <p:spTgt spid="1229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77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nimBg="1"/>
      <p:bldP spid="12297" grpId="0" animBg="1"/>
      <p:bldP spid="1229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WordArt 4"/>
          <p:cNvSpPr>
            <a:spLocks noChangeArrowheads="1" noChangeShapeType="1" noTextEdit="1"/>
          </p:cNvSpPr>
          <p:nvPr/>
        </p:nvSpPr>
        <p:spPr bwMode="auto">
          <a:xfrm>
            <a:off x="1979613" y="476250"/>
            <a:ext cx="5184775" cy="19446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Телефон МЧС и </a:t>
            </a:r>
          </a:p>
          <a:p>
            <a:pPr algn="ctr"/>
            <a:r>
              <a:rPr lang="ru-RU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пожарной службы 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2771775" y="2781300"/>
            <a:ext cx="3095625" cy="31400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20000" b="1" i="1">
                <a:solidFill>
                  <a:srgbClr val="CA161F"/>
                </a:solidFill>
              </a:rPr>
              <a:t>01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7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50" autoRev="1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" dur="250" autoRev="1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" dur="250" autoRev="1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50" autoRev="1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7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" autoRev="1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autoRev="1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7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250" autoRev="1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5" dur="250" autoRev="1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6" dur="250" autoRev="1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50" autoRev="1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 animBg="1"/>
      <p:bldP spid="13317" grpId="1" animBg="1"/>
      <p:bldP spid="13317" grpId="2" animBg="1"/>
      <p:bldP spid="13317" grpId="3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619250" y="2060575"/>
            <a:ext cx="5651500" cy="414337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algn="l"/>
            <a:r>
              <a:rPr lang="ru-RU" sz="1400"/>
              <a:t> </a:t>
            </a:r>
          </a:p>
          <a:p>
            <a:pPr marL="342900" indent="-342900" algn="ctr"/>
            <a:r>
              <a:rPr lang="ru-RU" sz="1400"/>
              <a:t>Боевые действия по тушению пожаров начинаются с момента получения сообщения о пожаре пожарной охраной и считаются законченными по возвращении подразделения пожарной охраны на место постоянной дислокации.</a:t>
            </a:r>
          </a:p>
          <a:p>
            <a:pPr marL="342900" indent="-342900" algn="ctr"/>
            <a:endParaRPr lang="ru-RU" sz="1400"/>
          </a:p>
          <a:p>
            <a:pPr marL="342900" indent="-342900" algn="ctr"/>
            <a:r>
              <a:rPr lang="ru-RU" sz="1400" b="1"/>
              <a:t>Действия пожарной охраны включают в себя:</a:t>
            </a:r>
          </a:p>
          <a:p>
            <a:pPr marL="342900" indent="-342900" algn="ctr"/>
            <a:endParaRPr lang="ru-RU" sz="1400" b="1"/>
          </a:p>
          <a:p>
            <a:pPr marL="342900" indent="-342900" algn="ctr">
              <a:buFontTx/>
              <a:buChar char="•"/>
            </a:pPr>
            <a:r>
              <a:rPr lang="ru-RU" sz="1400"/>
              <a:t>обработку вызовов;</a:t>
            </a:r>
          </a:p>
          <a:p>
            <a:pPr marL="342900" indent="-342900" algn="ctr">
              <a:buFontTx/>
              <a:buChar char="•"/>
            </a:pPr>
            <a:r>
              <a:rPr lang="ru-RU" sz="1400"/>
              <a:t>выезд и следование к месту вызова (пожара);</a:t>
            </a:r>
          </a:p>
          <a:p>
            <a:pPr marL="342900" indent="-342900" algn="ctr">
              <a:buFontTx/>
              <a:buChar char="•"/>
            </a:pPr>
            <a:r>
              <a:rPr lang="ru-RU" sz="1400"/>
              <a:t>разведку;</a:t>
            </a:r>
          </a:p>
          <a:p>
            <a:pPr marL="342900" indent="-342900" algn="ctr">
              <a:buFontTx/>
              <a:buChar char="•"/>
            </a:pPr>
            <a:r>
              <a:rPr lang="ru-RU" sz="1400"/>
              <a:t>спасание людей и имущества;</a:t>
            </a:r>
          </a:p>
          <a:p>
            <a:pPr marL="342900" indent="-342900" algn="ctr">
              <a:buFontTx/>
              <a:buChar char="•"/>
            </a:pPr>
            <a:r>
              <a:rPr lang="ru-RU" sz="1400"/>
              <a:t>боевое развертывание;</a:t>
            </a:r>
          </a:p>
          <a:p>
            <a:pPr marL="342900" indent="-342900" algn="ctr">
              <a:buFontTx/>
              <a:buChar char="•"/>
            </a:pPr>
            <a:r>
              <a:rPr lang="ru-RU" sz="1400"/>
              <a:t>ликвидацию горения;</a:t>
            </a:r>
          </a:p>
          <a:p>
            <a:pPr marL="342900" indent="-342900" algn="ctr">
              <a:buFontTx/>
              <a:buChar char="•"/>
            </a:pPr>
            <a:r>
              <a:rPr lang="ru-RU" sz="1400"/>
              <a:t>выполнение специальных работ;</a:t>
            </a:r>
          </a:p>
          <a:p>
            <a:pPr marL="342900" indent="-342900" algn="ctr">
              <a:buFontTx/>
              <a:buChar char="•"/>
            </a:pPr>
            <a:r>
              <a:rPr lang="ru-RU" sz="1400"/>
              <a:t>сбор и возвращение в подразделение.</a:t>
            </a:r>
          </a:p>
          <a:p>
            <a:pPr marL="342900" indent="-342900" algn="ctr"/>
            <a:endParaRPr lang="ru-RU" sz="1400"/>
          </a:p>
          <a:p>
            <a:pPr marL="342900" indent="-342900" algn="ctr"/>
            <a:r>
              <a:rPr lang="ru-RU" sz="1400"/>
              <a:t>Боевые действия могут выполняться одновременно</a:t>
            </a:r>
          </a:p>
          <a:p>
            <a:pPr marL="342900" indent="-342900" algn="ctr"/>
            <a:endParaRPr lang="ru-RU" sz="1400"/>
          </a:p>
        </p:txBody>
      </p:sp>
      <p:sp>
        <p:nvSpPr>
          <p:cNvPr id="15365" name="WordArt 5"/>
          <p:cNvSpPr>
            <a:spLocks noChangeArrowheads="1" noChangeShapeType="1" noTextEdit="1"/>
          </p:cNvSpPr>
          <p:nvPr/>
        </p:nvSpPr>
        <p:spPr bwMode="auto">
          <a:xfrm>
            <a:off x="1476375" y="260350"/>
            <a:ext cx="6840538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Боевые действия </a:t>
            </a:r>
          </a:p>
          <a:p>
            <a:pPr algn="ctr"/>
            <a:r>
              <a:rPr lang="ru-RU" sz="36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пожарной охраны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WordArt 4"/>
          <p:cNvSpPr>
            <a:spLocks noChangeArrowheads="1" noChangeShapeType="1" noTextEdit="1"/>
          </p:cNvSpPr>
          <p:nvPr/>
        </p:nvSpPr>
        <p:spPr bwMode="auto">
          <a:xfrm>
            <a:off x="971550" y="1268413"/>
            <a:ext cx="6840538" cy="44656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8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Спасибо </a:t>
            </a:r>
          </a:p>
          <a:p>
            <a:pPr algn="ctr"/>
            <a:r>
              <a:rPr lang="ru-RU" sz="48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за</a:t>
            </a:r>
          </a:p>
          <a:p>
            <a:pPr algn="ctr"/>
            <a:r>
              <a:rPr lang="ru-RU" sz="48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 внимание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371</Words>
  <Application>Microsoft PowerPoint</Application>
  <PresentationFormat>Экран (4:3)</PresentationFormat>
  <Paragraphs>54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Оформление по умолчанию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123</dc:creator>
  <cp:lastModifiedBy>acer</cp:lastModifiedBy>
  <cp:revision>14</cp:revision>
  <dcterms:created xsi:type="dcterms:W3CDTF">2010-02-07T14:35:28Z</dcterms:created>
  <dcterms:modified xsi:type="dcterms:W3CDTF">2019-10-06T08:45:30Z</dcterms:modified>
</cp:coreProperties>
</file>