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59" r:id="rId3"/>
    <p:sldId id="260" r:id="rId4"/>
    <p:sldId id="266" r:id="rId5"/>
    <p:sldId id="264" r:id="rId6"/>
    <p:sldId id="262" r:id="rId7"/>
    <p:sldId id="267" r:id="rId8"/>
    <p:sldId id="268" r:id="rId9"/>
    <p:sldId id="269" r:id="rId10"/>
    <p:sldId id="270" r:id="rId11"/>
    <p:sldId id="271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59FA0-79A6-4634-879F-C7FF0998B32B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E1536-A07B-44E7-8A14-8E5EC34F909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7637CD-7685-49D4-A05C-DA94EE55F16F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E5DA12-C7B0-4DD2-BCB9-C06E9C738A4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E5DA12-C7B0-4DD2-BCB9-C06E9C738A4E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E0290-221E-40BB-AADC-CD5A75D3B499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8C5CC59-036E-43F0-B216-70D354455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E0290-221E-40BB-AADC-CD5A75D3B499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8C5CC59-036E-43F0-B216-70D354455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E0290-221E-40BB-AADC-CD5A75D3B499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CC59-036E-43F0-B216-70D354455A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E0290-221E-40BB-AADC-CD5A75D3B499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CC59-036E-43F0-B216-70D354455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E0290-221E-40BB-AADC-CD5A75D3B499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8C5CC59-036E-43F0-B216-70D354455A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E0290-221E-40BB-AADC-CD5A75D3B499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CC59-036E-43F0-B216-70D354455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E0290-221E-40BB-AADC-CD5A75D3B499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CC59-036E-43F0-B216-70D354455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E0290-221E-40BB-AADC-CD5A75D3B499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CC59-036E-43F0-B216-70D354455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E0290-221E-40BB-AADC-CD5A75D3B499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CC59-036E-43F0-B216-70D354455A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E0290-221E-40BB-AADC-CD5A75D3B499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CC59-036E-43F0-B216-70D354455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E0290-221E-40BB-AADC-CD5A75D3B499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5CC59-036E-43F0-B216-70D354455A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8DE0290-221E-40BB-AADC-CD5A75D3B499}" type="datetimeFigureOut">
              <a:rPr lang="ru-RU" smtClean="0"/>
              <a:pPr/>
              <a:t>10.07.2014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8C5CC59-036E-43F0-B216-70D354455A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2518" cy="10826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Урок по ОРКСЭ (4 класс)</a:t>
            </a:r>
            <a:r>
              <a:rPr lang="ru-RU" sz="2800" dirty="0" smtClean="0">
                <a:solidFill>
                  <a:srgbClr val="FF0000"/>
                </a:solidFill>
              </a:rPr>
              <a:t/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Модуль :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Основы мировой религиозной культуры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C:\Documents and Settings\Xp\Рабочий стол\2школа фото\фото школа\DSCN207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513646"/>
            <a:ext cx="3459388" cy="4612517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500174"/>
            <a:ext cx="4038600" cy="514353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Учитель начальных классов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Назарова Зинаида Михайловна</a:t>
            </a:r>
          </a:p>
          <a:p>
            <a:pPr algn="ctr"/>
            <a:r>
              <a:rPr lang="ru-RU" b="1" dirty="0" err="1" smtClean="0">
                <a:solidFill>
                  <a:schemeClr val="accent5">
                    <a:lumMod val="75000"/>
                  </a:schemeClr>
                </a:solidFill>
              </a:rPr>
              <a:t>Митяевская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 школа</a:t>
            </a:r>
          </a:p>
          <a:p>
            <a:pPr algn="ctr"/>
            <a:r>
              <a:rPr lang="ru-RU" b="1" dirty="0" err="1" smtClean="0">
                <a:solidFill>
                  <a:schemeClr val="accent5">
                    <a:lumMod val="75000"/>
                  </a:schemeClr>
                </a:solidFill>
              </a:rPr>
              <a:t>Сакский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 район</a:t>
            </a:r>
          </a:p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Республика Крым</a:t>
            </a:r>
          </a:p>
          <a:p>
            <a:pPr algn="ctr"/>
            <a:endParaRPr lang="ru-RU" b="1" dirty="0">
              <a:solidFill>
                <a:srgbClr val="002060"/>
              </a:solidFill>
            </a:endParaRPr>
          </a:p>
          <a:p>
            <a:pPr algn="ctr"/>
            <a:r>
              <a:rPr lang="ru-RU" sz="2000" b="1" dirty="0">
                <a:solidFill>
                  <a:schemeClr val="accent5">
                    <a:lumMod val="75000"/>
                  </a:schemeClr>
                </a:solidFill>
              </a:rPr>
              <a:t>с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. Митяево</a:t>
            </a:r>
          </a:p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2014 г.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857256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«Священные сооружения»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14422"/>
            <a:ext cx="8848756" cy="5429288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ЦЕЛЬ: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Формирование понятия «священное сооружение» через ознакомление с культовыми сооружениями мировых религий.</a:t>
            </a:r>
          </a:p>
          <a:p>
            <a:pPr lvl="0"/>
            <a:r>
              <a:rPr lang="ru-RU" b="1" dirty="0" smtClean="0">
                <a:solidFill>
                  <a:srgbClr val="FF0000"/>
                </a:solidFill>
              </a:rPr>
              <a:t>Задачи: 1.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Сформировать представление об основных священных сооружениях мировых религий .</a:t>
            </a:r>
          </a:p>
          <a:p>
            <a:pPr lvl="0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2.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 Научить различать священные сооружения разных религий по их характерным архитектурным особенностям.</a:t>
            </a:r>
          </a:p>
          <a:p>
            <a:pPr lvl="0"/>
            <a:r>
              <a:rPr lang="ru-RU" b="1" dirty="0" smtClean="0">
                <a:solidFill>
                  <a:srgbClr val="FF0000"/>
                </a:solidFill>
              </a:rPr>
              <a:t>3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. Воспитывать уважительное и бережное отношение к священным сооружениям разных религиозных культур как к памятникам мировой культуры.</a:t>
            </a:r>
          </a:p>
          <a:p>
            <a:pPr lvl="0"/>
            <a:r>
              <a:rPr lang="ru-RU" b="1" dirty="0" smtClean="0">
                <a:solidFill>
                  <a:srgbClr val="FF0000"/>
                </a:solidFill>
              </a:rPr>
              <a:t>4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. Развивать речь, логическое и ассоциативное мышление обучающихся. </a:t>
            </a:r>
          </a:p>
          <a:p>
            <a:pPr lvl="0"/>
            <a:r>
              <a:rPr lang="ru-RU" b="1" dirty="0" smtClean="0">
                <a:solidFill>
                  <a:srgbClr val="FF0000"/>
                </a:solidFill>
              </a:rPr>
              <a:t>5.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 Способствовать развитию коммуникативных способностей обучающихся, умению аргументировано отстаивать свою точку зрения.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686800" cy="178592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Назовите, какие мировые религии вам известны и расположите их на ленте времени  по мере их возникновения</a:t>
            </a:r>
            <a:r>
              <a:rPr lang="ru-RU" sz="3200" dirty="0" smtClean="0"/>
              <a:t>. 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2000240"/>
            <a:ext cx="4191000" cy="464347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ХРИСТИАНСТВО</a:t>
            </a:r>
          </a:p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ИСЛАМ</a:t>
            </a:r>
          </a:p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БУДДИЗМ</a:t>
            </a:r>
          </a:p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ИУДАИЗМ</a:t>
            </a:r>
            <a:endParaRPr lang="ru-RU" sz="5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000240"/>
            <a:ext cx="4343400" cy="4572032"/>
          </a:xfrm>
        </p:spPr>
        <p:txBody>
          <a:bodyPr/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ИУДАИЗМ</a:t>
            </a:r>
          </a:p>
          <a:p>
            <a:r>
              <a:rPr lang="ru-RU" sz="4800" b="1" dirty="0" smtClean="0">
                <a:solidFill>
                  <a:schemeClr val="accent5">
                    <a:lumMod val="75000"/>
                  </a:schemeClr>
                </a:solidFill>
              </a:rPr>
              <a:t>БУДДИЗМ</a:t>
            </a:r>
          </a:p>
          <a:p>
            <a:r>
              <a:rPr lang="ru-RU" sz="4000" b="1" dirty="0" smtClean="0">
                <a:solidFill>
                  <a:schemeClr val="accent5">
                    <a:lumMod val="75000"/>
                  </a:schemeClr>
                </a:solidFill>
              </a:rPr>
              <a:t>ХРИСТИАНСТВО</a:t>
            </a:r>
          </a:p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ИСЛАМ</a:t>
            </a:r>
          </a:p>
          <a:p>
            <a:endParaRPr lang="ru-RU" dirty="0"/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3714776" cy="3808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214290"/>
            <a:ext cx="4000528" cy="34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429000"/>
            <a:ext cx="4430623" cy="2950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3659806"/>
            <a:ext cx="4357718" cy="290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34814" y="214290"/>
            <a:ext cx="420799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19" y="357166"/>
            <a:ext cx="4000529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571876"/>
            <a:ext cx="3786214" cy="288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09" y="3191825"/>
            <a:ext cx="4768273" cy="3166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42852"/>
            <a:ext cx="86868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Заполнить таблицу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642918"/>
          <a:ext cx="8686800" cy="5826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8"/>
                <a:gridCol w="1143008"/>
                <a:gridCol w="1428760"/>
                <a:gridCol w="1714512"/>
                <a:gridCol w="2143140"/>
                <a:gridCol w="1114372"/>
              </a:tblGrid>
              <a:tr h="901959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Название религии</a:t>
                      </a:r>
                      <a:endParaRPr lang="ru-RU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Название священного сооружения</a:t>
                      </a:r>
                      <a:endParaRPr lang="ru-RU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FF0000"/>
                          </a:solidFill>
                        </a:rPr>
                        <a:t>Внешние отличительные признаки</a:t>
                      </a:r>
                      <a:endParaRPr lang="ru-RU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Внутреннее</a:t>
                      </a:r>
                      <a:r>
                        <a:rPr lang="ru-RU" b="1" baseline="0" dirty="0" smtClean="0">
                          <a:solidFill>
                            <a:srgbClr val="FF0000"/>
                          </a:solidFill>
                        </a:rPr>
                        <a:t> убранство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Правила поведения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Новые понятия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047877">
                <a:tc>
                  <a:txBody>
                    <a:bodyPr/>
                    <a:lstStyle/>
                    <a:p>
                      <a:endParaRPr lang="ru-RU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Иудаизм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 smtClean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Синагога</a:t>
                      </a:r>
                    </a:p>
                    <a:p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Шкаф для Торы</a:t>
                      </a:r>
                    </a:p>
                    <a:p>
                      <a:r>
                        <a:rPr lang="ru-RU" b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Менора</a:t>
                      </a:r>
                      <a:r>
                        <a:rPr lang="ru-RU" b="1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М и ж отдельно,</a:t>
                      </a:r>
                      <a:r>
                        <a:rPr lang="ru-RU" b="1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 на голове </a:t>
                      </a:r>
                      <a:r>
                        <a:rPr lang="ru-RU" b="1" baseline="0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тфилин</a:t>
                      </a:r>
                      <a:r>
                        <a:rPr lang="ru-RU" b="1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, у муж. покрыта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М</a:t>
                      </a:r>
                      <a:r>
                        <a:rPr lang="ru-RU" b="1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енора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499822">
                <a:tc>
                  <a:txBody>
                    <a:bodyPr/>
                    <a:lstStyle/>
                    <a:p>
                      <a:endParaRPr lang="ru-RU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Христиан-</a:t>
                      </a:r>
                    </a:p>
                    <a:p>
                      <a:r>
                        <a:rPr lang="ru-RU" b="1" dirty="0" err="1" smtClean="0">
                          <a:solidFill>
                            <a:srgbClr val="FF0000"/>
                          </a:solidFill>
                        </a:rPr>
                        <a:t>ство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 smtClean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Церковь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Крест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Колокольня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Купола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Алтарь 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Иконы 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Фрески 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Тишина, муж. снять гол. убор, жен. с</a:t>
                      </a:r>
                      <a:r>
                        <a:rPr lang="ru-RU" b="1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 платком на голове, не спиной к алтарю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Алтарь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Икона 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Фрески 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Звон-</a:t>
                      </a:r>
                    </a:p>
                    <a:p>
                      <a:r>
                        <a:rPr lang="ru-RU" b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ница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158522">
                <a:tc>
                  <a:txBody>
                    <a:bodyPr/>
                    <a:lstStyle/>
                    <a:p>
                      <a:endParaRPr lang="ru-RU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Ислам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 smtClean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Мечеть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Минарет</a:t>
                      </a:r>
                    </a:p>
                    <a:p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Спец.надписи</a:t>
                      </a:r>
                    </a:p>
                    <a:p>
                      <a:r>
                        <a:rPr lang="ru-RU" b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Михраб</a:t>
                      </a:r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 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Трибуна</a:t>
                      </a:r>
                      <a:r>
                        <a:rPr lang="ru-RU" b="1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Без обуви, в чистой одежде, рядами за имамом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Минарет</a:t>
                      </a:r>
                    </a:p>
                    <a:p>
                      <a:r>
                        <a:rPr lang="ru-RU" b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Михраб</a:t>
                      </a:r>
                      <a:endParaRPr lang="ru-RU" b="1" dirty="0" smtClean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Имам  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218606">
                <a:tc>
                  <a:txBody>
                    <a:bodyPr/>
                    <a:lstStyle/>
                    <a:p>
                      <a:endParaRPr lang="ru-RU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Буддизм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 smtClean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Пагода 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Крыша -зонт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Алтарь 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Зонты 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Ленты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Фонари 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Снять  </a:t>
                      </a:r>
                      <a:r>
                        <a:rPr lang="ru-RU" b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гол.убор.обход</a:t>
                      </a:r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 слева направо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сидеть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Будда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Ступа</a:t>
                      </a:r>
                    </a:p>
                    <a:p>
                      <a:r>
                        <a:rPr lang="ru-RU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Алтарь</a:t>
                      </a:r>
                      <a:endParaRPr lang="ru-RU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42852"/>
            <a:ext cx="8686800" cy="642942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Священные здания иудаизма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214" y="3714752"/>
            <a:ext cx="4167471" cy="2923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804049"/>
            <a:ext cx="4143384" cy="2839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00034" y="857232"/>
            <a:ext cx="392909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857232"/>
            <a:ext cx="3929090" cy="2681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Христианские храмы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928670"/>
            <a:ext cx="4059281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000108"/>
            <a:ext cx="4111481" cy="2643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786190"/>
            <a:ext cx="4095752" cy="2861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714752"/>
            <a:ext cx="4357686" cy="2918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42852"/>
            <a:ext cx="8686800" cy="642942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Мечети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72066" y="3929066"/>
            <a:ext cx="3618963" cy="2717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928670"/>
            <a:ext cx="4352265" cy="2938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000108"/>
            <a:ext cx="4095757" cy="307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071942"/>
            <a:ext cx="4143404" cy="2426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71438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Буддийские священные здания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928670"/>
            <a:ext cx="3857652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857233"/>
            <a:ext cx="4214842" cy="2732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000504"/>
            <a:ext cx="3786214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3714752"/>
            <a:ext cx="4286280" cy="2857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sz="4800" b="1" dirty="0" err="1" smtClean="0">
                <a:solidFill>
                  <a:srgbClr val="FF0000"/>
                </a:solidFill>
              </a:rPr>
              <a:t>синквейн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chemeClr val="accent5">
                    <a:lumMod val="75000"/>
                  </a:schemeClr>
                </a:solidFill>
              </a:rPr>
              <a:t>1. Священные сооружения.</a:t>
            </a:r>
          </a:p>
          <a:p>
            <a:pPr algn="ctr"/>
            <a:r>
              <a:rPr lang="ru-RU" sz="4400" b="1" dirty="0" smtClean="0">
                <a:solidFill>
                  <a:schemeClr val="accent5">
                    <a:lumMod val="75000"/>
                  </a:schemeClr>
                </a:solidFill>
              </a:rPr>
              <a:t>2. Святые, величавые.</a:t>
            </a:r>
          </a:p>
          <a:p>
            <a:pPr algn="ctr"/>
            <a:r>
              <a:rPr lang="ru-RU" sz="4400" b="1" dirty="0" smtClean="0">
                <a:solidFill>
                  <a:schemeClr val="accent5">
                    <a:lumMod val="75000"/>
                  </a:schemeClr>
                </a:solidFill>
              </a:rPr>
              <a:t>3. Собираются, молятся, свершаются.</a:t>
            </a:r>
          </a:p>
          <a:p>
            <a:pPr algn="ctr"/>
            <a:r>
              <a:rPr lang="ru-RU" sz="4400" b="1" dirty="0" smtClean="0">
                <a:solidFill>
                  <a:schemeClr val="accent5">
                    <a:lumMod val="75000"/>
                  </a:schemeClr>
                </a:solidFill>
              </a:rPr>
              <a:t>4. Это здания для богослужения.</a:t>
            </a:r>
          </a:p>
          <a:p>
            <a:pPr algn="ctr"/>
            <a:r>
              <a:rPr lang="ru-RU" sz="4400" b="1" dirty="0" smtClean="0">
                <a:solidFill>
                  <a:schemeClr val="accent5">
                    <a:lumMod val="75000"/>
                  </a:schemeClr>
                </a:solidFill>
              </a:rPr>
              <a:t>5. Святыня.</a:t>
            </a:r>
            <a:endParaRPr lang="ru-RU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1828792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</a:rPr>
              <a:t>Спасибо!</a:t>
            </a:r>
            <a:endParaRPr lang="ru-RU" sz="72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428868"/>
            <a:ext cx="5286412" cy="4263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574</TotalTime>
  <Words>294</Words>
  <Application>Microsoft Office PowerPoint</Application>
  <PresentationFormat>Экран (4:3)</PresentationFormat>
  <Paragraphs>95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Трек</vt:lpstr>
      <vt:lpstr>Урок по ОРКСЭ (4 класс) Модуль : Основы мировой религиозной культуры</vt:lpstr>
      <vt:lpstr>«Священные сооружения»</vt:lpstr>
      <vt:lpstr>Назовите, какие мировые религии вам известны и расположите их на ленте времени  по мере их возникновения. </vt:lpstr>
      <vt:lpstr>Слайд 4</vt:lpstr>
      <vt:lpstr>Слайд 5</vt:lpstr>
      <vt:lpstr>Заполнить таблицу</vt:lpstr>
      <vt:lpstr>Священные здания иудаизма</vt:lpstr>
      <vt:lpstr>Христианские храмы</vt:lpstr>
      <vt:lpstr>Мечети</vt:lpstr>
      <vt:lpstr>Буддийские священные здания</vt:lpstr>
      <vt:lpstr> синквейн</vt:lpstr>
      <vt:lpstr>Спасибо!</vt:lpstr>
    </vt:vector>
  </TitlesOfParts>
  <Company>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Xp</dc:creator>
  <cp:lastModifiedBy>Xp</cp:lastModifiedBy>
  <cp:revision>58</cp:revision>
  <dcterms:created xsi:type="dcterms:W3CDTF">2014-07-09T12:44:38Z</dcterms:created>
  <dcterms:modified xsi:type="dcterms:W3CDTF">2014-07-10T16:54:01Z</dcterms:modified>
</cp:coreProperties>
</file>