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304" r:id="rId3"/>
    <p:sldId id="296" r:id="rId4"/>
    <p:sldId id="260" r:id="rId5"/>
    <p:sldId id="275" r:id="rId6"/>
    <p:sldId id="262" r:id="rId7"/>
    <p:sldId id="257" r:id="rId8"/>
    <p:sldId id="259" r:id="rId9"/>
    <p:sldId id="306" r:id="rId10"/>
    <p:sldId id="307" r:id="rId11"/>
    <p:sldId id="308" r:id="rId12"/>
    <p:sldId id="309" r:id="rId13"/>
    <p:sldId id="310" r:id="rId14"/>
    <p:sldId id="311" r:id="rId15"/>
    <p:sldId id="29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76B64AD0-DFB8-477E-A913-9717EEDB2314}">
          <p14:sldIdLst>
            <p14:sldId id="256"/>
            <p14:sldId id="304"/>
            <p14:sldId id="296"/>
            <p14:sldId id="260"/>
            <p14:sldId id="275"/>
            <p14:sldId id="262"/>
            <p14:sldId id="257"/>
            <p14:sldId id="259"/>
            <p14:sldId id="306"/>
            <p14:sldId id="307"/>
            <p14:sldId id="308"/>
            <p14:sldId id="309"/>
            <p14:sldId id="310"/>
            <p14:sldId id="311"/>
            <p14:sldId id="29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>
        <p:scale>
          <a:sx n="60" d="100"/>
          <a:sy n="60" d="100"/>
        </p:scale>
        <p:origin x="-786" y="-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02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24F439-FEAB-4FF1-A097-BED5F94388E3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6CF6E5-0711-4ED4-B49C-8C986C8F17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98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CF6E5-0711-4ED4-B49C-8C986C8F17B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6123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CF6E5-0711-4ED4-B49C-8C986C8F17B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612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tstvogid.ru/poznavatelno-rechevoe-razvitie-doshk/.html" TargetMode="External"/><Relationship Id="rId5" Type="http://schemas.openxmlformats.org/officeDocument/2006/relationships/hyperlink" Target="http://detstvogid.ru/fgos-doshkolnogo-obrazovaniya-o-pozna/.html" TargetMode="External"/><Relationship Id="rId4" Type="http://schemas.openxmlformats.org/officeDocument/2006/relationships/hyperlink" Target="http://detstvogid.ru/fgos-doshkolnogo-obrazovaniya/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750" y="0"/>
            <a:ext cx="9348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/>
              <a:t> Проектная деятельность как эффективный метод  успешного </a:t>
            </a:r>
            <a:r>
              <a:rPr lang="ru-RU" sz="2800" dirty="0" smtClean="0"/>
              <a:t>обучения </a:t>
            </a:r>
            <a:r>
              <a:rPr lang="ru-RU" sz="2800" dirty="0"/>
              <a:t>и </a:t>
            </a:r>
            <a:r>
              <a:rPr lang="ru-RU" sz="2800" dirty="0" smtClean="0"/>
              <a:t>воспитания детей </a:t>
            </a:r>
            <a:br>
              <a:rPr lang="ru-RU" sz="2800" dirty="0" smtClean="0"/>
            </a:br>
            <a:r>
              <a:rPr lang="ru-RU" sz="2800" dirty="0" smtClean="0"/>
              <a:t>с ОВЗ</a:t>
            </a:r>
            <a:endParaRPr lang="ru-RU" sz="4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Рисунок 1"/>
          <p:cNvSpPr>
            <a:spLocks noGrp="1"/>
          </p:cNvSpPr>
          <p:nvPr>
            <p:ph type="pic" idx="1"/>
          </p:nvPr>
        </p:nvSpPr>
        <p:spPr>
          <a:xfrm>
            <a:off x="1792288" y="1340769"/>
            <a:ext cx="5486400" cy="3096343"/>
          </a:xfrm>
        </p:spPr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7351712" cy="804862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ru-RU" sz="2600" dirty="0" smtClean="0"/>
              <a:t>Татьяна Александровна Салахова</a:t>
            </a:r>
          </a:p>
          <a:p>
            <a:pPr algn="r"/>
            <a:r>
              <a:rPr lang="ru-RU" sz="2400" dirty="0" smtClean="0"/>
              <a:t>Учитель – дефектолог</a:t>
            </a:r>
          </a:p>
          <a:p>
            <a:pPr algn="r"/>
            <a:r>
              <a:rPr lang="ru-RU" sz="2400" smtClean="0"/>
              <a:t>1 </a:t>
            </a:r>
            <a:r>
              <a:rPr lang="ru-RU" sz="2400" smtClean="0"/>
              <a:t>квалификационная </a:t>
            </a:r>
            <a:r>
              <a:rPr lang="ru-RU" sz="2400" dirty="0" smtClean="0"/>
              <a:t>категория</a:t>
            </a:r>
            <a:endParaRPr lang="ru-RU" sz="2400" dirty="0"/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3737343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>
                <a:latin typeface="Times New Roman" pitchFamily="18" charset="0"/>
                <a:cs typeface="Times New Roman" pitchFamily="18" charset="0"/>
              </a:rPr>
            </a:b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59179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750" y="0"/>
            <a:ext cx="9348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xfrm>
            <a:off x="358329" y="2204863"/>
            <a:ext cx="8785671" cy="1440161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800" u="sng" dirty="0" smtClean="0">
                <a:solidFill>
                  <a:srgbClr val="C00000"/>
                </a:solidFill>
              </a:rPr>
              <a:t/>
            </a:r>
            <a:br>
              <a:rPr lang="ru-RU" sz="2800" u="sng" dirty="0" smtClean="0">
                <a:solidFill>
                  <a:srgbClr val="C00000"/>
                </a:solidFill>
              </a:rPr>
            </a:br>
            <a:r>
              <a:rPr lang="ru-RU" sz="2800" u="sng" dirty="0">
                <a:solidFill>
                  <a:srgbClr val="C00000"/>
                </a:solidFill>
              </a:rPr>
              <a:t/>
            </a:r>
            <a:br>
              <a:rPr lang="ru-RU" sz="2800" u="sng" dirty="0">
                <a:solidFill>
                  <a:srgbClr val="C00000"/>
                </a:solidFill>
              </a:rPr>
            </a:br>
            <a:r>
              <a:rPr lang="ru-RU" sz="2800" u="sng" dirty="0" smtClean="0">
                <a:solidFill>
                  <a:srgbClr val="C00000"/>
                </a:solidFill>
              </a:rPr>
              <a:t/>
            </a:r>
            <a:br>
              <a:rPr lang="ru-RU" sz="2800" u="sng" dirty="0" smtClean="0">
                <a:solidFill>
                  <a:srgbClr val="C00000"/>
                </a:solidFill>
              </a:rPr>
            </a:br>
            <a:r>
              <a:rPr lang="ru-RU" sz="2800" u="sng" dirty="0">
                <a:solidFill>
                  <a:srgbClr val="C00000"/>
                </a:solidFill>
              </a:rPr>
              <a:t/>
            </a:r>
            <a:br>
              <a:rPr lang="ru-RU" sz="2800" u="sng" dirty="0">
                <a:solidFill>
                  <a:srgbClr val="C00000"/>
                </a:solidFill>
              </a:rPr>
            </a:br>
            <a:r>
              <a:rPr lang="ru-RU" sz="2800" u="sng" dirty="0" smtClean="0">
                <a:solidFill>
                  <a:srgbClr val="C00000"/>
                </a:solidFill>
              </a:rPr>
              <a:t/>
            </a:r>
            <a:br>
              <a:rPr lang="ru-RU" sz="2800" u="sng" dirty="0" smtClean="0">
                <a:solidFill>
                  <a:srgbClr val="C00000"/>
                </a:solidFill>
              </a:rPr>
            </a:br>
            <a:r>
              <a:rPr lang="ru-RU" sz="2800" u="sng" dirty="0" smtClean="0">
                <a:solidFill>
                  <a:srgbClr val="C00000"/>
                </a:solidFill>
              </a:rPr>
              <a:t>Проект </a:t>
            </a:r>
            <a:r>
              <a:rPr lang="ru-RU" sz="2800" u="sng" dirty="0">
                <a:solidFill>
                  <a:srgbClr val="C00000"/>
                </a:solidFill>
              </a:rPr>
              <a:t>(лат.)</a:t>
            </a:r>
            <a:r>
              <a:rPr lang="ru-RU" sz="2800" u="sng" dirty="0"/>
              <a:t> </a:t>
            </a:r>
            <a:r>
              <a:rPr lang="ru-RU" sz="2800" dirty="0"/>
              <a:t>«выброшенный вперед», «выступающий», «бросающийся в глаза»</a:t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b="1" i="1" dirty="0">
                <a:solidFill>
                  <a:srgbClr val="C00000"/>
                </a:solidFill>
                <a:cs typeface="Arial" pitchFamily="34" charset="0"/>
              </a:rPr>
              <a:t>“Всё, что я познаю, я знаю, для чего мне это надо и где и как я могу эти знания  применить”</a:t>
            </a:r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- вот основной тезис современного понятия метода </a:t>
            </a:r>
            <a:r>
              <a:rPr lang="ru-RU" sz="2800" b="1" i="1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проектов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37170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>
                <a:latin typeface="Times New Roman" pitchFamily="18" charset="0"/>
                <a:cs typeface="Times New Roman" pitchFamily="18" charset="0"/>
              </a:rPr>
            </a:b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86933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50" y="0"/>
            <a:ext cx="9348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xfrm>
            <a:off x="358329" y="2000240"/>
            <a:ext cx="8785671" cy="4381088"/>
          </a:xfrm>
        </p:spPr>
        <p:txBody>
          <a:bodyPr>
            <a:noAutofit/>
          </a:bodyPr>
          <a:lstStyle/>
          <a:p>
            <a:pPr algn="just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>
                <a:latin typeface="Times New Roman" pitchFamily="18" charset="0"/>
                <a:cs typeface="Times New Roman" pitchFamily="18" charset="0"/>
              </a:rPr>
            </a:br>
            <a:endParaRPr lang="ru-RU" sz="3200" b="1" dirty="0" smtClean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фото.jpg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2420887"/>
            <a:ext cx="3721100" cy="3805287"/>
          </a:xfrm>
          <a:ln w="38100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860032" y="2492896"/>
            <a:ext cx="42839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B00000"/>
                </a:solidFill>
                <a:latin typeface="Calibri" pitchFamily="34" charset="0"/>
                <a:cs typeface="Estrangelo Edessa" pitchFamily="66" charset="0"/>
              </a:rPr>
              <a:t>Метод проектов </a:t>
            </a:r>
            <a:r>
              <a:rPr lang="ru-RU" i="1" dirty="0">
                <a:latin typeface="Calibri" pitchFamily="34" charset="0"/>
                <a:cs typeface="Estrangelo Edessa" pitchFamily="66" charset="0"/>
              </a:rPr>
              <a:t>был разработан в начале ХХ столетия американским философом, психологом и  педагогом Джоном </a:t>
            </a:r>
            <a:r>
              <a:rPr lang="ru-RU" i="1" dirty="0" err="1">
                <a:latin typeface="Calibri" pitchFamily="34" charset="0"/>
                <a:cs typeface="Estrangelo Edessa" pitchFamily="66" charset="0"/>
              </a:rPr>
              <a:t>Дьюи</a:t>
            </a:r>
            <a:r>
              <a:rPr lang="ru-RU" i="1" dirty="0">
                <a:latin typeface="Calibri" pitchFamily="34" charset="0"/>
                <a:cs typeface="Estrangelo Edessa" pitchFamily="66" charset="0"/>
              </a:rPr>
              <a:t>  (1859-1952).</a:t>
            </a:r>
          </a:p>
          <a:p>
            <a:endParaRPr lang="ru-RU" i="1" dirty="0">
              <a:latin typeface="Calibri" pitchFamily="34" charset="0"/>
              <a:cs typeface="Estrangelo Edessa" pitchFamily="66" charset="0"/>
            </a:endParaRPr>
          </a:p>
          <a:p>
            <a:r>
              <a:rPr lang="ru-RU" i="1" dirty="0">
                <a:latin typeface="Calibri" pitchFamily="34" charset="0"/>
                <a:cs typeface="Estrangelo Edessa" pitchFamily="66" charset="0"/>
              </a:rPr>
              <a:t>    По мнению </a:t>
            </a:r>
            <a:r>
              <a:rPr lang="ru-RU" i="1" dirty="0" err="1">
                <a:latin typeface="Calibri" pitchFamily="34" charset="0"/>
                <a:cs typeface="Estrangelo Edessa" pitchFamily="66" charset="0"/>
              </a:rPr>
              <a:t>Д.Дьюи</a:t>
            </a:r>
            <a:r>
              <a:rPr lang="ru-RU" i="1" dirty="0">
                <a:latin typeface="Calibri" pitchFamily="34" charset="0"/>
                <a:cs typeface="Estrangelo Edessa" pitchFamily="66" charset="0"/>
              </a:rPr>
              <a:t>, обучение должно строиться "на активной основе через целесообразную деятельность детей в соответствии с их личными интересами и личными целями".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76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635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32" y="12700"/>
            <a:ext cx="929957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6700366" cy="3101975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endParaRPr lang="ru-RU" sz="2000" b="1" dirty="0" smtClean="0">
              <a:solidFill>
                <a:srgbClr val="003300"/>
              </a:solidFill>
              <a:latin typeface="Bookman Old Style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764704"/>
            <a:ext cx="59584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Метод проектов полностью соответствует требованиям </a:t>
            </a:r>
            <a:r>
              <a:rPr lang="ru-RU" sz="3200" b="1" u="sng" dirty="0">
                <a:hlinkClick r:id="rId4" tooltip="ФГОС ДО"/>
              </a:rPr>
              <a:t>ФГОС дошкольного образования</a:t>
            </a:r>
            <a:r>
              <a:rPr lang="ru-RU" sz="3200" dirty="0"/>
              <a:t> и может быть осуществлен как в рамках </a:t>
            </a:r>
            <a:r>
              <a:rPr lang="ru-RU" sz="3200" b="1" u="sng" dirty="0">
                <a:hlinkClick r:id="rId5" tooltip="ФГОС ДО: познавательное развитие"/>
              </a:rPr>
              <a:t>познавательного развития</a:t>
            </a:r>
            <a:r>
              <a:rPr lang="ru-RU" sz="3200" dirty="0"/>
              <a:t> дошкольников, так и посредством</a:t>
            </a:r>
            <a:r>
              <a:rPr lang="ru-RU" sz="3200" b="1" u="sng" dirty="0">
                <a:hlinkClick r:id="rId6" tooltip="Работа со сказкой: интеграция образовательных областей"/>
              </a:rPr>
              <a:t> интеграции образовательных </a:t>
            </a:r>
            <a:r>
              <a:rPr lang="ru-RU" sz="3200" b="1" u="sng" dirty="0" smtClean="0">
                <a:hlinkClick r:id="rId6" tooltip="Работа со сказкой: интеграция образовательных областей"/>
              </a:rPr>
              <a:t>областей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523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635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1"/>
            <a:ext cx="929957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0" y="12700"/>
            <a:ext cx="7020272" cy="915184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 fontScale="90000"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endParaRPr lang="ru-RU" sz="2200" b="1" dirty="0" smtClean="0">
              <a:solidFill>
                <a:srgbClr val="003300"/>
              </a:solidFill>
              <a:latin typeface="Bookman Old Style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1720840"/>
            <a:ext cx="6318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Цель</a:t>
            </a:r>
            <a:r>
              <a:rPr lang="ru-RU" sz="2400" dirty="0" smtClean="0">
                <a:solidFill>
                  <a:srgbClr val="C00000"/>
                </a:solidFill>
              </a:rPr>
              <a:t> —</a:t>
            </a:r>
            <a:r>
              <a:rPr lang="ru-RU" sz="2400" dirty="0" smtClean="0"/>
              <a:t> развивать творческие способности личности ребёнка, которые определяются задачами развития и задачами исследовательской деятельности </a:t>
            </a:r>
            <a:r>
              <a:rPr lang="ru-RU" sz="2400" dirty="0"/>
              <a:t>детей.</a:t>
            </a:r>
            <a:br>
              <a:rPr lang="ru-RU" sz="2400" dirty="0"/>
            </a:br>
            <a:r>
              <a:rPr lang="ru-RU" sz="2400" b="1" dirty="0">
                <a:solidFill>
                  <a:srgbClr val="C00000"/>
                </a:solidFill>
              </a:rPr>
              <a:t>Задачи</a:t>
            </a:r>
            <a:r>
              <a:rPr lang="ru-RU" sz="2400" dirty="0">
                <a:solidFill>
                  <a:srgbClr val="C00000"/>
                </a:solidFill>
              </a:rPr>
              <a:t>: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— обучать элементарному планированию;</a:t>
            </a:r>
            <a:br>
              <a:rPr lang="ru-RU" sz="2400" dirty="0"/>
            </a:br>
            <a:r>
              <a:rPr lang="ru-RU" sz="2400" dirty="0"/>
              <a:t>— формировать навыки сбора и обработки информации, материалов;</a:t>
            </a:r>
            <a:br>
              <a:rPr lang="ru-RU" sz="2400" dirty="0"/>
            </a:br>
            <a:r>
              <a:rPr lang="ru-RU" sz="2400" dirty="0"/>
              <a:t>— развивать творческие </a:t>
            </a:r>
            <a:r>
              <a:rPr lang="ru-RU" sz="2400" dirty="0" smtClean="0"/>
              <a:t>способности</a:t>
            </a:r>
            <a:r>
              <a:rPr lang="ru-RU" sz="2400" dirty="0"/>
              <a:t>;</a:t>
            </a:r>
            <a:br>
              <a:rPr lang="ru-RU" sz="2400" dirty="0"/>
            </a:br>
            <a:r>
              <a:rPr lang="ru-RU" sz="2400" dirty="0"/>
              <a:t>— формировать позитивное отношение к познавательной, исследовательской, творческой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401241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2394" y="0"/>
            <a:ext cx="9348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xfrm>
            <a:off x="251521" y="2000240"/>
            <a:ext cx="8892480" cy="1440161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3105835"/>
            <a:ext cx="86409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C00000"/>
                </a:solidFill>
              </a:rPr>
              <a:t>Проект – это «5П»</a:t>
            </a:r>
            <a:br>
              <a:rPr lang="ru-RU" sz="4400" dirty="0">
                <a:solidFill>
                  <a:srgbClr val="C00000"/>
                </a:solidFill>
              </a:rPr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03040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635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5622" y="19050"/>
            <a:ext cx="9308306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6227762" cy="2768600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endParaRPr lang="ru-RU" sz="2000" b="1" dirty="0" smtClean="0">
              <a:solidFill>
                <a:srgbClr val="003300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6054387"/>
            <a:ext cx="7072362" cy="3385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2274838"/>
            <a:ext cx="61024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/>
              <a:t>Проблема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/>
              <a:t>Проектирование (планирование)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/>
              <a:t>Поиск информации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/>
              <a:t>Продукт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/>
              <a:t>Презентация</a:t>
            </a:r>
          </a:p>
          <a:p>
            <a:r>
              <a:rPr lang="ru-RU" sz="2800" dirty="0"/>
              <a:t>Шестое «П» проекта -  это его портфолио, т.е. папка, в которой собраны все рабочие материалы</a:t>
            </a:r>
          </a:p>
        </p:txBody>
      </p:sp>
    </p:spTree>
    <p:extLst>
      <p:ext uri="{BB962C8B-B14F-4D97-AF65-F5344CB8AC3E}">
        <p14:creationId xmlns:p14="http://schemas.microsoft.com/office/powerpoint/2010/main" val="3438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29" y="0"/>
            <a:ext cx="9390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xfrm>
            <a:off x="1" y="1428737"/>
            <a:ext cx="9036496" cy="142875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 smtClean="0">
              <a:latin typeface="Bookman Old Style" pitchFamily="18" charset="0"/>
            </a:endParaRPr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889844"/>
            <a:ext cx="90364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  <a:p>
            <a:pPr algn="ctr"/>
            <a:r>
              <a:rPr lang="ru-RU" b="1" i="1" u="sng" dirty="0" smtClean="0"/>
              <a:t>ТИПОЛОГИЯ ПРОЕКТОВ</a:t>
            </a:r>
            <a:endParaRPr lang="ru-RU" b="1" i="1" u="sng" dirty="0"/>
          </a:p>
          <a:p>
            <a:endParaRPr lang="ru-RU" b="1" i="1" u="sng" dirty="0" smtClean="0">
              <a:solidFill>
                <a:srgbClr val="B00000"/>
              </a:solidFill>
            </a:endParaRPr>
          </a:p>
          <a:p>
            <a:r>
              <a:rPr lang="ru-RU" b="1" i="1" u="sng" dirty="0" smtClean="0">
                <a:solidFill>
                  <a:srgbClr val="B00000"/>
                </a:solidFill>
              </a:rPr>
              <a:t>По </a:t>
            </a:r>
            <a:r>
              <a:rPr lang="ru-RU" b="1" i="1" u="sng" dirty="0">
                <a:solidFill>
                  <a:srgbClr val="B00000"/>
                </a:solidFill>
              </a:rPr>
              <a:t>доминирующему виду проектной деятельности:</a:t>
            </a:r>
          </a:p>
          <a:p>
            <a:r>
              <a:rPr lang="ru-RU" b="1" i="1" dirty="0"/>
              <a:t>- игровые</a:t>
            </a:r>
          </a:p>
          <a:p>
            <a:r>
              <a:rPr lang="ru-RU" b="1" i="1" dirty="0"/>
              <a:t>- информационные</a:t>
            </a:r>
          </a:p>
          <a:p>
            <a:r>
              <a:rPr lang="ru-RU" b="1" i="1" dirty="0"/>
              <a:t>- исследовательские</a:t>
            </a:r>
          </a:p>
          <a:p>
            <a:r>
              <a:rPr lang="ru-RU" b="1" i="1" dirty="0"/>
              <a:t>- творческие</a:t>
            </a:r>
          </a:p>
          <a:p>
            <a:r>
              <a:rPr lang="ru-RU" b="1" i="1" u="sng" dirty="0">
                <a:solidFill>
                  <a:srgbClr val="B00000"/>
                </a:solidFill>
              </a:rPr>
              <a:t>По содержанию:</a:t>
            </a:r>
          </a:p>
          <a:p>
            <a:r>
              <a:rPr lang="ru-RU" b="1" i="1" dirty="0"/>
              <a:t>- </a:t>
            </a:r>
            <a:r>
              <a:rPr lang="ru-RU" b="1" i="1" dirty="0" err="1"/>
              <a:t>Монопроекты</a:t>
            </a:r>
            <a:r>
              <a:rPr lang="ru-RU" b="1" i="1" dirty="0"/>
              <a:t> (одна образовательная область)</a:t>
            </a:r>
          </a:p>
          <a:p>
            <a:pPr>
              <a:buFontTx/>
              <a:buChar char="-"/>
            </a:pPr>
            <a:r>
              <a:rPr lang="ru-RU" b="1" i="1" dirty="0"/>
              <a:t>интегративные (две и более образовательные области</a:t>
            </a:r>
          </a:p>
          <a:p>
            <a:r>
              <a:rPr lang="ru-RU" b="1" i="1" u="sng" dirty="0">
                <a:solidFill>
                  <a:srgbClr val="B00000"/>
                </a:solidFill>
              </a:rPr>
              <a:t>По количеству:</a:t>
            </a:r>
          </a:p>
          <a:p>
            <a:r>
              <a:rPr lang="ru-RU" b="1" i="1" dirty="0"/>
              <a:t>- индивидуальные</a:t>
            </a:r>
          </a:p>
          <a:p>
            <a:r>
              <a:rPr lang="ru-RU" b="1" i="1" dirty="0"/>
              <a:t>- групповые</a:t>
            </a:r>
          </a:p>
          <a:p>
            <a:r>
              <a:rPr lang="ru-RU" b="1" i="1" u="sng" dirty="0">
                <a:solidFill>
                  <a:srgbClr val="B00000"/>
                </a:solidFill>
              </a:rPr>
              <a:t>По продолжительности:</a:t>
            </a:r>
          </a:p>
          <a:p>
            <a:r>
              <a:rPr lang="ru-RU" b="1" i="1" dirty="0"/>
              <a:t>- краткосрочные (1-4 недели)</a:t>
            </a:r>
          </a:p>
          <a:p>
            <a:r>
              <a:rPr lang="ru-RU" b="1" i="1" dirty="0"/>
              <a:t>- среднесрочные (до 1 месяца)</a:t>
            </a:r>
          </a:p>
          <a:p>
            <a:r>
              <a:rPr lang="ru-RU" b="1" i="1" dirty="0"/>
              <a:t>- долгосрочные (полугодие, учебный год)</a:t>
            </a:r>
          </a:p>
        </p:txBody>
      </p:sp>
    </p:spTree>
    <p:extLst>
      <p:ext uri="{BB962C8B-B14F-4D97-AF65-F5344CB8AC3E}">
        <p14:creationId xmlns:p14="http://schemas.microsoft.com/office/powerpoint/2010/main" val="159179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29" y="0"/>
            <a:ext cx="9390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 smtClean="0">
              <a:latin typeface="Bookman Old Style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>
              <a:solidFill>
                <a:srgbClr val="B0000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B00000"/>
                </a:solidFill>
              </a:rPr>
              <a:t>В дошкольном </a:t>
            </a:r>
            <a:r>
              <a:rPr lang="ru-RU" dirty="0">
                <a:solidFill>
                  <a:srgbClr val="B00000"/>
                </a:solidFill>
              </a:rPr>
              <a:t>учреждении могут быть</a:t>
            </a:r>
            <a:r>
              <a:rPr lang="ru-RU" dirty="0" smtClean="0">
                <a:solidFill>
                  <a:srgbClr val="B00000"/>
                </a:solidFill>
              </a:rPr>
              <a:t>:</a:t>
            </a:r>
          </a:p>
          <a:p>
            <a:pPr marL="0" indent="0">
              <a:buNone/>
            </a:pPr>
            <a:r>
              <a:rPr lang="ru-RU" b="1" dirty="0"/>
              <a:t>1. Информационные проекты</a:t>
            </a:r>
          </a:p>
          <a:p>
            <a:pPr marL="0" indent="0">
              <a:buNone/>
            </a:pPr>
            <a:r>
              <a:rPr lang="ru-RU" b="1" dirty="0"/>
              <a:t>2. Исследовательские проекты</a:t>
            </a:r>
          </a:p>
          <a:p>
            <a:pPr marL="0" indent="0">
              <a:buNone/>
            </a:pPr>
            <a:r>
              <a:rPr lang="ru-RU" b="1" dirty="0"/>
              <a:t>3. Ролевые проекты</a:t>
            </a:r>
          </a:p>
          <a:p>
            <a:pPr marL="0" indent="0">
              <a:buNone/>
            </a:pPr>
            <a:r>
              <a:rPr lang="ru-RU" b="1" dirty="0"/>
              <a:t>4. Творческие проекты</a:t>
            </a:r>
            <a:endParaRPr lang="ru-RU" dirty="0"/>
          </a:p>
          <a:p>
            <a:endParaRPr lang="ru-RU" dirty="0"/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889844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975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29" y="0"/>
            <a:ext cx="9390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 smtClean="0">
              <a:latin typeface="Bookman Old Style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B00000"/>
                </a:solidFill>
                <a:latin typeface="Georgia" pitchFamily="18" charset="0"/>
                <a:cs typeface="Tunga" pitchFamily="34" charset="0"/>
              </a:rPr>
              <a:t>Планирование проектной деятельности</a:t>
            </a:r>
            <a:r>
              <a:rPr lang="ru-RU" dirty="0">
                <a:solidFill>
                  <a:srgbClr val="B00000"/>
                </a:solidFill>
                <a:latin typeface="Georgia" pitchFamily="18" charset="0"/>
                <a:cs typeface="Tunga" pitchFamily="34" charset="0"/>
              </a:rPr>
              <a:t> начинается с </a:t>
            </a:r>
            <a:r>
              <a:rPr lang="ru-RU" dirty="0" smtClean="0">
                <a:solidFill>
                  <a:srgbClr val="B00000"/>
                </a:solidFill>
                <a:latin typeface="Georgia" pitchFamily="18" charset="0"/>
                <a:cs typeface="Tunga" pitchFamily="34" charset="0"/>
              </a:rPr>
              <a:t>вопросов</a:t>
            </a:r>
          </a:p>
          <a:p>
            <a:pPr marL="0" indent="0">
              <a:buNone/>
            </a:pPr>
            <a:r>
              <a:rPr lang="ru-RU" b="1" i="1" dirty="0">
                <a:latin typeface="Georgia" pitchFamily="18" charset="0"/>
              </a:rPr>
              <a:t>“Для чего нужен проект?”</a:t>
            </a:r>
            <a:br>
              <a:rPr lang="ru-RU" b="1" i="1" dirty="0">
                <a:latin typeface="Georgia" pitchFamily="18" charset="0"/>
              </a:rPr>
            </a:br>
            <a:r>
              <a:rPr lang="ru-RU" dirty="0">
                <a:latin typeface="Georgia" pitchFamily="18" charset="0"/>
              </a:rPr>
              <a:t/>
            </a:r>
            <a:br>
              <a:rPr lang="ru-RU" dirty="0">
                <a:latin typeface="Georgia" pitchFamily="18" charset="0"/>
              </a:rPr>
            </a:br>
            <a:r>
              <a:rPr lang="ru-RU" b="1" i="1" dirty="0">
                <a:latin typeface="Georgia" pitchFamily="18" charset="0"/>
              </a:rPr>
              <a:t> </a:t>
            </a:r>
            <a:r>
              <a:rPr lang="ru-RU" b="1" i="1" dirty="0" smtClean="0">
                <a:latin typeface="Georgia" pitchFamily="18" charset="0"/>
              </a:rPr>
              <a:t> </a:t>
            </a:r>
            <a:r>
              <a:rPr lang="ru-RU" b="1" i="1" dirty="0">
                <a:latin typeface="Georgia" pitchFamily="18" charset="0"/>
              </a:rPr>
              <a:t>“Ради чего он осуществляется</a:t>
            </a:r>
            <a:r>
              <a:rPr lang="ru-RU" b="1" i="1" dirty="0" smtClean="0">
                <a:latin typeface="Georgia" pitchFamily="18" charset="0"/>
              </a:rPr>
              <a:t>?”</a:t>
            </a:r>
            <a:br>
              <a:rPr lang="ru-RU" b="1" i="1" dirty="0" smtClean="0">
                <a:latin typeface="Georgia" pitchFamily="18" charset="0"/>
              </a:rPr>
            </a:br>
            <a:r>
              <a:rPr lang="ru-RU" dirty="0">
                <a:latin typeface="Georgia" pitchFamily="18" charset="0"/>
              </a:rPr>
              <a:t/>
            </a:r>
            <a:br>
              <a:rPr lang="ru-RU" dirty="0">
                <a:latin typeface="Georgia" pitchFamily="18" charset="0"/>
              </a:rPr>
            </a:br>
            <a:r>
              <a:rPr lang="ru-RU" b="1" i="1" dirty="0">
                <a:latin typeface="Georgia" pitchFamily="18" charset="0"/>
              </a:rPr>
              <a:t> </a:t>
            </a:r>
            <a:r>
              <a:rPr lang="ru-RU" b="1" i="1" dirty="0" smtClean="0">
                <a:latin typeface="Georgia" pitchFamily="18" charset="0"/>
              </a:rPr>
              <a:t> </a:t>
            </a:r>
            <a:r>
              <a:rPr lang="ru-RU" b="1" i="1" dirty="0">
                <a:latin typeface="Georgia" pitchFamily="18" charset="0"/>
              </a:rPr>
              <a:t>“Что станет продуктом проектной деятельности?” </a:t>
            </a:r>
            <a:br>
              <a:rPr lang="ru-RU" b="1" i="1" dirty="0">
                <a:latin typeface="Georgia" pitchFamily="18" charset="0"/>
              </a:rPr>
            </a:br>
            <a:r>
              <a:rPr lang="ru-RU" dirty="0">
                <a:latin typeface="Georgia" pitchFamily="18" charset="0"/>
              </a:rPr>
              <a:t/>
            </a:r>
            <a:br>
              <a:rPr lang="ru-RU" dirty="0">
                <a:latin typeface="Georgia" pitchFamily="18" charset="0"/>
              </a:rPr>
            </a:br>
            <a:r>
              <a:rPr lang="ru-RU" dirty="0">
                <a:latin typeface="Georgia" pitchFamily="18" charset="0"/>
              </a:rPr>
              <a:t> </a:t>
            </a:r>
            <a:r>
              <a:rPr lang="ru-RU" b="1" i="1" dirty="0" smtClean="0">
                <a:latin typeface="Georgia" pitchFamily="18" charset="0"/>
              </a:rPr>
              <a:t>“</a:t>
            </a:r>
            <a:r>
              <a:rPr lang="ru-RU" b="1" i="1" dirty="0">
                <a:latin typeface="Georgia" pitchFamily="18" charset="0"/>
              </a:rPr>
              <a:t>В какой форме будет презентован продукт?”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889844"/>
            <a:ext cx="9036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88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29" y="0"/>
            <a:ext cx="9390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 smtClean="0">
              <a:latin typeface="Bookman Old Style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B00000"/>
                </a:solidFill>
              </a:rPr>
              <a:t>Работа над проектом</a:t>
            </a:r>
            <a:r>
              <a:rPr lang="ru-RU" dirty="0">
                <a:solidFill>
                  <a:srgbClr val="B00000"/>
                </a:solidFill>
              </a:rPr>
              <a:t/>
            </a:r>
            <a:br>
              <a:rPr lang="ru-RU" dirty="0">
                <a:solidFill>
                  <a:srgbClr val="B00000"/>
                </a:solidFill>
              </a:rPr>
            </a:b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Первый этап–выбор темы</a:t>
            </a:r>
          </a:p>
          <a:p>
            <a:pPr>
              <a:buNone/>
              <a:defRPr/>
            </a:pP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- постановка </a:t>
            </a:r>
            <a:r>
              <a:rPr lang="ru-RU" b="1" i="1" dirty="0">
                <a:solidFill>
                  <a:schemeClr val="accent4">
                    <a:lumMod val="50000"/>
                  </a:schemeClr>
                </a:solidFill>
              </a:rPr>
              <a:t>цели,  исходя  из  потребностей  и  интересов ребёнка; </a:t>
            </a:r>
          </a:p>
          <a:p>
            <a:pPr>
              <a:buNone/>
              <a:defRPr/>
            </a:pPr>
            <a:r>
              <a:rPr lang="ru-RU" b="1" i="1" dirty="0">
                <a:solidFill>
                  <a:schemeClr val="accent4">
                    <a:lumMod val="50000"/>
                  </a:schemeClr>
                </a:solidFill>
              </a:rPr>
              <a:t>- вовлечение дошкольников в решение проблемы; </a:t>
            </a:r>
          </a:p>
          <a:p>
            <a:pPr>
              <a:buNone/>
              <a:defRPr/>
            </a:pPr>
            <a:r>
              <a:rPr lang="ru-RU" b="1" i="1" dirty="0">
                <a:solidFill>
                  <a:schemeClr val="accent4">
                    <a:lumMod val="50000"/>
                  </a:schemeClr>
                </a:solidFill>
              </a:rPr>
              <a:t>- составление плана движения к цели (поддержание  интереса детей и родителей); </a:t>
            </a:r>
          </a:p>
          <a:p>
            <a:pPr>
              <a:buNone/>
              <a:defRPr/>
            </a:pPr>
            <a:r>
              <a:rPr lang="ru-RU" b="1" i="1" dirty="0">
                <a:solidFill>
                  <a:schemeClr val="accent4">
                    <a:lumMod val="50000"/>
                  </a:schemeClr>
                </a:solidFill>
              </a:rPr>
              <a:t>- обсуждение плана с семьями на родительском собрании; </a:t>
            </a:r>
          </a:p>
          <a:p>
            <a:pPr>
              <a:buFontTx/>
              <a:buChar char="-"/>
              <a:defRPr/>
            </a:pPr>
            <a:r>
              <a:rPr lang="ru-RU" b="1" i="1" dirty="0">
                <a:solidFill>
                  <a:schemeClr val="accent4">
                    <a:lumMod val="50000"/>
                  </a:schemeClr>
                </a:solidFill>
              </a:rPr>
              <a:t>консультация со специалистами ДОУ; </a:t>
            </a:r>
          </a:p>
          <a:p>
            <a:pPr>
              <a:buFontTx/>
              <a:buChar char="-"/>
              <a:defRPr/>
            </a:pPr>
            <a:r>
              <a:rPr lang="ru-RU" b="1" i="1" dirty="0">
                <a:solidFill>
                  <a:schemeClr val="accent4">
                    <a:lumMod val="50000"/>
                  </a:schemeClr>
                </a:solidFill>
              </a:rPr>
              <a:t>составление  плана- схемы проведения проекта (вместе с детьми и родителями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)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889844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93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29" y="0"/>
            <a:ext cx="9390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 smtClean="0">
              <a:latin typeface="Bookman Old Style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B00000"/>
                </a:solidFill>
                <a:latin typeface="Georgia" pitchFamily="18" charset="0"/>
              </a:rPr>
              <a:t>Второй этап– </a:t>
            </a: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B00000"/>
                </a:solidFill>
                <a:latin typeface="Georgia" pitchFamily="18" charset="0"/>
              </a:rPr>
              <a:t>реализация проекта</a:t>
            </a:r>
          </a:p>
          <a:p>
            <a:pPr>
              <a:buNone/>
            </a:pPr>
            <a:r>
              <a:rPr lang="ru-RU" b="1" i="1" dirty="0" smtClean="0"/>
              <a:t>- занятия</a:t>
            </a:r>
            <a:r>
              <a:rPr lang="ru-RU" b="1" i="1" dirty="0"/>
              <a:t>, игры, наблюдения, поездки(мероприятия основной части проекта), </a:t>
            </a:r>
          </a:p>
          <a:p>
            <a:pPr>
              <a:buNone/>
            </a:pPr>
            <a:r>
              <a:rPr lang="ru-RU" b="1" i="1" dirty="0"/>
              <a:t>- домашние задания родителям и детям; </a:t>
            </a:r>
          </a:p>
          <a:p>
            <a:pPr>
              <a:buNone/>
            </a:pPr>
            <a:r>
              <a:rPr lang="ru-RU" b="1" i="1" dirty="0"/>
              <a:t>- самостоятельные  творческие  работы  детей  и  родителей(поиск материалов, информации, изготовление поделок, рисунков, альбомов и т. д.)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889844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2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29" y="0"/>
            <a:ext cx="9390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 smtClean="0">
              <a:latin typeface="Bookman Old Style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>
                <a:solidFill>
                  <a:srgbClr val="C00000"/>
                </a:solidFill>
              </a:rPr>
              <a:t>Третий этап– презентация </a:t>
            </a:r>
            <a:r>
              <a:rPr lang="ru-RU" b="1" i="1" dirty="0" smtClean="0">
                <a:solidFill>
                  <a:srgbClr val="C00000"/>
                </a:solidFill>
              </a:rPr>
              <a:t>проекта</a:t>
            </a:r>
          </a:p>
          <a:p>
            <a:pPr>
              <a:buNone/>
              <a:defRPr/>
            </a:pPr>
            <a:r>
              <a:rPr lang="ru-RU" b="1" i="1" dirty="0" smtClean="0"/>
              <a:t>- организация  </a:t>
            </a:r>
            <a:r>
              <a:rPr lang="ru-RU" b="1" i="1" dirty="0"/>
              <a:t>презентации  проекта (праздник,  занятие,  досуг), составление книги, альбома совместно с детьми; </a:t>
            </a:r>
          </a:p>
          <a:p>
            <a:pPr>
              <a:buFontTx/>
              <a:buChar char="-"/>
              <a:defRPr/>
            </a:pPr>
            <a:r>
              <a:rPr lang="ru-RU" b="1" i="1" dirty="0"/>
              <a:t>подведение  итогов (выступление  на  педсовете,  родительском  собрании;  обобщение опыта работы).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889844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13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0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xfrm>
            <a:off x="395289" y="318344"/>
            <a:ext cx="8229600" cy="1143000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 smtClean="0">
              <a:latin typeface="Bookman Old Style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0724" name="Прямоугольник 1"/>
          <p:cNvSpPr>
            <a:spLocks noChangeArrowheads="1"/>
          </p:cNvSpPr>
          <p:nvPr/>
        </p:nvSpPr>
        <p:spPr bwMode="auto">
          <a:xfrm>
            <a:off x="395289" y="3645024"/>
            <a:ext cx="74890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64502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889844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  <a:p>
            <a:endParaRPr lang="ru-RU" b="1" i="1" u="sng" dirty="0" smtClean="0">
              <a:solidFill>
                <a:srgbClr val="B00000"/>
              </a:solidFill>
            </a:endParaRPr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2916238" y="2349500"/>
            <a:ext cx="3671887" cy="2374900"/>
          </a:xfrm>
          <a:prstGeom prst="ellipse">
            <a:avLst/>
          </a:prstGeom>
          <a:solidFill>
            <a:srgbClr val="92D050"/>
          </a:solidFill>
          <a:ln w="9525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  <a:p>
            <a:pPr algn="ctr"/>
            <a:r>
              <a:rPr lang="ru-RU" sz="2400" b="1" i="1">
                <a:solidFill>
                  <a:srgbClr val="FF0000"/>
                </a:solidFill>
                <a:latin typeface="Arial" charset="0"/>
                <a:cs typeface="Arial" charset="0"/>
              </a:rPr>
              <a:t>Проектная деятельность </a:t>
            </a:r>
            <a:endParaRPr lang="ru-RU" sz="2400" b="1" i="1">
              <a:solidFill>
                <a:srgbClr val="FF0000"/>
              </a:solidFill>
              <a:latin typeface="Arial" charset="0"/>
              <a:ea typeface="Calibri" pitchFamily="34" charset="0"/>
              <a:cs typeface="Arial" charset="0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5364163" y="4149725"/>
            <a:ext cx="2879725" cy="2519363"/>
          </a:xfrm>
          <a:prstGeom prst="ellipse">
            <a:avLst/>
          </a:prstGeom>
          <a:solidFill>
            <a:srgbClr val="7030A0"/>
          </a:solidFill>
          <a:ln w="9525">
            <a:solidFill>
              <a:srgbClr val="7030A0"/>
            </a:solidFill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ru-RU" b="1" i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ru-RU" b="1" i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раскрывает его  индивидуальность</a:t>
            </a:r>
            <a:endParaRPr lang="ru-RU" b="1" i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5940425" y="1052513"/>
            <a:ext cx="2808288" cy="2447925"/>
          </a:xfrm>
          <a:prstGeom prst="ellipse">
            <a:avLst/>
          </a:prstGeom>
          <a:solidFill>
            <a:srgbClr val="FFC0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ru-RU" sz="1400" dirty="0"/>
          </a:p>
          <a:p>
            <a:pPr eaLnBrk="0" hangingPunct="0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реализует интересы  и  потребности ребёнка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1763713" y="4356100"/>
            <a:ext cx="2863850" cy="2501900"/>
          </a:xfrm>
          <a:prstGeom prst="ellipse">
            <a:avLst/>
          </a:prstGeom>
          <a:solidFill>
            <a:srgbClr val="99FF33"/>
          </a:solidFill>
          <a:ln w="9525">
            <a:solidFill>
              <a:srgbClr val="A55DF5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ru-RU" sz="1400" dirty="0"/>
          </a:p>
          <a:p>
            <a:pPr eaLnBrk="0" hangingPunct="0"/>
            <a:r>
              <a:rPr lang="ru-RU" b="1" i="1" dirty="0">
                <a:solidFill>
                  <a:srgbClr val="660066"/>
                </a:solidFill>
                <a:latin typeface="Arial" charset="0"/>
                <a:cs typeface="Arial" charset="0"/>
              </a:rPr>
              <a:t>способствует личностному  развитию  ребёнка</a:t>
            </a:r>
            <a:endParaRPr lang="ru-RU" b="1" i="1" dirty="0">
              <a:solidFill>
                <a:srgbClr val="660066"/>
              </a:solidFill>
              <a:latin typeface="Arial" charset="0"/>
              <a:ea typeface="Calibri" pitchFamily="34" charset="0"/>
              <a:cs typeface="Arial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23850" y="1628775"/>
            <a:ext cx="2724150" cy="2492375"/>
          </a:xfrm>
          <a:prstGeom prst="ellipse">
            <a:avLst/>
          </a:prstGeom>
          <a:solidFill>
            <a:srgbClr val="FF99FF"/>
          </a:solidFill>
          <a:ln>
            <a:solidFill>
              <a:srgbClr val="7F18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выявляет «зона ближайшего развития» </a:t>
            </a:r>
          </a:p>
        </p:txBody>
      </p:sp>
      <p:sp>
        <p:nvSpPr>
          <p:cNvPr id="14" name="Oval 5"/>
          <p:cNvSpPr>
            <a:spLocks noChangeArrowheads="1"/>
          </p:cNvSpPr>
          <p:nvPr/>
        </p:nvSpPr>
        <p:spPr bwMode="auto">
          <a:xfrm>
            <a:off x="3059113" y="0"/>
            <a:ext cx="2728912" cy="25019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0" hangingPunct="0">
              <a:defRPr/>
            </a:pPr>
            <a:endParaRPr lang="ru-RU" sz="1600" b="1" i="1" dirty="0">
              <a:solidFill>
                <a:schemeClr val="tx2">
                  <a:lumMod val="50000"/>
                </a:schemeClr>
              </a:solidFill>
            </a:endParaRPr>
          </a:p>
          <a:p>
            <a:pPr eaLnBrk="0" hangingPunct="0"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формирует субъектную  позицию  у  ребёнка</a:t>
            </a:r>
            <a:endParaRPr lang="ru-RU" b="1" i="1" dirty="0">
              <a:solidFill>
                <a:schemeClr val="tx2">
                  <a:lumMod val="50000"/>
                </a:schemeClr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93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6350"/>
            <a:ext cx="9317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32" y="12700"/>
            <a:ext cx="929957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214282" y="1983209"/>
            <a:ext cx="6700366" cy="3101975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br>
              <a:rPr lang="ru-RU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endParaRPr lang="ru-RU" sz="2000" b="1" dirty="0" smtClean="0">
              <a:solidFill>
                <a:srgbClr val="0033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09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3282</TotalTime>
  <Words>331</Words>
  <Application>Microsoft Office PowerPoint</Application>
  <PresentationFormat>Экран (4:3)</PresentationFormat>
  <Paragraphs>111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Проектная деятельность как эффективный метод  успешного обучения и воспитания детей  с ОВЗ</vt:lpstr>
      <vt:lpstr>     Проект (лат.) «выброшенный вперед», «выступающий», «бросающийся в глаза»  “Всё, что я познаю, я знаю, для чего мне это надо и где и как я могу эти знания  применить”- вот основной тезис современного понятия метода проектов  </vt:lpstr>
      <vt:lpstr>  </vt:lpstr>
      <vt:lpstr>           </vt:lpstr>
      <vt:lpstr>          </vt:lpstr>
      <vt:lpstr>. </vt:lpstr>
      <vt:lpstr>      </vt:lpstr>
      <vt:lpstr>                      . </vt:lpstr>
      <vt:lpstr>                      . </vt:lpstr>
      <vt:lpstr>                      . </vt:lpstr>
      <vt:lpstr>                      . </vt:lpstr>
      <vt:lpstr>                      . </vt:lpstr>
      <vt:lpstr>                      . </vt:lpstr>
      <vt:lpstr>                      . </vt:lpstr>
      <vt:lpstr>     СПАСИБО ЗА ВНИМАНИЕ!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«Познавательное развитие»</dc:title>
  <dc:creator>Алёша</dc:creator>
  <cp:lastModifiedBy>user</cp:lastModifiedBy>
  <cp:revision>237</cp:revision>
  <dcterms:created xsi:type="dcterms:W3CDTF">2015-01-04T12:08:21Z</dcterms:created>
  <dcterms:modified xsi:type="dcterms:W3CDTF">2018-12-20T01:26:02Z</dcterms:modified>
</cp:coreProperties>
</file>