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349" r:id="rId2"/>
    <p:sldId id="270" r:id="rId3"/>
    <p:sldId id="331" r:id="rId4"/>
    <p:sldId id="272" r:id="rId5"/>
    <p:sldId id="282" r:id="rId6"/>
    <p:sldId id="315" r:id="rId7"/>
    <p:sldId id="316" r:id="rId8"/>
    <p:sldId id="319" r:id="rId9"/>
    <p:sldId id="320" r:id="rId10"/>
    <p:sldId id="321" r:id="rId11"/>
    <p:sldId id="335" r:id="rId12"/>
    <p:sldId id="332" r:id="rId13"/>
    <p:sldId id="326" r:id="rId14"/>
    <p:sldId id="333" r:id="rId15"/>
    <p:sldId id="334" r:id="rId16"/>
    <p:sldId id="278" r:id="rId17"/>
    <p:sldId id="279" r:id="rId18"/>
    <p:sldId id="280" r:id="rId19"/>
    <p:sldId id="284" r:id="rId20"/>
    <p:sldId id="350" r:id="rId21"/>
    <p:sldId id="351" r:id="rId22"/>
    <p:sldId id="340" r:id="rId23"/>
    <p:sldId id="337" r:id="rId24"/>
    <p:sldId id="338" r:id="rId25"/>
    <p:sldId id="339" r:id="rId26"/>
    <p:sldId id="297" r:id="rId27"/>
    <p:sldId id="336" r:id="rId28"/>
    <p:sldId id="312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388" autoAdjust="0"/>
    <p:restoredTop sz="94660"/>
  </p:normalViewPr>
  <p:slideViewPr>
    <p:cSldViewPr>
      <p:cViewPr varScale="1">
        <p:scale>
          <a:sx n="86" d="100"/>
          <a:sy n="86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56F7C3-51C1-4812-A9CC-9C996853491D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967085-7BA4-4700-BF50-E404F968727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67085-7BA4-4700-BF50-E404F9687276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58F79-8E1B-4B58-BF8B-DF7282E67D2A}" type="datetime1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C5989-7106-47AC-BC99-02C4C11F8108}" type="datetime1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3393E-A395-4977-B665-5A981BD0285A}" type="datetime1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D4CAE-DEFE-4EA4-8FCF-E82FA92AEF18}" type="datetime1">
              <a:rPr lang="ru-RU" smtClean="0"/>
              <a:pPr/>
              <a:t>29.03.2018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FD05C-36FB-4910-BA10-93ADA6B6FE23}" type="datetime1">
              <a:rPr lang="ru-RU" smtClean="0"/>
              <a:pPr/>
              <a:t>29.03.2018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B4B89-9F38-47A4-A725-575167E5036C}" type="datetime1">
              <a:rPr lang="ru-RU" smtClean="0"/>
              <a:pPr/>
              <a:t>29.03.2018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129-6355-4F27-AE2F-CFCF668A3EB7}" type="datetime1">
              <a:rPr lang="ru-RU" smtClean="0"/>
              <a:pPr/>
              <a:t>29.03.2018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0758-BDC2-4E56-9C94-0CBB5433C16C}" type="datetime1">
              <a:rPr lang="ru-RU" smtClean="0"/>
              <a:pPr/>
              <a:t>29.03.2018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457E4-4986-4FE1-9AED-682C21437687}" type="datetime1">
              <a:rPr lang="ru-RU" smtClean="0"/>
              <a:pPr/>
              <a:t>29.03.2018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8B9F7-8EE2-4F84-9E3F-ABB8E1534B78}" type="datetime1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5CDEA-4155-4952-A774-B28A4E373768}" type="datetime1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fld id="{8CCE7CA8-8704-4728-BDC6-896E55BFB5C7}" type="datetime1">
              <a:rPr lang="ru-RU" smtClean="0"/>
              <a:pPr>
                <a:defRPr/>
              </a:pPr>
              <a:t>29.03.2018</a:t>
            </a:fld>
            <a:endParaRPr 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fld id="{6F993A4B-7104-4515-BD60-9F97DD519F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alphaModFix amt="6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3F5877-05FD-4A05-92AC-8AA553BC1CAC}" type="datetime1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7EFBD6-8203-486F-8E26-A8335163843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3168352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«Развитие речи учащихся на уроках русского языка и литературного чтения по программе УМК « Перспективная начальная школа»</a:t>
            </a:r>
            <a:br>
              <a:rPr lang="ru-RU" sz="3200" b="1" dirty="0" smtClean="0"/>
            </a:br>
            <a:endParaRPr lang="ru-RU" sz="27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4005064"/>
            <a:ext cx="4320480" cy="216024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Горелова Л. П.учитель начальных </a:t>
            </a:r>
            <a:r>
              <a:rPr lang="ru-RU" sz="2800" b="1" smtClean="0">
                <a:solidFill>
                  <a:schemeClr val="tx1"/>
                </a:solidFill>
              </a:rPr>
              <a:t>классов МКОУ </a:t>
            </a:r>
            <a:r>
              <a:rPr lang="ru-RU" sz="2800" b="1" dirty="0" smtClean="0">
                <a:solidFill>
                  <a:schemeClr val="tx1"/>
                </a:solidFill>
              </a:rPr>
              <a:t>СОШ №</a:t>
            </a:r>
            <a:r>
              <a:rPr lang="ru-RU" sz="2800" b="1" smtClean="0">
                <a:solidFill>
                  <a:schemeClr val="tx1"/>
                </a:solidFill>
              </a:rPr>
              <a:t>15 г. </a:t>
            </a:r>
            <a:r>
              <a:rPr lang="ru-RU" sz="2800" b="1" dirty="0" smtClean="0">
                <a:solidFill>
                  <a:schemeClr val="tx1"/>
                </a:solidFill>
              </a:rPr>
              <a:t>Лиски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764704"/>
            <a:ext cx="4248472" cy="536145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900" b="1" dirty="0"/>
              <a:t>«Плохой учитель преподносит истину, хороший — учит её находить.»</a:t>
            </a:r>
          </a:p>
          <a:p>
            <a:pPr>
              <a:buNone/>
            </a:pPr>
            <a:r>
              <a:rPr lang="ru-RU" sz="3900" b="1" dirty="0"/>
              <a:t> </a:t>
            </a:r>
            <a:endParaRPr lang="ru-RU" b="1" dirty="0"/>
          </a:p>
          <a:p>
            <a:pPr>
              <a:buNone/>
            </a:pPr>
            <a:r>
              <a:rPr lang="ru-RU" dirty="0"/>
              <a:t>                                                </a:t>
            </a:r>
            <a:r>
              <a:rPr lang="ru-RU" b="1" dirty="0"/>
              <a:t>О. Уайльд, английский писатель</a:t>
            </a:r>
          </a:p>
          <a:p>
            <a:endParaRPr lang="ru-RU" dirty="0"/>
          </a:p>
        </p:txBody>
      </p:sp>
      <p:pic>
        <p:nvPicPr>
          <p:cNvPr id="4" name="Рисунок 3" descr="http://i.huffpost.com/gen/929578/images/o-OSCAR-WILDE-AMERICA-facebook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836712"/>
            <a:ext cx="3240360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124744"/>
            <a:ext cx="4464496" cy="518457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Пока идёшь за кем-то вслед,</a:t>
            </a:r>
          </a:p>
          <a:p>
            <a:pPr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Дорога не запомнится.</a:t>
            </a:r>
          </a:p>
          <a:p>
            <a:pPr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Зато, куда б ты не попал,</a:t>
            </a:r>
          </a:p>
          <a:p>
            <a:pPr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по какой распутице</a:t>
            </a:r>
          </a:p>
          <a:p>
            <a:pPr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Дорога та, что сам искал</a:t>
            </a:r>
          </a:p>
          <a:p>
            <a:pPr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Вовек не позабудется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ru-RU" dirty="0" smtClean="0"/>
              <a:t>       </a:t>
            </a:r>
            <a:endParaRPr lang="ru-RU" dirty="0"/>
          </a:p>
        </p:txBody>
      </p:sp>
      <p:pic>
        <p:nvPicPr>
          <p:cNvPr id="4" name="Рисунок 3" descr="http://www.studia-vasin.ru/images/antalogi/rulenkov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908720"/>
            <a:ext cx="3531672" cy="4857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5076056" y="6021288"/>
            <a:ext cx="30243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                Н </a:t>
            </a:r>
            <a:r>
              <a:rPr lang="ru-RU" sz="2400" b="1" dirty="0" err="1" smtClean="0"/>
              <a:t>Рыленков</a:t>
            </a:r>
            <a:endParaRPr lang="ru-RU" sz="2400" b="1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3276600" y="188913"/>
            <a:ext cx="2879725" cy="21605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rgbClr val="FFFFFF"/>
                </a:solidFill>
              </a:rPr>
              <a:t>Проблемы</a:t>
            </a:r>
          </a:p>
        </p:txBody>
      </p:sp>
      <p:sp>
        <p:nvSpPr>
          <p:cNvPr id="5" name="Овал 4"/>
          <p:cNvSpPr/>
          <p:nvPr/>
        </p:nvSpPr>
        <p:spPr>
          <a:xfrm>
            <a:off x="250825" y="3357563"/>
            <a:ext cx="4249738" cy="2016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dirty="0">
                <a:solidFill>
                  <a:prstClr val="white"/>
                </a:solidFill>
              </a:rPr>
              <a:t>- Механическое заучивание (зубрежка)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dirty="0">
                <a:solidFill>
                  <a:prstClr val="white"/>
                </a:solidFill>
              </a:rPr>
              <a:t>- Использование готовых материалов  сети интернет</a:t>
            </a:r>
          </a:p>
        </p:txBody>
      </p:sp>
      <p:sp>
        <p:nvSpPr>
          <p:cNvPr id="6" name="Овал 5"/>
          <p:cNvSpPr/>
          <p:nvPr/>
        </p:nvSpPr>
        <p:spPr>
          <a:xfrm>
            <a:off x="4384675" y="4441825"/>
            <a:ext cx="3744913" cy="18129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dirty="0">
                <a:solidFill>
                  <a:prstClr val="white"/>
                </a:solidFill>
              </a:rPr>
              <a:t>- Отсутствие монологической речи</a:t>
            </a:r>
          </a:p>
        </p:txBody>
      </p:sp>
      <p:sp>
        <p:nvSpPr>
          <p:cNvPr id="7" name="Овал 6"/>
          <p:cNvSpPr/>
          <p:nvPr/>
        </p:nvSpPr>
        <p:spPr>
          <a:xfrm>
            <a:off x="6300788" y="2060575"/>
            <a:ext cx="2843212" cy="18002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dirty="0">
                <a:solidFill>
                  <a:prstClr val="white"/>
                </a:solidFill>
              </a:rPr>
              <a:t>- Узкий кругозор</a:t>
            </a:r>
          </a:p>
        </p:txBody>
      </p:sp>
      <p:sp>
        <p:nvSpPr>
          <p:cNvPr id="12" name="Овал 11"/>
          <p:cNvSpPr/>
          <p:nvPr/>
        </p:nvSpPr>
        <p:spPr>
          <a:xfrm>
            <a:off x="0" y="1268413"/>
            <a:ext cx="3059113" cy="15843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800" dirty="0">
                <a:solidFill>
                  <a:prstClr val="white"/>
                </a:solidFill>
              </a:rPr>
              <a:t>Снижение грамотности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800" dirty="0">
                <a:solidFill>
                  <a:prstClr val="white"/>
                </a:solidFill>
              </a:rPr>
              <a:t> Низкая культура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sz="1800" dirty="0">
              <a:solidFill>
                <a:prstClr val="white"/>
              </a:solidFill>
            </a:endParaRPr>
          </a:p>
        </p:txBody>
      </p:sp>
      <p:cxnSp>
        <p:nvCxnSpPr>
          <p:cNvPr id="14" name="Прямая со стрелкой 13"/>
          <p:cNvCxnSpPr>
            <a:stCxn id="4" idx="2"/>
            <a:endCxn id="12" idx="7"/>
          </p:cNvCxnSpPr>
          <p:nvPr/>
        </p:nvCxnSpPr>
        <p:spPr>
          <a:xfrm flipH="1">
            <a:off x="2611438" y="1268413"/>
            <a:ext cx="665162" cy="2317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>
            <a:off x="3276600" y="2060575"/>
            <a:ext cx="1135063" cy="14398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endCxn id="6" idx="0"/>
          </p:cNvCxnSpPr>
          <p:nvPr/>
        </p:nvCxnSpPr>
        <p:spPr>
          <a:xfrm>
            <a:off x="5508625" y="2205038"/>
            <a:ext cx="747713" cy="22367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endCxn id="7" idx="1"/>
          </p:cNvCxnSpPr>
          <p:nvPr/>
        </p:nvCxnSpPr>
        <p:spPr>
          <a:xfrm>
            <a:off x="5940425" y="1844675"/>
            <a:ext cx="776288" cy="4794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993A4B-7104-4515-BD60-9F97DD519F8C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600" dirty="0" smtClean="0"/>
              <a:t>    </a:t>
            </a:r>
            <a:r>
              <a:rPr lang="ru-RU" sz="3600" b="1" dirty="0" smtClean="0"/>
              <a:t>Для построения целостной картины мира, формирования речевой культуры младших школьников, поддержания интереса к занятиям по развитию речи, в УМК «ПНШ» по русскому языку создана система работы с живописными произведениями, которая проводится на репродукциях картин известных художников и называется </a:t>
            </a:r>
            <a:r>
              <a:rPr lang="ru-RU" sz="3600" b="1" dirty="0" smtClean="0">
                <a:solidFill>
                  <a:srgbClr val="FF0000"/>
                </a:solidFill>
              </a:rPr>
              <a:t>«Музейный Дом» или картинная галерея.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0050" y="260648"/>
            <a:ext cx="8286750" cy="72008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Музейный  дом      1 класс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sz="3600" b="1" dirty="0" smtClean="0">
                <a:solidFill>
                  <a:srgbClr val="FF0000"/>
                </a:solidFill>
              </a:rPr>
              <a:t>выставка работ Юрия Васнецова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" name="Содержимое 5" descr="https://lh5.googleusercontent.com/-cVgDl_3qai8/T0e_widD68I/AAAAAAAAIj0/ISVdH8vPUaY/s800/42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268760"/>
            <a:ext cx="3360528" cy="4597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Содержимое 6" descr="http://cp14.nevsepic.com.ua/205/20492/1385239312-101-23.jpe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268760"/>
            <a:ext cx="3600400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07505" y="6093296"/>
            <a:ext cx="3744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«По поднебесью, братцы, медведь      летит…» </a:t>
            </a:r>
            <a:endParaRPr lang="ru-RU" b="1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5508104" y="6165304"/>
            <a:ext cx="16561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«Улита»</a:t>
            </a:r>
            <a:endParaRPr lang="ru-RU" dirty="0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7" name="Содержимое 6" descr="http://sarrest.ru/wp-content/uploads/2014/11/Ckjbha76lY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620688"/>
            <a:ext cx="4038600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7" descr="https://lh4.googleusercontent.com/-SHW1q8z-g78/T0e_82sNnwI/AAAAAAAAInI/WdHrMlA4cbk/s800/66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620688"/>
            <a:ext cx="3905244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5508104" y="5445225"/>
            <a:ext cx="24482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«</a:t>
            </a:r>
            <a:r>
              <a:rPr lang="ru-RU" sz="2400" b="1" dirty="0" err="1" smtClean="0"/>
              <a:t>Виндадоры</a:t>
            </a:r>
            <a:r>
              <a:rPr lang="ru-RU" sz="2400" b="1" dirty="0" smtClean="0"/>
              <a:t>»</a:t>
            </a:r>
            <a:endParaRPr lang="ru-RU" sz="24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5445224"/>
            <a:ext cx="40324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«Как на тоненький ледок…»</a:t>
            </a:r>
            <a:endParaRPr lang="ru-RU" sz="2400" b="1" dirty="0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1800" dirty="0"/>
          </a:p>
        </p:txBody>
      </p:sp>
      <p:pic>
        <p:nvPicPr>
          <p:cNvPr id="5" name="Содержимое 4" descr="https://4.bp.blogspot.com/-RLNVH-Zfx6Y/V0xOvAM9xUI/AAAAAAAAAwI/X_iVb2HAJIU2e1IGilYH5GMxHFXr1xEIACLcB/s1600/26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48680"/>
            <a:ext cx="3600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 descr="https://lh5.googleusercontent.com/--RV5Dl_XNXE/T0e_9o9_E0I/AAAAAAAAInc/sL3HILCO_F0/s800/70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548680"/>
            <a:ext cx="364856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403648" y="5445224"/>
            <a:ext cx="20162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«Иванушка»</a:t>
            </a:r>
            <a:endParaRPr lang="ru-RU" sz="2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572000" y="5445224"/>
            <a:ext cx="41764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«Стучит, бренчит по улице…»</a:t>
            </a:r>
            <a:endParaRPr lang="ru-RU" sz="2000" b="1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Музейный  дом     2  класс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Содержимое 4" descr="https://im0-tub-ru.yandex.net/i?id=5808cddd14d7d3190b7ffc4d4fae12ed&amp;n=33&amp;h=215&amp;w=326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484784"/>
            <a:ext cx="4248472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 descr="http://kleinburd.ru/news/wp-content/uploads/2014/05/0_c4eff_27b3e7ea_XXXL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484784"/>
            <a:ext cx="4320480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683569" y="5460326"/>
            <a:ext cx="31683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Марк Шагал. Синий дом 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644008" y="5460326"/>
            <a:ext cx="41044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Мстислав </a:t>
            </a:r>
            <a:r>
              <a:rPr lang="ru-RU" sz="2000" b="1" dirty="0" err="1" smtClean="0"/>
              <a:t>Добужинский</a:t>
            </a:r>
            <a:r>
              <a:rPr lang="ru-RU" sz="2000" b="1" dirty="0" smtClean="0"/>
              <a:t>. «Кукла»</a:t>
            </a:r>
            <a:endParaRPr lang="ru-RU" sz="2000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1400" dirty="0"/>
          </a:p>
        </p:txBody>
      </p:sp>
      <p:pic>
        <p:nvPicPr>
          <p:cNvPr id="5" name="Содержимое 4" descr="https://im0-tub-ru.yandex.net/i?id=26738dd8287929c9ab0c83757c8a2646-l&amp;n=13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92696"/>
            <a:ext cx="4320480" cy="369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 descr="https://im0-tub-ru.yandex.net/i?id=eee5c9336eda5ed049106e9a06fe0e1b&amp;n=33&amp;h=215&amp;w=225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692696"/>
            <a:ext cx="4176463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5148064" y="5157192"/>
            <a:ext cx="35283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Анри </a:t>
            </a:r>
            <a:r>
              <a:rPr lang="ru-RU" sz="2400" b="1" dirty="0" err="1" smtClean="0"/>
              <a:t>Матисс</a:t>
            </a:r>
            <a:r>
              <a:rPr lang="ru-RU" sz="2400" b="1" dirty="0" smtClean="0"/>
              <a:t>. Разговор </a:t>
            </a:r>
            <a:endParaRPr lang="ru-RU" sz="2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5085185"/>
            <a:ext cx="35283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Кузьма Петров- Водкин.</a:t>
            </a:r>
          </a:p>
          <a:p>
            <a:r>
              <a:rPr lang="ru-RU" sz="2400" b="1" dirty="0" smtClean="0"/>
              <a:t> Утренний натюрморт</a:t>
            </a:r>
            <a:endParaRPr lang="ru-RU" sz="2400" b="1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18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11</a:t>
            </a:fld>
            <a:endParaRPr lang="ru-RU"/>
          </a:p>
        </p:txBody>
      </p:sp>
      <p:pic>
        <p:nvPicPr>
          <p:cNvPr id="6" name="Содержимое 5" descr="http://suewebik.net/d2/Obrazky/hiroshige_b%20kachna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60648"/>
            <a:ext cx="3384376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Содержимое 6" descr="https://cs3.livemaster.ru/zhurnalfoto/7/3/c/131011204629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60648"/>
            <a:ext cx="3679055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5148064" y="5877272"/>
            <a:ext cx="33843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Альбрехт Дюрер . Травы</a:t>
            </a:r>
            <a:endParaRPr lang="ru-RU" sz="20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83568" y="5691157"/>
            <a:ext cx="3744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               ХИРОСИГЕ. </a:t>
            </a:r>
          </a:p>
          <a:p>
            <a:r>
              <a:rPr lang="ru-RU" b="1" dirty="0" smtClean="0"/>
              <a:t>Тростник под снегом и дикая утка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https://im0-tub-ru.yandex.net/i?id=5971a9c6b1391a4170850f0df61ebb02-l&amp;n=13"/>
          <p:cNvPicPr>
            <a:picLocks noGrp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499992" y="476672"/>
            <a:ext cx="3888432" cy="5030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28596" y="285728"/>
            <a:ext cx="8258204" cy="571504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12</a:t>
            </a:fld>
            <a:endParaRPr lang="ru-RU"/>
          </a:p>
        </p:txBody>
      </p:sp>
      <p:pic>
        <p:nvPicPr>
          <p:cNvPr id="9" name="Рисунок 8" descr="http://img1.artgalleryenc.com/Media/ai/The-Four-Seasons-(Original-Series)-02---Summer.jpg?preset=bi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76672"/>
            <a:ext cx="3816424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395536" y="5949280"/>
            <a:ext cx="36003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Джузеппе АРЧИМБОЛЬДО. Лето </a:t>
            </a:r>
            <a:endParaRPr lang="ru-RU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716016" y="5877272"/>
            <a:ext cx="3672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Винсент ВАН ГОГ. Подсолнухи</a:t>
            </a:r>
            <a:br>
              <a:rPr lang="ru-RU" b="1" dirty="0" smtClean="0"/>
            </a:b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Музейный  дом     3 класс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13</a:t>
            </a:fld>
            <a:endParaRPr lang="ru-RU"/>
          </a:p>
        </p:txBody>
      </p:sp>
      <p:pic>
        <p:nvPicPr>
          <p:cNvPr id="6" name="Содержимое 5" descr="http://bigslide.ru/images/4/3809/960/img3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268760"/>
            <a:ext cx="4248472" cy="3172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Содержимое 6" descr="https://uploads3.wikiart.org/images/marc-chagall/window-over-a-garden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852936"/>
            <a:ext cx="4320480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51520" y="5013176"/>
            <a:ext cx="37444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Александр Герасимов. </a:t>
            </a:r>
          </a:p>
          <a:p>
            <a:r>
              <a:rPr lang="ru-RU" sz="2000" b="1" dirty="0" smtClean="0"/>
              <a:t>После дождя</a:t>
            </a:r>
            <a:endParaRPr lang="ru-RU" sz="20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364088" y="1844824"/>
            <a:ext cx="28803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Марк Шагал. Окно в сад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14</a:t>
            </a:fld>
            <a:endParaRPr lang="ru-RU"/>
          </a:p>
        </p:txBody>
      </p:sp>
      <p:pic>
        <p:nvPicPr>
          <p:cNvPr id="6" name="Содержимое 5" descr="http://www.wwalls.ru/pic/201210/1366x768/wwalls.ru-4711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08720"/>
            <a:ext cx="4536504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Содержимое 6" descr="http://i.arts.in.ua/i/952/f_81685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32656"/>
            <a:ext cx="3568031" cy="5289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5220072" y="5805264"/>
            <a:ext cx="37444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Игорь Грабарь. Мартовский снег</a:t>
            </a:r>
            <a:endParaRPr lang="ru-RU" sz="20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4536995"/>
            <a:ext cx="4464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Василий Поленов. Заросший пруд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15</a:t>
            </a:fld>
            <a:endParaRPr lang="ru-RU"/>
          </a:p>
        </p:txBody>
      </p:sp>
      <p:pic>
        <p:nvPicPr>
          <p:cNvPr id="6" name="Содержимое 5" descr="http://img1.liveinternet.ru/images/attach/c/9/126/533/126533299_5229398_fullsize_5_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548680"/>
            <a:ext cx="343973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Содержимое 6" descr="https://im0-tub-ru.yandex.net/i?id=44c3ce828c6681826cb32c8e2874ffa9-l&amp;n=13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548680"/>
            <a:ext cx="3528304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23528" y="5445223"/>
            <a:ext cx="34563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           Огюст  Ренуар.</a:t>
            </a:r>
          </a:p>
          <a:p>
            <a:r>
              <a:rPr lang="ru-RU" sz="2000" b="1" dirty="0" smtClean="0"/>
              <a:t> Портрет Жанны </a:t>
            </a:r>
            <a:r>
              <a:rPr lang="ru-RU" sz="2000" b="1" dirty="0" err="1" smtClean="0"/>
              <a:t>Самари</a:t>
            </a:r>
            <a:endParaRPr lang="ru-RU" sz="20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220072" y="5589240"/>
            <a:ext cx="34563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Клод Моне. Прогулка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Музейный  дом      4 класс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http://smallbay.ru/images2/bogdanov-belsky_19.jpg"/>
          <p:cNvPicPr>
            <a:picLocks noGrp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67544" y="1052736"/>
            <a:ext cx="362077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67544" y="5877272"/>
            <a:ext cx="34563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/>
              <a:t>Николай Богданов Бельский. Дети. 1918г. СОХМ</a:t>
            </a:r>
          </a:p>
        </p:txBody>
      </p:sp>
      <p:pic>
        <p:nvPicPr>
          <p:cNvPr id="7" name="Содержимое 6" descr="http://4.bp.blogspot.com/-jaL2gEio0xc/UkiL9WWvGDI/AAAAAAAAAIo/f83eVV0UNGw/s1600/0_70e3f_286fde69_XL%5B1%5D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052736"/>
            <a:ext cx="397153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4716016" y="5949280"/>
            <a:ext cx="3960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Натан Альтман. Портрет Анны Ахматовой .1914 .ГРМ</a:t>
            </a:r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ru-RU" sz="2000" dirty="0"/>
          </a:p>
        </p:txBody>
      </p:sp>
      <p:pic>
        <p:nvPicPr>
          <p:cNvPr id="5" name="Содержимое 4" descr="https://uploads1.wikiart.org/images/franz-marc/birds-1914.jpg!Large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3682752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95536" y="5733256"/>
            <a:ext cx="3960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Франц Марк. Птицы. </a:t>
            </a:r>
          </a:p>
          <a:p>
            <a:r>
              <a:rPr lang="ru-RU" b="1" dirty="0" smtClean="0"/>
              <a:t>1914. Дом </a:t>
            </a:r>
            <a:r>
              <a:rPr lang="ru-RU" b="1" dirty="0" err="1"/>
              <a:t>Л</a:t>
            </a:r>
            <a:r>
              <a:rPr lang="ru-RU" b="1" dirty="0" err="1" smtClean="0"/>
              <a:t>енбаха</a:t>
            </a:r>
            <a:r>
              <a:rPr lang="ru-RU" b="1" dirty="0" smtClean="0"/>
              <a:t>, Мюнхен</a:t>
            </a:r>
            <a:endParaRPr lang="ru-RU" b="1" dirty="0"/>
          </a:p>
        </p:txBody>
      </p:sp>
      <p:pic>
        <p:nvPicPr>
          <p:cNvPr id="7" name="Содержимое 6" descr="https://s-media-cache-ak0.pinimg.com/474x/11/c5/c0/11c5c043b97e02515b0d01b354e8f1b7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404664"/>
            <a:ext cx="3528392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5148064" y="5661248"/>
            <a:ext cx="35283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          Пабло Пикассо.</a:t>
            </a:r>
          </a:p>
          <a:p>
            <a:r>
              <a:rPr lang="ru-RU" b="1" dirty="0" smtClean="0"/>
              <a:t> Девочка на шаре.1905г. ГМИИ им. А.С. Пушкина</a:t>
            </a:r>
            <a:endParaRPr lang="ru-RU" b="1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endParaRPr lang="ru-RU" sz="1800" dirty="0"/>
          </a:p>
        </p:txBody>
      </p:sp>
      <p:pic>
        <p:nvPicPr>
          <p:cNvPr id="5" name="Содержимое 4" descr="http://gdzorvet.ru/uploads/posts/2017-02/ob3spys13e.png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32656"/>
            <a:ext cx="3182974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67544" y="5373216"/>
            <a:ext cx="34563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Зинаида </a:t>
            </a:r>
            <a:r>
              <a:rPr lang="ru-RU" b="1" i="1" dirty="0" smtClean="0"/>
              <a:t>С</a:t>
            </a:r>
            <a:r>
              <a:rPr lang="ru-RU" b="1" dirty="0" smtClean="0"/>
              <a:t>еребрякова .</a:t>
            </a:r>
          </a:p>
          <a:p>
            <a:r>
              <a:rPr lang="ru-RU" b="1" dirty="0" smtClean="0"/>
              <a:t>Катя с натюрмортом. 1923г</a:t>
            </a:r>
            <a:r>
              <a:rPr lang="ru-RU" b="1" i="1" dirty="0" smtClean="0"/>
              <a:t>.          </a:t>
            </a:r>
            <a:r>
              <a:rPr lang="ru-RU" b="1" dirty="0" smtClean="0"/>
              <a:t>НХМ РБ</a:t>
            </a:r>
            <a:endParaRPr lang="ru-RU" b="1" dirty="0"/>
          </a:p>
        </p:txBody>
      </p:sp>
      <p:pic>
        <p:nvPicPr>
          <p:cNvPr id="7" name="Содержимое 6" descr="http://images.fineartamerica.com/images-medium-large-5/5-mona-lisa-leonardo-da-vinci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60648"/>
            <a:ext cx="324036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5364088" y="5301208"/>
            <a:ext cx="27363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Леонардо да Винчи. </a:t>
            </a:r>
            <a:r>
              <a:rPr lang="ru-RU" b="1" dirty="0" err="1"/>
              <a:t>Мона</a:t>
            </a:r>
            <a:r>
              <a:rPr lang="ru-RU" b="1" dirty="0"/>
              <a:t> Лиза (Джоконда) 1503-1506гг. Лувр, Париж</a:t>
            </a: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900igr.net/up/datas/102981/02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3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https://im0-tub-ru.yandex.net/i?id=5971a9c6b1391a4170850f0df61ebb02-l&amp;n=13"/>
          <p:cNvPicPr>
            <a:picLocks noGrp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499992" y="476672"/>
            <a:ext cx="3888432" cy="5030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28596" y="285728"/>
            <a:ext cx="8258204" cy="571504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20</a:t>
            </a:fld>
            <a:endParaRPr lang="ru-RU"/>
          </a:p>
        </p:txBody>
      </p:sp>
      <p:pic>
        <p:nvPicPr>
          <p:cNvPr id="9" name="Рисунок 8" descr="http://img1.artgalleryenc.com/Media/ai/The-Four-Seasons-(Original-Series)-02---Summer.jpg?preset=bi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76672"/>
            <a:ext cx="3816424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395536" y="5949280"/>
            <a:ext cx="36003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Джузеппе АРЧИМБОЛЬДО. Лето </a:t>
            </a:r>
            <a:endParaRPr lang="ru-RU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716016" y="5877272"/>
            <a:ext cx="3672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Винсент ВАН ГОГ. Подсолнухи</a:t>
            </a:r>
            <a:br>
              <a:rPr lang="ru-RU" b="1" dirty="0" smtClean="0"/>
            </a:b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ursa-tm.ru/forum/uploads/gallery/album_229/gallery_880_229_6951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96944" cy="922114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Особенности нового подхода  при работе с картиной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405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-</a:t>
            </a:r>
            <a:r>
              <a:rPr lang="ru-RU" b="1" dirty="0" smtClean="0"/>
              <a:t>картина рассматривается как средство развития речи при написании сочинений и других видах речевых упражнений</a:t>
            </a:r>
          </a:p>
          <a:p>
            <a:pPr>
              <a:buNone/>
            </a:pPr>
            <a:r>
              <a:rPr lang="ru-RU" b="1" dirty="0" smtClean="0"/>
              <a:t> -анализ осуществляется  по тому же алгоритму ,что и анализ произведения</a:t>
            </a:r>
          </a:p>
          <a:p>
            <a:pPr>
              <a:buNone/>
            </a:pPr>
            <a:r>
              <a:rPr lang="ru-RU" b="1" dirty="0" smtClean="0"/>
              <a:t> -картина является не только наглядным пособием, но и частью уроков чтения, развития речи и русского языка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6866" name="Picture 2" descr="https://im0-tub-ru.yandex.net/i?id=98f0a506041a85b60259a384245c649a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6633"/>
            <a:ext cx="7772400" cy="864095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Дополнительный материал к работе по картине</a:t>
            </a:r>
            <a:endParaRPr lang="ru-RU" sz="2800" b="1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611560" y="908720"/>
            <a:ext cx="7848872" cy="561662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Краски, которые использует художник</a:t>
            </a:r>
          </a:p>
          <a:p>
            <a:endParaRPr lang="ru-RU" sz="2400" b="1" dirty="0" smtClean="0">
              <a:solidFill>
                <a:srgbClr val="FF0000"/>
              </a:solidFill>
            </a:endParaRPr>
          </a:p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светлые                                                                 тёмные</a:t>
            </a:r>
          </a:p>
          <a:p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л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учистые                                                                мрачные</a:t>
            </a:r>
          </a:p>
          <a:p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р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адужные                                                                 пасмурные</a:t>
            </a:r>
          </a:p>
          <a:p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в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есёлые                                                                  тусклые</a:t>
            </a:r>
          </a:p>
          <a:p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р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адостные                                                               грустные</a:t>
            </a:r>
          </a:p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жизнерадостные                                                     печальные</a:t>
            </a:r>
          </a:p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яркие                                                                     блёклые</a:t>
            </a:r>
          </a:p>
          <a:p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с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очные                                                                  унылые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         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11" name="Рисунок 10" descr="http://static5.depositphotos.com/1006597/428/i/950/depositphotos_4287990-Palette-with-paint-brush-and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4365103"/>
            <a:ext cx="3096344" cy="216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https://im0-tub-ru.yandex.net/i?id=4ccb5c0184f01bb80e28ff1d6fd32422&amp;n=33&amp;h=215&amp;w=32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772816"/>
            <a:ext cx="3075940" cy="205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Отношение к картине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1662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dirty="0" smtClean="0"/>
              <a:t>мне нравится                                                         меня удивило</a:t>
            </a:r>
          </a:p>
          <a:p>
            <a:pPr>
              <a:buNone/>
            </a:pPr>
            <a:r>
              <a:rPr lang="ru-RU" sz="2000" b="1" dirty="0" smtClean="0"/>
              <a:t>мне пришлось по душе                                      меня поразило   </a:t>
            </a:r>
          </a:p>
          <a:p>
            <a:pPr>
              <a:buNone/>
            </a:pPr>
            <a:r>
              <a:rPr lang="ru-RU" sz="2000" b="1" dirty="0" smtClean="0"/>
              <a:t>мне приглянулось                                                 я сопереживаю</a:t>
            </a:r>
          </a:p>
          <a:p>
            <a:pPr>
              <a:buNone/>
            </a:pPr>
            <a:r>
              <a:rPr lang="ru-RU" sz="2000" b="1" dirty="0" smtClean="0"/>
              <a:t>меня радует                                                           произвело впечатление</a:t>
            </a:r>
          </a:p>
          <a:p>
            <a:pPr>
              <a:buNone/>
            </a:pPr>
            <a:r>
              <a:rPr lang="ru-RU" sz="2000" b="1" dirty="0" smtClean="0"/>
              <a:t>мне приятно                                                           я обратил внимание</a:t>
            </a:r>
          </a:p>
          <a:p>
            <a:pPr>
              <a:buNone/>
            </a:pPr>
            <a:r>
              <a:rPr lang="ru-RU" sz="2000" b="1" dirty="0" smtClean="0"/>
              <a:t>я любуюсь                                                               меня тронуло</a:t>
            </a:r>
          </a:p>
          <a:p>
            <a:pPr>
              <a:buNone/>
            </a:pPr>
            <a:r>
              <a:rPr lang="ru-RU" sz="2000" b="1" dirty="0" smtClean="0"/>
              <a:t> я не могу наглядеться                                         мне не нравится</a:t>
            </a:r>
          </a:p>
          <a:p>
            <a:pPr>
              <a:buNone/>
            </a:pPr>
            <a:r>
              <a:rPr lang="ru-RU" sz="2000" b="1" dirty="0" smtClean="0"/>
              <a:t> меня восхищает                                                    мне не понравилось</a:t>
            </a:r>
          </a:p>
          <a:p>
            <a:pPr>
              <a:buNone/>
            </a:pPr>
            <a:r>
              <a:rPr lang="ru-RU" sz="2000" b="1" dirty="0" smtClean="0"/>
              <a:t>я сочувствую                                                           мне неприятно    </a:t>
            </a:r>
          </a:p>
          <a:p>
            <a:pPr>
              <a:buNone/>
            </a:pPr>
            <a:r>
              <a:rPr lang="ru-RU" sz="2000" b="1" dirty="0" smtClean="0"/>
              <a:t>мне понравилось                                                  здесь не хватает   </a:t>
            </a:r>
          </a:p>
          <a:p>
            <a:pPr>
              <a:buNone/>
            </a:pPr>
            <a:r>
              <a:rPr lang="ru-RU" sz="2000" b="1" dirty="0" smtClean="0"/>
              <a:t>мне запомнилось                                                 лучше было бы</a:t>
            </a:r>
          </a:p>
          <a:p>
            <a:pPr>
              <a:buNone/>
            </a:pPr>
            <a:r>
              <a:rPr lang="ru-RU" sz="2000" b="1" dirty="0" smtClean="0"/>
              <a:t>я думаю, что                                                           хотелось бы</a:t>
            </a:r>
          </a:p>
          <a:p>
            <a:pPr>
              <a:buNone/>
            </a:pPr>
            <a:r>
              <a:rPr lang="ru-RU" sz="2000" b="1" dirty="0" smtClean="0"/>
              <a:t>мне кажется, что                                                    меня огорчило</a:t>
            </a:r>
          </a:p>
          <a:p>
            <a:pPr>
              <a:buNone/>
            </a:pPr>
            <a:r>
              <a:rPr lang="ru-RU" sz="2000" b="1" dirty="0" smtClean="0"/>
              <a:t>я считаю, что                                                           на мой взгляд</a:t>
            </a:r>
          </a:p>
          <a:p>
            <a:pPr>
              <a:buNone/>
            </a:pPr>
            <a:r>
              <a:rPr lang="ru-RU" sz="2000" b="1" dirty="0" smtClean="0"/>
              <a:t>по-моему</a:t>
            </a:r>
          </a:p>
          <a:p>
            <a:pPr>
              <a:buNone/>
            </a:pP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uslide.ru/images/11/17918/960/img1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Комплекс словарей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908720"/>
            <a:ext cx="8712968" cy="583264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b="1" dirty="0" smtClean="0">
                <a:solidFill>
                  <a:srgbClr val="0070C0"/>
                </a:solidFill>
              </a:rPr>
              <a:t>                Учебник «Русский язык» 2 часть 4 класс</a:t>
            </a:r>
          </a:p>
          <a:p>
            <a:pPr>
              <a:buNone/>
            </a:pPr>
            <a:r>
              <a:rPr lang="ru-RU" sz="2800" b="1" dirty="0" smtClean="0"/>
              <a:t>   Словарь «Пиши правильно»(Орфографический словарь)</a:t>
            </a:r>
          </a:p>
          <a:p>
            <a:pPr>
              <a:buNone/>
            </a:pPr>
            <a:r>
              <a:rPr lang="ru-RU" sz="2800" b="1" dirty="0" smtClean="0"/>
              <a:t>   Обратный словарь(Грамматический словарь)</a:t>
            </a:r>
          </a:p>
          <a:p>
            <a:pPr>
              <a:buNone/>
            </a:pPr>
            <a:r>
              <a:rPr lang="ru-RU" sz="2800" b="1" dirty="0" smtClean="0"/>
              <a:t>   Словарь «Произноси правильно» (Орфоэпический словарь)</a:t>
            </a:r>
          </a:p>
          <a:p>
            <a:pPr>
              <a:buNone/>
            </a:pPr>
            <a:r>
              <a:rPr lang="ru-RU" sz="2800" b="1" dirty="0" smtClean="0"/>
              <a:t>   Словарь образования слов (Словообразовательный словарь)</a:t>
            </a:r>
          </a:p>
          <a:p>
            <a:pPr>
              <a:buNone/>
            </a:pPr>
            <a:r>
              <a:rPr lang="ru-RU" sz="2800" b="1" dirty="0" smtClean="0"/>
              <a:t>   Словарь происхождения слов (Этимологический словарь)</a:t>
            </a:r>
          </a:p>
          <a:p>
            <a:pPr>
              <a:buNone/>
            </a:pPr>
            <a:r>
              <a:rPr lang="ru-RU" sz="2800" b="1" dirty="0" smtClean="0"/>
              <a:t>   Толковый словарь</a:t>
            </a:r>
          </a:p>
          <a:p>
            <a:pPr>
              <a:buNone/>
            </a:pPr>
            <a:r>
              <a:rPr lang="ru-RU" sz="2800" b="1" dirty="0" smtClean="0"/>
              <a:t>   Словарь устойчивых выражений 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Autofit/>
          </a:bodyPr>
          <a:lstStyle/>
          <a:p>
            <a:pPr algn="l"/>
            <a:r>
              <a:rPr lang="ru-RU" sz="2800" b="1" dirty="0" smtClean="0"/>
              <a:t>Учить детей сегодня трудно, </a:t>
            </a:r>
            <a:br>
              <a:rPr lang="ru-RU" sz="2800" b="1" dirty="0" smtClean="0"/>
            </a:br>
            <a:r>
              <a:rPr lang="ru-RU" sz="2800" b="1" dirty="0" smtClean="0"/>
              <a:t>И раньше было нелегко.</a:t>
            </a:r>
            <a:br>
              <a:rPr lang="ru-RU" sz="2800" b="1" dirty="0" smtClean="0"/>
            </a:br>
            <a:r>
              <a:rPr lang="ru-RU" sz="2800" b="1" dirty="0" smtClean="0"/>
              <a:t>Читать, считать, писать учили:</a:t>
            </a:r>
            <a:br>
              <a:rPr lang="ru-RU" sz="2800" b="1" dirty="0" smtClean="0"/>
            </a:br>
            <a:r>
              <a:rPr lang="ru-RU" sz="2800" b="1" dirty="0" smtClean="0"/>
              <a:t>«Даёт корова молоко».</a:t>
            </a:r>
            <a:br>
              <a:rPr lang="ru-RU" sz="2800" b="1" dirty="0" smtClean="0"/>
            </a:br>
            <a:r>
              <a:rPr lang="ru-RU" sz="2800" b="1" dirty="0" smtClean="0"/>
              <a:t>Век 21- век открытий, </a:t>
            </a:r>
            <a:br>
              <a:rPr lang="ru-RU" sz="2800" b="1" dirty="0" smtClean="0"/>
            </a:br>
            <a:r>
              <a:rPr lang="ru-RU" sz="2800" b="1" dirty="0" smtClean="0"/>
              <a:t>Век  инноваций, новизны,</a:t>
            </a:r>
            <a:br>
              <a:rPr lang="ru-RU" sz="2800" b="1" dirty="0" smtClean="0"/>
            </a:br>
            <a:r>
              <a:rPr lang="ru-RU" sz="2800" b="1" dirty="0" smtClean="0"/>
              <a:t>Но от учителя зависит, </a:t>
            </a:r>
            <a:br>
              <a:rPr lang="ru-RU" sz="2800" b="1" dirty="0" smtClean="0"/>
            </a:br>
            <a:r>
              <a:rPr lang="ru-RU" sz="2800" b="1" dirty="0" smtClean="0"/>
              <a:t>Какими дети быть должны!</a:t>
            </a:r>
            <a:br>
              <a:rPr lang="ru-RU" sz="2800" b="1" dirty="0" smtClean="0"/>
            </a:br>
            <a:r>
              <a:rPr lang="ru-RU" sz="2800" b="1" dirty="0" smtClean="0"/>
              <a:t>Желаю вам, чтоб  дети в вашем классе</a:t>
            </a:r>
            <a:br>
              <a:rPr lang="ru-RU" sz="2800" b="1" dirty="0" smtClean="0"/>
            </a:br>
            <a:r>
              <a:rPr lang="ru-RU" sz="2800" b="1" dirty="0" smtClean="0"/>
              <a:t>Светились от улыбок и любви. </a:t>
            </a:r>
            <a:br>
              <a:rPr lang="ru-RU" sz="2800" b="1" dirty="0" smtClean="0"/>
            </a:br>
            <a:r>
              <a:rPr lang="ru-RU" sz="2800" b="1" dirty="0" smtClean="0"/>
              <a:t>Здоровья Вам и творческих успехов</a:t>
            </a:r>
            <a:br>
              <a:rPr lang="ru-RU" sz="2800" b="1" dirty="0" smtClean="0"/>
            </a:br>
            <a:r>
              <a:rPr lang="ru-RU" sz="2800" b="1" dirty="0" smtClean="0"/>
              <a:t>В век инноваций, новизны! 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pic>
        <p:nvPicPr>
          <p:cNvPr id="4" name="Рисунок 3" descr="http://funforkids.ru/pictures/school20/school200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60648"/>
            <a:ext cx="3528392" cy="3443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EFBD6-8203-486F-8E26-A8335163843C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1417</TotalTime>
  <Words>597</Words>
  <Application>Microsoft Office PowerPoint</Application>
  <PresentationFormat>Экран (4:3)</PresentationFormat>
  <Paragraphs>132</Paragraphs>
  <Slides>28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 «Развитие речи учащихся на уроках русского языка и литературного чтения по программе УМК « Перспективная начальная школа» </vt:lpstr>
      <vt:lpstr>Слайд 2</vt:lpstr>
      <vt:lpstr>Слайд 3</vt:lpstr>
      <vt:lpstr>Слайд 4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vt:lpstr>
      <vt:lpstr>Музейный  дом      1 класс  выставка работ Юрия Васнецова</vt:lpstr>
      <vt:lpstr>Слайд 7</vt:lpstr>
      <vt:lpstr>Слайд 8</vt:lpstr>
      <vt:lpstr>Музейный  дом     2  класс</vt:lpstr>
      <vt:lpstr>Слайд 10</vt:lpstr>
      <vt:lpstr>Слайд 11</vt:lpstr>
      <vt:lpstr>Слайд 12</vt:lpstr>
      <vt:lpstr>Музейный  дом     3 класс</vt:lpstr>
      <vt:lpstr>Слайд 14</vt:lpstr>
      <vt:lpstr>Слайд 15</vt:lpstr>
      <vt:lpstr>Музейный  дом      4 класс</vt:lpstr>
      <vt:lpstr>Слайд 17</vt:lpstr>
      <vt:lpstr>Слайд 18</vt:lpstr>
      <vt:lpstr>Слайд 19</vt:lpstr>
      <vt:lpstr>Слайд 20</vt:lpstr>
      <vt:lpstr>Слайд 21</vt:lpstr>
      <vt:lpstr>Особенности нового подхода  при работе с картиной</vt:lpstr>
      <vt:lpstr>Слайд 23</vt:lpstr>
      <vt:lpstr>Дополнительный материал к работе по картине</vt:lpstr>
      <vt:lpstr>Отношение к картине</vt:lpstr>
      <vt:lpstr>Слайд 26</vt:lpstr>
      <vt:lpstr>Комплекс словарей</vt:lpstr>
      <vt:lpstr>Учить детей сегодня трудно,  И раньше было нелегко. Читать, считать, писать учили: «Даёт корова молоко». Век 21- век открытий,  Век  инноваций, новизны, Но от учителя зависит,  Какими дети быть должны! Желаю вам, чтоб  дети в вашем классе Светились от улыбок и любви.  Здоровья Вам и творческих успехов В век инноваций, новизны!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167</cp:revision>
  <dcterms:created xsi:type="dcterms:W3CDTF">2017-03-19T08:45:58Z</dcterms:created>
  <dcterms:modified xsi:type="dcterms:W3CDTF">2018-03-29T03:25:16Z</dcterms:modified>
</cp:coreProperties>
</file>