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65" r:id="rId9"/>
    <p:sldId id="264" r:id="rId10"/>
    <p:sldId id="267" r:id="rId11"/>
    <p:sldId id="268" r:id="rId12"/>
    <p:sldId id="269" r:id="rId13"/>
    <p:sldId id="270" r:id="rId14"/>
    <p:sldId id="275" r:id="rId15"/>
    <p:sldId id="278" r:id="rId16"/>
    <p:sldId id="279" r:id="rId17"/>
    <p:sldId id="281" r:id="rId18"/>
    <p:sldId id="283" r:id="rId19"/>
    <p:sldId id="284" r:id="rId20"/>
    <p:sldId id="282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9" r:id="rId35"/>
    <p:sldId id="298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8" d="100"/>
          <a:sy n="108" d="100"/>
        </p:scale>
        <p:origin x="-17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A00C-4B42-491E-9A53-EFDF349B4BF5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C01EA2-8604-47E4-B603-6C389F6655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79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18" Type="http://schemas.openxmlformats.org/officeDocument/2006/relationships/slide" Target="slide21.xml"/><Relationship Id="rId26" Type="http://schemas.openxmlformats.org/officeDocument/2006/relationships/slide" Target="slide29.xml"/><Relationship Id="rId3" Type="http://schemas.openxmlformats.org/officeDocument/2006/relationships/slide" Target="slide5.xml"/><Relationship Id="rId21" Type="http://schemas.openxmlformats.org/officeDocument/2006/relationships/slide" Target="slide24.xml"/><Relationship Id="rId7" Type="http://schemas.openxmlformats.org/officeDocument/2006/relationships/slide" Target="slide10.xml"/><Relationship Id="rId12" Type="http://schemas.openxmlformats.org/officeDocument/2006/relationships/slide" Target="slide15.xml"/><Relationship Id="rId17" Type="http://schemas.openxmlformats.org/officeDocument/2006/relationships/slide" Target="slide20.xml"/><Relationship Id="rId25" Type="http://schemas.openxmlformats.org/officeDocument/2006/relationships/slide" Target="slide28.xml"/><Relationship Id="rId2" Type="http://schemas.openxmlformats.org/officeDocument/2006/relationships/slide" Target="slide4.xml"/><Relationship Id="rId16" Type="http://schemas.openxmlformats.org/officeDocument/2006/relationships/slide" Target="slide19.xml"/><Relationship Id="rId20" Type="http://schemas.openxmlformats.org/officeDocument/2006/relationships/slide" Target="slide23.xml"/><Relationship Id="rId29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24" Type="http://schemas.openxmlformats.org/officeDocument/2006/relationships/slide" Target="slide27.xml"/><Relationship Id="rId5" Type="http://schemas.openxmlformats.org/officeDocument/2006/relationships/slide" Target="slide8.xml"/><Relationship Id="rId15" Type="http://schemas.openxmlformats.org/officeDocument/2006/relationships/slide" Target="slide18.xml"/><Relationship Id="rId23" Type="http://schemas.openxmlformats.org/officeDocument/2006/relationships/slide" Target="slide26.xml"/><Relationship Id="rId28" Type="http://schemas.openxmlformats.org/officeDocument/2006/relationships/slide" Target="slide31.xml"/><Relationship Id="rId10" Type="http://schemas.openxmlformats.org/officeDocument/2006/relationships/slide" Target="slide13.xml"/><Relationship Id="rId19" Type="http://schemas.openxmlformats.org/officeDocument/2006/relationships/slide" Target="slide22.xml"/><Relationship Id="rId31" Type="http://schemas.openxmlformats.org/officeDocument/2006/relationships/slide" Target="slide35.xml"/><Relationship Id="rId4" Type="http://schemas.openxmlformats.org/officeDocument/2006/relationships/slide" Target="slide7.xml"/><Relationship Id="rId9" Type="http://schemas.openxmlformats.org/officeDocument/2006/relationships/slide" Target="slide12.xml"/><Relationship Id="rId14" Type="http://schemas.openxmlformats.org/officeDocument/2006/relationships/slide" Target="slide17.xml"/><Relationship Id="rId22" Type="http://schemas.openxmlformats.org/officeDocument/2006/relationships/slide" Target="slide25.xml"/><Relationship Id="rId27" Type="http://schemas.openxmlformats.org/officeDocument/2006/relationships/slide" Target="slide30.xml"/><Relationship Id="rId30" Type="http://schemas.openxmlformats.org/officeDocument/2006/relationships/slide" Target="slide3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893763" y="-92075"/>
            <a:ext cx="7772400" cy="1470025"/>
          </a:xfrm>
        </p:spPr>
        <p:txBody>
          <a:bodyPr/>
          <a:lstStyle/>
          <a:p>
            <a:pPr eaLnBrk="1" hangingPunct="1"/>
            <a:r>
              <a:rPr lang="ru-RU" sz="4800">
                <a:latin typeface="Arial" charset="0"/>
                <a:cs typeface="Arial" charset="0"/>
              </a:rPr>
              <a:t>Математическое лото</a:t>
            </a:r>
          </a:p>
        </p:txBody>
      </p:sp>
      <p:sp>
        <p:nvSpPr>
          <p:cNvPr id="4" name="Куб 3"/>
          <p:cNvSpPr/>
          <p:nvPr/>
        </p:nvSpPr>
        <p:spPr>
          <a:xfrm>
            <a:off x="142844" y="4357694"/>
            <a:ext cx="928694" cy="928694"/>
          </a:xfrm>
          <a:prstGeom prst="cube">
            <a:avLst/>
          </a:prstGeom>
          <a:solidFill>
            <a:srgbClr val="92D050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</a:t>
            </a:r>
          </a:p>
        </p:txBody>
      </p:sp>
      <p:sp>
        <p:nvSpPr>
          <p:cNvPr id="5" name="Куб 4"/>
          <p:cNvSpPr/>
          <p:nvPr/>
        </p:nvSpPr>
        <p:spPr>
          <a:xfrm>
            <a:off x="928662" y="4786322"/>
            <a:ext cx="928694" cy="928694"/>
          </a:xfrm>
          <a:prstGeom prst="cub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</a:t>
            </a:r>
          </a:p>
        </p:txBody>
      </p:sp>
      <p:sp>
        <p:nvSpPr>
          <p:cNvPr id="7" name="Куб 6"/>
          <p:cNvSpPr/>
          <p:nvPr/>
        </p:nvSpPr>
        <p:spPr>
          <a:xfrm>
            <a:off x="1785918" y="5143512"/>
            <a:ext cx="928694" cy="928694"/>
          </a:xfrm>
          <a:prstGeom prst="cube">
            <a:avLst/>
          </a:prstGeom>
          <a:solidFill>
            <a:srgbClr val="00B050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</a:p>
        </p:txBody>
      </p:sp>
      <p:sp>
        <p:nvSpPr>
          <p:cNvPr id="8" name="Куб 7"/>
          <p:cNvSpPr/>
          <p:nvPr/>
        </p:nvSpPr>
        <p:spPr>
          <a:xfrm>
            <a:off x="2786050" y="4929198"/>
            <a:ext cx="928694" cy="928694"/>
          </a:xfrm>
          <a:prstGeom prst="cube">
            <a:avLst/>
          </a:prstGeom>
          <a:solidFill>
            <a:srgbClr val="FF0000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</a:t>
            </a:r>
          </a:p>
        </p:txBody>
      </p:sp>
      <p:sp>
        <p:nvSpPr>
          <p:cNvPr id="9" name="Куб 8"/>
          <p:cNvSpPr/>
          <p:nvPr/>
        </p:nvSpPr>
        <p:spPr>
          <a:xfrm>
            <a:off x="4572000" y="4714884"/>
            <a:ext cx="928694" cy="928694"/>
          </a:xfrm>
          <a:prstGeom prst="cube">
            <a:avLst/>
          </a:prstGeom>
          <a:solidFill>
            <a:srgbClr val="92D050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</a:t>
            </a:r>
          </a:p>
        </p:txBody>
      </p:sp>
      <p:sp>
        <p:nvSpPr>
          <p:cNvPr id="10" name="Куб 9"/>
          <p:cNvSpPr/>
          <p:nvPr/>
        </p:nvSpPr>
        <p:spPr>
          <a:xfrm>
            <a:off x="3643306" y="4572008"/>
            <a:ext cx="928694" cy="928694"/>
          </a:xfrm>
          <a:prstGeom prst="cube">
            <a:avLst/>
          </a:prstGeom>
          <a:solidFill>
            <a:srgbClr val="00B0F0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</a:t>
            </a:r>
          </a:p>
        </p:txBody>
      </p:sp>
      <p:sp>
        <p:nvSpPr>
          <p:cNvPr id="11" name="Куб 10"/>
          <p:cNvSpPr/>
          <p:nvPr/>
        </p:nvSpPr>
        <p:spPr>
          <a:xfrm>
            <a:off x="5143504" y="5143512"/>
            <a:ext cx="928694" cy="928694"/>
          </a:xfrm>
          <a:prstGeom prst="cube">
            <a:avLst/>
          </a:prstGeom>
          <a:solidFill>
            <a:srgbClr val="FFC000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</a:p>
        </p:txBody>
      </p:sp>
      <p:sp>
        <p:nvSpPr>
          <p:cNvPr id="12" name="Куб 11"/>
          <p:cNvSpPr/>
          <p:nvPr/>
        </p:nvSpPr>
        <p:spPr>
          <a:xfrm>
            <a:off x="6143636" y="4929198"/>
            <a:ext cx="928694" cy="928694"/>
          </a:xfrm>
          <a:prstGeom prst="cub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</a:t>
            </a:r>
          </a:p>
        </p:txBody>
      </p:sp>
      <p:sp>
        <p:nvSpPr>
          <p:cNvPr id="13" name="Куб 12"/>
          <p:cNvSpPr/>
          <p:nvPr/>
        </p:nvSpPr>
        <p:spPr>
          <a:xfrm>
            <a:off x="7000892" y="5143512"/>
            <a:ext cx="928694" cy="928694"/>
          </a:xfrm>
          <a:prstGeom prst="cube">
            <a:avLst/>
          </a:prstGeom>
          <a:solidFill>
            <a:srgbClr val="FF0000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</a:t>
            </a:r>
          </a:p>
        </p:txBody>
      </p:sp>
      <p:sp>
        <p:nvSpPr>
          <p:cNvPr id="14" name="Куб 13"/>
          <p:cNvSpPr/>
          <p:nvPr/>
        </p:nvSpPr>
        <p:spPr>
          <a:xfrm>
            <a:off x="7858148" y="5214950"/>
            <a:ext cx="928694" cy="928694"/>
          </a:xfrm>
          <a:prstGeom prst="cube">
            <a:avLst/>
          </a:prstGeom>
          <a:solidFill>
            <a:srgbClr val="00B0F0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9144000" cy="128586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0" y="6643686"/>
            <a:ext cx="9144000" cy="21431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067" name="Picture 3" descr="H:\Documents and Settings\Aida\Рабочий стол\текстуры и фоны, клипарты\новеньки картинки\addition 2 plus 2 h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3357563"/>
            <a:ext cx="1785938" cy="114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21" descr="http://fb.ru/misc/i/gallery/10494/36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1370013"/>
            <a:ext cx="4727575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0583" y="181265"/>
            <a:ext cx="834625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Математическое лото</a:t>
            </a:r>
          </a:p>
        </p:txBody>
      </p:sp>
    </p:spTree>
    <p:extLst>
      <p:ext uri="{BB962C8B-B14F-4D97-AF65-F5344CB8AC3E}">
        <p14:creationId xmlns:p14="http://schemas.microsoft.com/office/powerpoint/2010/main" val="196019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1472" y="5072074"/>
            <a:ext cx="62865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</a:rPr>
              <a:t>ВСЕМ  УДАЧИ!!!</a:t>
            </a:r>
            <a:br>
              <a:rPr lang="ru-RU" sz="4400" b="1" dirty="0">
                <a:solidFill>
                  <a:srgbClr val="C00000"/>
                </a:solidFill>
              </a:rPr>
            </a:br>
            <a:endParaRPr lang="ru-RU" sz="44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1785926"/>
            <a:ext cx="6357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8"/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1071546"/>
            <a:ext cx="728667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пусть сильней кипит борьба,</a:t>
            </a:r>
            <a:endParaRPr kumimoji="0" lang="ru-RU" sz="4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Острей соревнование.</a:t>
            </a:r>
            <a:endParaRPr kumimoji="0" lang="ru-RU" sz="4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Успех решает не судьба,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только ваши знания!</a:t>
            </a:r>
            <a:r>
              <a:rPr kumimoji="0" lang="ru-RU" sz="40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kumimoji="0" lang="ru-RU" sz="40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3139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065846"/>
              </p:ext>
            </p:extLst>
          </p:nvPr>
        </p:nvGraphicFramePr>
        <p:xfrm>
          <a:off x="467544" y="260648"/>
          <a:ext cx="8229600" cy="548640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" action="ppaction://hlinksldjump"/>
                        </a:rPr>
                        <a:t>1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3" action="ppaction://hlinksldjump"/>
                        </a:rPr>
                        <a:t>2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4" action="ppaction://hlinksldjump"/>
                        </a:rPr>
                        <a:t>3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5" action="ppaction://hlinksldjump"/>
                        </a:rPr>
                        <a:t>4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6" action="ppaction://hlinksldjump"/>
                        </a:rPr>
                        <a:t>5</a:t>
                      </a:r>
                      <a:endParaRPr lang="ru-RU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5400" dirty="0" smtClean="0">
                          <a:hlinkClick r:id="rId7" action="ppaction://hlinksldjump"/>
                        </a:rPr>
                        <a:t>6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8" action="ppaction://hlinksldjump"/>
                        </a:rPr>
                        <a:t>7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9" action="ppaction://hlinksldjump"/>
                        </a:rPr>
                        <a:t>8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0" action="ppaction://hlinksldjump"/>
                        </a:rPr>
                        <a:t>9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1" action="ppaction://hlinksldjump"/>
                        </a:rPr>
                        <a:t>10</a:t>
                      </a:r>
                      <a:endParaRPr lang="ru-RU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2" action="ppaction://hlinksldjump"/>
                        </a:rPr>
                        <a:t>11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3" action="ppaction://hlinksldjump"/>
                        </a:rPr>
                        <a:t>12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4" action="ppaction://hlinksldjump"/>
                        </a:rPr>
                        <a:t>13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5" action="ppaction://hlinksldjump"/>
                        </a:rPr>
                        <a:t>14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6" action="ppaction://hlinksldjump"/>
                        </a:rPr>
                        <a:t>15</a:t>
                      </a:r>
                      <a:endParaRPr lang="ru-RU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7" action="ppaction://hlinksldjump"/>
                        </a:rPr>
                        <a:t>16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8" action="ppaction://hlinksldjump"/>
                        </a:rPr>
                        <a:t>17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19" action="ppaction://hlinksldjump"/>
                        </a:rPr>
                        <a:t>18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0" action="ppaction://hlinksldjump"/>
                        </a:rPr>
                        <a:t>19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1" action="ppaction://hlinksldjump"/>
                        </a:rPr>
                        <a:t>20</a:t>
                      </a:r>
                      <a:endParaRPr lang="ru-RU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2" action="ppaction://hlinksldjump"/>
                        </a:rPr>
                        <a:t>21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3" action="ppaction://hlinksldjump"/>
                        </a:rPr>
                        <a:t>22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4" action="ppaction://hlinksldjump"/>
                        </a:rPr>
                        <a:t>23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5" action="ppaction://hlinksldjump"/>
                        </a:rPr>
                        <a:t>24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6" action="ppaction://hlinksldjump"/>
                        </a:rPr>
                        <a:t>25</a:t>
                      </a:r>
                      <a:endParaRPr lang="ru-RU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7" action="ppaction://hlinksldjump"/>
                        </a:rPr>
                        <a:t>26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8" action="ppaction://hlinksldjump"/>
                        </a:rPr>
                        <a:t>27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29" action="ppaction://hlinksldjump"/>
                        </a:rPr>
                        <a:t>28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30" action="ppaction://hlinksldjump"/>
                        </a:rPr>
                        <a:t>29</a:t>
                      </a:r>
                      <a:endParaRPr lang="ru-RU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>
                          <a:hlinkClick r:id="rId31" action="ppaction://hlinksldjump"/>
                        </a:rPr>
                        <a:t>30</a:t>
                      </a:r>
                      <a:endParaRPr lang="ru-RU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37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2714620"/>
            <a:ext cx="6572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285728"/>
            <a:ext cx="67866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ЗАДАЧА НА СООБРАЗИТЕЛЬНОСТЬ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1714488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Две сардельки варятся 6 минут.</a:t>
            </a:r>
          </a:p>
          <a:p>
            <a:pPr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  Сколько времени варятся 8 таких сарделек?</a:t>
            </a:r>
            <a:endParaRPr lang="ru-RU" sz="2400" dirty="0"/>
          </a:p>
        </p:txBody>
      </p:sp>
      <p:grpSp>
        <p:nvGrpSpPr>
          <p:cNvPr id="9" name="Группа 9"/>
          <p:cNvGrpSpPr>
            <a:grpSpLocks/>
          </p:cNvGrpSpPr>
          <p:nvPr/>
        </p:nvGrpSpPr>
        <p:grpSpPr bwMode="auto">
          <a:xfrm>
            <a:off x="3635375" y="3452813"/>
            <a:ext cx="2305050" cy="2208212"/>
            <a:chOff x="3635897" y="3452807"/>
            <a:chExt cx="2304256" cy="2207821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3717618" y="3452807"/>
              <a:ext cx="2006510" cy="1200329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36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charset="0"/>
                </a:rPr>
                <a:t>6 минут</a:t>
              </a:r>
            </a:p>
            <a:p>
              <a:pPr algn="ctr">
                <a:defRPr/>
              </a:pPr>
              <a:endPara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endParaRPr>
            </a:p>
          </p:txBody>
        </p:sp>
        <p:pic>
          <p:nvPicPr>
            <p:cNvPr id="11" name="Рисунок 5" descr="phpPWr9oQ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635897" y="4581128"/>
              <a:ext cx="2304256" cy="1079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Багетная рамка 11"/>
          <p:cNvSpPr/>
          <p:nvPr/>
        </p:nvSpPr>
        <p:spPr>
          <a:xfrm>
            <a:off x="3714744" y="3429000"/>
            <a:ext cx="2071702" cy="714380"/>
          </a:xfrm>
          <a:prstGeom prst="bevel">
            <a:avLst>
              <a:gd name="adj" fmla="val 202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/>
              <a:t>ОТВЕТ</a:t>
            </a:r>
          </a:p>
        </p:txBody>
      </p:sp>
      <p:sp>
        <p:nvSpPr>
          <p:cNvPr id="4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310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2714620"/>
            <a:ext cx="6572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285728"/>
            <a:ext cx="67866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ЗАДАЧА НА СООБРАЗИТЕЛЬНОСТЬ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1714488"/>
            <a:ext cx="73581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1714488"/>
            <a:ext cx="75009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Шла девочка в Москву и повстречала </a:t>
            </a:r>
          </a:p>
          <a:p>
            <a:pPr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 трёх мальчиков. Каждый из них нёс </a:t>
            </a:r>
          </a:p>
          <a:p>
            <a:pPr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 по мешку, В каждом мешке по коту. </a:t>
            </a:r>
          </a:p>
          <a:p>
            <a:pPr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 Сколько существ направлялось в  Москву?</a:t>
            </a:r>
            <a:endParaRPr lang="ru-RU" sz="2000" dirty="0"/>
          </a:p>
        </p:txBody>
      </p:sp>
      <p:grpSp>
        <p:nvGrpSpPr>
          <p:cNvPr id="14" name="Группа 8"/>
          <p:cNvGrpSpPr>
            <a:grpSpLocks/>
          </p:cNvGrpSpPr>
          <p:nvPr/>
        </p:nvGrpSpPr>
        <p:grpSpPr bwMode="auto">
          <a:xfrm>
            <a:off x="3294063" y="4076700"/>
            <a:ext cx="2555875" cy="2447925"/>
            <a:chOff x="3293412" y="4077072"/>
            <a:chExt cx="2557175" cy="2592289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3293412" y="4077072"/>
              <a:ext cx="2557175" cy="646331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32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charset="0"/>
                </a:rPr>
                <a:t>1 </a:t>
              </a:r>
              <a:r>
                <a:rPr lang="ru-RU" sz="36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charset="0"/>
                </a:rPr>
                <a:t>девочка</a:t>
              </a:r>
              <a:r>
                <a:rPr lang="ru-RU" sz="32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charset="0"/>
                </a:rPr>
                <a:t>.</a:t>
              </a:r>
            </a:p>
          </p:txBody>
        </p:sp>
        <p:pic>
          <p:nvPicPr>
            <p:cNvPr id="16" name="Рисунок 5" descr="t_6330116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CF6FF"/>
                </a:clrFrom>
                <a:clrTo>
                  <a:srgbClr val="FCF6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95738" y="4763267"/>
              <a:ext cx="1584325" cy="19060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" name="Багетная рамка 16"/>
          <p:cNvSpPr/>
          <p:nvPr/>
        </p:nvSpPr>
        <p:spPr>
          <a:xfrm>
            <a:off x="3143240" y="4000504"/>
            <a:ext cx="2714643" cy="714380"/>
          </a:xfrm>
          <a:prstGeom prst="bevel">
            <a:avLst>
              <a:gd name="adj" fmla="val 174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/>
              <a:t>ОТВЕТ</a:t>
            </a:r>
          </a:p>
        </p:txBody>
      </p:sp>
      <p:sp>
        <p:nvSpPr>
          <p:cNvPr id="13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6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2714620"/>
            <a:ext cx="6572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285728"/>
            <a:ext cx="67866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ЗАДАЧА НА СООБРАЗИТЕЛЬНОСТЬ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1714488"/>
            <a:ext cx="7358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/>
              <a:t> </a:t>
            </a: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717124" y="3452813"/>
            <a:ext cx="18473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0034" y="1785926"/>
            <a:ext cx="72866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Пять лампочек тускло горели в люстре.</a:t>
            </a:r>
          </a:p>
          <a:p>
            <a:pPr algn="ctr"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Хлопнули двери, две перегорели.</a:t>
            </a:r>
          </a:p>
          <a:p>
            <a:pPr algn="ctr"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Сделать нужно вам малость –</a:t>
            </a:r>
          </a:p>
          <a:p>
            <a:pPr algn="ctr"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Сказать, сколько ламп осталось ?</a:t>
            </a:r>
            <a:endParaRPr lang="ru-RU" sz="2000" dirty="0"/>
          </a:p>
        </p:txBody>
      </p:sp>
      <p:grpSp>
        <p:nvGrpSpPr>
          <p:cNvPr id="14" name="Группа 9"/>
          <p:cNvGrpSpPr>
            <a:grpSpLocks/>
          </p:cNvGrpSpPr>
          <p:nvPr/>
        </p:nvGrpSpPr>
        <p:grpSpPr bwMode="auto">
          <a:xfrm>
            <a:off x="3143240" y="3929066"/>
            <a:ext cx="2520950" cy="1944688"/>
            <a:chOff x="3709421" y="4509120"/>
            <a:chExt cx="1725152" cy="2089646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3709421" y="4509120"/>
              <a:ext cx="1725152" cy="584775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32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charset="0"/>
                </a:rPr>
                <a:t>5 ламп.</a:t>
              </a:r>
            </a:p>
          </p:txBody>
        </p:sp>
        <p:pic>
          <p:nvPicPr>
            <p:cNvPr id="16" name="Рисунок 6" descr="200px-Gluehlampe_01_KMJ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779838" y="5373216"/>
              <a:ext cx="1512887" cy="1225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" name="Багетная рамка 16"/>
          <p:cNvSpPr/>
          <p:nvPr/>
        </p:nvSpPr>
        <p:spPr>
          <a:xfrm>
            <a:off x="3071802" y="3929066"/>
            <a:ext cx="2571768" cy="798507"/>
          </a:xfrm>
          <a:prstGeom prst="bevel">
            <a:avLst>
              <a:gd name="adj" fmla="val 174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/>
              <a:t>ОТВЕТ</a:t>
            </a:r>
          </a:p>
        </p:txBody>
      </p:sp>
      <p:sp>
        <p:nvSpPr>
          <p:cNvPr id="18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61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2714620"/>
            <a:ext cx="6572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285728"/>
            <a:ext cx="67866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ЗАДАЧА НА СООБРАЗИТЕЛЬНОСТЬ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1714488"/>
            <a:ext cx="7358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/>
              <a:t> </a:t>
            </a: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717124" y="3452813"/>
            <a:ext cx="18473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0034" y="1785926"/>
            <a:ext cx="72866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71472" y="1643050"/>
            <a:ext cx="628652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Е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сли </a:t>
            </a:r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Г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рушам дать по груше,</a:t>
            </a:r>
          </a:p>
          <a:p>
            <a:pPr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 То одна в избытке груша,    </a:t>
            </a:r>
          </a:p>
          <a:p>
            <a:pPr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 Если дать по паре груш,  </a:t>
            </a:r>
          </a:p>
          <a:p>
            <a:pPr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 То не хватит пары груш.</a:t>
            </a:r>
          </a:p>
          <a:p>
            <a:pPr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    С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колько </a:t>
            </a:r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г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руш? И сколько груш? </a:t>
            </a:r>
            <a:endParaRPr lang="ru-RU" dirty="0"/>
          </a:p>
        </p:txBody>
      </p:sp>
      <p:grpSp>
        <p:nvGrpSpPr>
          <p:cNvPr id="18" name="Группа 9"/>
          <p:cNvGrpSpPr>
            <a:grpSpLocks/>
          </p:cNvGrpSpPr>
          <p:nvPr/>
        </p:nvGrpSpPr>
        <p:grpSpPr bwMode="auto">
          <a:xfrm>
            <a:off x="2428875" y="3643314"/>
            <a:ext cx="4303713" cy="3025774"/>
            <a:chOff x="2429074" y="4510861"/>
            <a:chExt cx="4303514" cy="2158227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2429074" y="4510861"/>
              <a:ext cx="4285853" cy="646331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36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charset="0"/>
                </a:rPr>
                <a:t>3 Груши, 4 груши.</a:t>
              </a:r>
            </a:p>
          </p:txBody>
        </p:sp>
        <p:grpSp>
          <p:nvGrpSpPr>
            <p:cNvPr id="20" name="Группа 6"/>
            <p:cNvGrpSpPr>
              <a:grpSpLocks/>
            </p:cNvGrpSpPr>
            <p:nvPr/>
          </p:nvGrpSpPr>
          <p:grpSpPr bwMode="auto">
            <a:xfrm>
              <a:off x="2484438" y="5373688"/>
              <a:ext cx="4248149" cy="1295400"/>
              <a:chOff x="1835696" y="5229200"/>
              <a:chExt cx="4248472" cy="1296144"/>
            </a:xfrm>
          </p:grpSpPr>
          <p:pic>
            <p:nvPicPr>
              <p:cNvPr id="21" name="Рисунок 4" descr="peras.jpg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1835696" y="5229200"/>
                <a:ext cx="2160240" cy="1152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" name="Рисунок 5" descr="peras.jpg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923928" y="5373216"/>
                <a:ext cx="2160240" cy="1152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8" name="Багетная рамка 27"/>
          <p:cNvSpPr/>
          <p:nvPr/>
        </p:nvSpPr>
        <p:spPr>
          <a:xfrm>
            <a:off x="2357422" y="3571877"/>
            <a:ext cx="4357717" cy="857256"/>
          </a:xfrm>
          <a:prstGeom prst="bevel">
            <a:avLst>
              <a:gd name="adj" fmla="val 174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/>
              <a:t>ОТВЕТ</a:t>
            </a:r>
          </a:p>
        </p:txBody>
      </p:sp>
      <p:sp>
        <p:nvSpPr>
          <p:cNvPr id="17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94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714356"/>
            <a:ext cx="65722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РЕБУС</a:t>
            </a:r>
          </a:p>
        </p:txBody>
      </p:sp>
      <p:pic>
        <p:nvPicPr>
          <p:cNvPr id="6" name="Picture 2" descr="Ребусы для малыш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893" y="2276872"/>
            <a:ext cx="4037206" cy="260577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627784" y="5373216"/>
            <a:ext cx="23762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/>
              <a:t>Уголь</a:t>
            </a:r>
          </a:p>
        </p:txBody>
      </p:sp>
      <p:sp>
        <p:nvSpPr>
          <p:cNvPr id="8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3496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714356"/>
            <a:ext cx="65722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РЕБУС</a:t>
            </a:r>
          </a:p>
        </p:txBody>
      </p:sp>
      <p:pic>
        <p:nvPicPr>
          <p:cNvPr id="7" name="Picture 8" descr="http://allforchildren.ru/rebus/rebus10/10-00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160906"/>
            <a:ext cx="6174922" cy="236486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411760" y="5157192"/>
            <a:ext cx="25202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/>
              <a:t>Число</a:t>
            </a:r>
          </a:p>
        </p:txBody>
      </p:sp>
      <p:sp>
        <p:nvSpPr>
          <p:cNvPr id="8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6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714356"/>
            <a:ext cx="65722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РЕБУС</a:t>
            </a:r>
          </a:p>
        </p:txBody>
      </p:sp>
      <p:pic>
        <p:nvPicPr>
          <p:cNvPr id="8" name="Picture 6" descr="http://allforchildren.ru/rebus/rebus10/10-00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276871"/>
            <a:ext cx="3816424" cy="241706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771800" y="5229200"/>
            <a:ext cx="19442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/>
              <a:t>Пять </a:t>
            </a:r>
          </a:p>
        </p:txBody>
      </p:sp>
      <p:sp>
        <p:nvSpPr>
          <p:cNvPr id="9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45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714356"/>
            <a:ext cx="65722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РЕБУС</a:t>
            </a:r>
          </a:p>
        </p:txBody>
      </p:sp>
      <p:pic>
        <p:nvPicPr>
          <p:cNvPr id="6" name="Picture 4" descr="http://allforchildren.ru/rebus/rebus10/10-0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6260" y="1988840"/>
            <a:ext cx="4248472" cy="254908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411760" y="5157192"/>
            <a:ext cx="30963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/>
              <a:t>Два </a:t>
            </a:r>
          </a:p>
        </p:txBody>
      </p:sp>
      <p:sp>
        <p:nvSpPr>
          <p:cNvPr id="8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69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714356"/>
            <a:ext cx="65722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РЕБУС</a:t>
            </a:r>
          </a:p>
        </p:txBody>
      </p:sp>
      <p:pic>
        <p:nvPicPr>
          <p:cNvPr id="6" name="Picture 12" descr="Ребусы по математик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180437"/>
            <a:ext cx="4824536" cy="199274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95736" y="4869160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/>
              <a:t>Пример </a:t>
            </a:r>
          </a:p>
        </p:txBody>
      </p:sp>
      <p:sp>
        <p:nvSpPr>
          <p:cNvPr id="8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69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714356"/>
            <a:ext cx="65722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РЕБУС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43174" y="2505670"/>
            <a:ext cx="3224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7я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11760" y="4365104"/>
            <a:ext cx="35283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/>
              <a:t>Семья 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69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188640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ЛОГИЧЕСКАЯ ЗАДАЧА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481027"/>
            <a:ext cx="650084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i="1" dirty="0">
                <a:solidFill>
                  <a:srgbClr val="7030A0"/>
                </a:solidFill>
              </a:rPr>
              <a:t>Три брата – Ваня, Саша, Коля учились в разных классах одной школы. Ваня не был старше Коли, Саша не старше Вани. Назови имя старшего из братьев, среднего, а затем младшего.</a:t>
            </a:r>
          </a:p>
        </p:txBody>
      </p:sp>
      <p:pic>
        <p:nvPicPr>
          <p:cNvPr id="7" name="Picture 4" descr="B:\рабочий стол старый\картинки счет\imgpreview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536" y="3717032"/>
            <a:ext cx="4357718" cy="2786082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933543" y="3024534"/>
            <a:ext cx="435771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Старший брат       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КОЛЯ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Средний брат       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ВАНЯ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Младший брат    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САША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трелка: влево 3">
            <a:hlinkClick r:id="rId4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15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1772816"/>
            <a:ext cx="785818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 буквой «Р» - с овцы стригут                                       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нити прочные прядут. 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 без «Р» - нужна для счёта, 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Цифрой быть - её работа. 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Ответ: 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шерсть 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</a:p>
        </p:txBody>
      </p:sp>
      <p:sp>
        <p:nvSpPr>
          <p:cNvPr id="8" name="Багетная рамка 7"/>
          <p:cNvSpPr/>
          <p:nvPr/>
        </p:nvSpPr>
        <p:spPr>
          <a:xfrm>
            <a:off x="2786050" y="4581128"/>
            <a:ext cx="2357454" cy="642941"/>
          </a:xfrm>
          <a:prstGeom prst="bevel">
            <a:avLst>
              <a:gd name="adj" fmla="val 174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/>
              <a:t>ОТВЕТ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327353"/>
            <a:ext cx="733288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ЛОГОГРИФ</a:t>
            </a:r>
          </a:p>
        </p:txBody>
      </p:sp>
      <p:sp>
        <p:nvSpPr>
          <p:cNvPr id="9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76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6597" y="1556792"/>
            <a:ext cx="785818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       Рождаюсь на мебельной фабрике я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       И в каждой квартире нельзя без меня.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       Отбросишь последнюю букву мою – 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       Названье большому числу я даю.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Ответ: 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стол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агетная рамка 8"/>
          <p:cNvSpPr/>
          <p:nvPr/>
        </p:nvSpPr>
        <p:spPr>
          <a:xfrm>
            <a:off x="4067944" y="4365104"/>
            <a:ext cx="2214578" cy="642942"/>
          </a:xfrm>
          <a:prstGeom prst="bevel">
            <a:avLst>
              <a:gd name="adj" fmla="val 174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/>
              <a:t>ОТВЕТ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327353"/>
            <a:ext cx="733288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ЛОГОГРИФ</a:t>
            </a:r>
          </a:p>
        </p:txBody>
      </p:sp>
      <p:sp>
        <p:nvSpPr>
          <p:cNvPr id="11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76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10" y="10406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Геометрическая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1285860"/>
            <a:ext cx="650084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buFont typeface="Arial" charset="0"/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Как раскрасить квадраты красным и зелёным цветом, чтобы каждые два соседних квадрата были разного цвета. Зелёных квадратов должно быть больше, чем красных.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4857760"/>
            <a:ext cx="500048" cy="107157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000232" y="4857760"/>
            <a:ext cx="500048" cy="10715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500188" y="4286256"/>
            <a:ext cx="500048" cy="10715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500188" y="4857756"/>
            <a:ext cx="500048" cy="10715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000100" y="4286256"/>
            <a:ext cx="500048" cy="10715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000232" y="4286256"/>
            <a:ext cx="500048" cy="10715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2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9831" name="Rectangle 23"/>
          <p:cNvSpPr>
            <a:spLocks noChangeArrowheads="1"/>
          </p:cNvSpPr>
          <p:nvPr/>
        </p:nvSpPr>
        <p:spPr bwMode="auto">
          <a:xfrm rot="5400000">
            <a:off x="1410493" y="875507"/>
            <a:ext cx="1141413" cy="1219200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32" name="Rectangle 24"/>
          <p:cNvSpPr>
            <a:spLocks noChangeArrowheads="1"/>
          </p:cNvSpPr>
          <p:nvPr/>
        </p:nvSpPr>
        <p:spPr bwMode="auto">
          <a:xfrm rot="5400000">
            <a:off x="1562893" y="2628107"/>
            <a:ext cx="1141413" cy="1219200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33" name="Rectangle 25"/>
          <p:cNvSpPr>
            <a:spLocks noChangeArrowheads="1"/>
          </p:cNvSpPr>
          <p:nvPr/>
        </p:nvSpPr>
        <p:spPr bwMode="auto">
          <a:xfrm rot="5400000">
            <a:off x="3620293" y="2628107"/>
            <a:ext cx="1141413" cy="1219200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34" name="Rectangle 26"/>
          <p:cNvSpPr>
            <a:spLocks noChangeArrowheads="1"/>
          </p:cNvSpPr>
          <p:nvPr/>
        </p:nvSpPr>
        <p:spPr bwMode="auto">
          <a:xfrm rot="5400000">
            <a:off x="5830093" y="2628107"/>
            <a:ext cx="1141413" cy="1219200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35" name="Rectangle 27"/>
          <p:cNvSpPr>
            <a:spLocks noChangeArrowheads="1"/>
          </p:cNvSpPr>
          <p:nvPr/>
        </p:nvSpPr>
        <p:spPr bwMode="auto">
          <a:xfrm rot="5400000">
            <a:off x="5830093" y="875507"/>
            <a:ext cx="1141413" cy="1219200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36" name="Rectangle 28"/>
          <p:cNvSpPr>
            <a:spLocks noChangeArrowheads="1"/>
          </p:cNvSpPr>
          <p:nvPr/>
        </p:nvSpPr>
        <p:spPr bwMode="auto">
          <a:xfrm rot="5400000">
            <a:off x="3696493" y="875507"/>
            <a:ext cx="1141413" cy="1219200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26" name="Rectangle 18"/>
          <p:cNvSpPr>
            <a:spLocks noChangeArrowheads="1"/>
          </p:cNvSpPr>
          <p:nvPr/>
        </p:nvSpPr>
        <p:spPr bwMode="auto">
          <a:xfrm>
            <a:off x="6019800" y="1143000"/>
            <a:ext cx="762000" cy="685800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37" name="Line 29"/>
          <p:cNvSpPr>
            <a:spLocks noChangeShapeType="1"/>
          </p:cNvSpPr>
          <p:nvPr/>
        </p:nvSpPr>
        <p:spPr bwMode="auto">
          <a:xfrm flipV="1">
            <a:off x="6019800" y="1143000"/>
            <a:ext cx="762000" cy="6858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40" name="Oval 32"/>
          <p:cNvSpPr>
            <a:spLocks noChangeArrowheads="1"/>
          </p:cNvSpPr>
          <p:nvPr/>
        </p:nvSpPr>
        <p:spPr bwMode="auto">
          <a:xfrm>
            <a:off x="3962400" y="2971800"/>
            <a:ext cx="533400" cy="5334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41" name="Oval 33"/>
          <p:cNvSpPr>
            <a:spLocks noChangeArrowheads="1"/>
          </p:cNvSpPr>
          <p:nvPr/>
        </p:nvSpPr>
        <p:spPr bwMode="auto">
          <a:xfrm>
            <a:off x="1676400" y="2743200"/>
            <a:ext cx="914400" cy="9144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42" name="Oval 34"/>
          <p:cNvSpPr>
            <a:spLocks noChangeArrowheads="1"/>
          </p:cNvSpPr>
          <p:nvPr/>
        </p:nvSpPr>
        <p:spPr bwMode="auto">
          <a:xfrm>
            <a:off x="1905000" y="2971800"/>
            <a:ext cx="457200" cy="4572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43" name="Oval 35"/>
          <p:cNvSpPr>
            <a:spLocks noChangeArrowheads="1"/>
          </p:cNvSpPr>
          <p:nvPr/>
        </p:nvSpPr>
        <p:spPr bwMode="auto">
          <a:xfrm>
            <a:off x="6477000" y="34290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47" name="Line 39"/>
          <p:cNvSpPr>
            <a:spLocks noChangeShapeType="1"/>
          </p:cNvSpPr>
          <p:nvPr/>
        </p:nvSpPr>
        <p:spPr bwMode="auto">
          <a:xfrm>
            <a:off x="1371600" y="914400"/>
            <a:ext cx="1219200" cy="11430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48" name="Line 40"/>
          <p:cNvSpPr>
            <a:spLocks noChangeShapeType="1"/>
          </p:cNvSpPr>
          <p:nvPr/>
        </p:nvSpPr>
        <p:spPr bwMode="auto">
          <a:xfrm flipH="1">
            <a:off x="1371600" y="914400"/>
            <a:ext cx="1219200" cy="11430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39" name="Oval 31"/>
          <p:cNvSpPr>
            <a:spLocks noChangeArrowheads="1"/>
          </p:cNvSpPr>
          <p:nvPr/>
        </p:nvSpPr>
        <p:spPr bwMode="auto">
          <a:xfrm>
            <a:off x="1676400" y="1219200"/>
            <a:ext cx="533400" cy="5334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49" name="Oval 41"/>
          <p:cNvSpPr>
            <a:spLocks noChangeArrowheads="1"/>
          </p:cNvSpPr>
          <p:nvPr/>
        </p:nvSpPr>
        <p:spPr bwMode="auto">
          <a:xfrm>
            <a:off x="4114800" y="27432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50" name="Oval 42"/>
          <p:cNvSpPr>
            <a:spLocks noChangeArrowheads="1"/>
          </p:cNvSpPr>
          <p:nvPr/>
        </p:nvSpPr>
        <p:spPr bwMode="auto">
          <a:xfrm>
            <a:off x="4495800" y="31242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51" name="Oval 43"/>
          <p:cNvSpPr>
            <a:spLocks noChangeArrowheads="1"/>
          </p:cNvSpPr>
          <p:nvPr/>
        </p:nvSpPr>
        <p:spPr bwMode="auto">
          <a:xfrm>
            <a:off x="3733800" y="31242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52" name="Oval 44"/>
          <p:cNvSpPr>
            <a:spLocks noChangeArrowheads="1"/>
          </p:cNvSpPr>
          <p:nvPr/>
        </p:nvSpPr>
        <p:spPr bwMode="auto">
          <a:xfrm>
            <a:off x="4114800" y="35052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53" name="Oval 45"/>
          <p:cNvSpPr>
            <a:spLocks noChangeArrowheads="1"/>
          </p:cNvSpPr>
          <p:nvPr/>
        </p:nvSpPr>
        <p:spPr bwMode="auto">
          <a:xfrm>
            <a:off x="6019800" y="28194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54" name="Oval 46"/>
          <p:cNvSpPr>
            <a:spLocks noChangeArrowheads="1"/>
          </p:cNvSpPr>
          <p:nvPr/>
        </p:nvSpPr>
        <p:spPr bwMode="auto">
          <a:xfrm>
            <a:off x="6477000" y="28194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55" name="Oval 47"/>
          <p:cNvSpPr>
            <a:spLocks noChangeArrowheads="1"/>
          </p:cNvSpPr>
          <p:nvPr/>
        </p:nvSpPr>
        <p:spPr bwMode="auto">
          <a:xfrm>
            <a:off x="6019800" y="31242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56" name="Oval 48"/>
          <p:cNvSpPr>
            <a:spLocks noChangeArrowheads="1"/>
          </p:cNvSpPr>
          <p:nvPr/>
        </p:nvSpPr>
        <p:spPr bwMode="auto">
          <a:xfrm>
            <a:off x="6477000" y="31242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57" name="Oval 49"/>
          <p:cNvSpPr>
            <a:spLocks noChangeArrowheads="1"/>
          </p:cNvSpPr>
          <p:nvPr/>
        </p:nvSpPr>
        <p:spPr bwMode="auto">
          <a:xfrm>
            <a:off x="6019800" y="3429000"/>
            <a:ext cx="228600" cy="2286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71" name="Freeform 63"/>
          <p:cNvSpPr>
            <a:spLocks/>
          </p:cNvSpPr>
          <p:nvPr/>
        </p:nvSpPr>
        <p:spPr bwMode="auto">
          <a:xfrm rot="9466598">
            <a:off x="3962400" y="990600"/>
            <a:ext cx="514350" cy="973138"/>
          </a:xfrm>
          <a:custGeom>
            <a:avLst/>
            <a:gdLst>
              <a:gd name="T0" fmla="*/ 810 w 2790"/>
              <a:gd name="T1" fmla="*/ 2940 h 3030"/>
              <a:gd name="T2" fmla="*/ 1530 w 2790"/>
              <a:gd name="T3" fmla="*/ 2940 h 3030"/>
              <a:gd name="T4" fmla="*/ 1890 w 2790"/>
              <a:gd name="T5" fmla="*/ 2400 h 3030"/>
              <a:gd name="T6" fmla="*/ 2070 w 2790"/>
              <a:gd name="T7" fmla="*/ 1860 h 3030"/>
              <a:gd name="T8" fmla="*/ 2430 w 2790"/>
              <a:gd name="T9" fmla="*/ 420 h 3030"/>
              <a:gd name="T10" fmla="*/ 1170 w 2790"/>
              <a:gd name="T11" fmla="*/ 60 h 3030"/>
              <a:gd name="T12" fmla="*/ 630 w 2790"/>
              <a:gd name="T13" fmla="*/ 240 h 3030"/>
              <a:gd name="T14" fmla="*/ 90 w 2790"/>
              <a:gd name="T15" fmla="*/ 1500 h 3030"/>
              <a:gd name="T16" fmla="*/ 1170 w 2790"/>
              <a:gd name="T17" fmla="*/ 1860 h 3030"/>
              <a:gd name="T18" fmla="*/ 2790 w 2790"/>
              <a:gd name="T19" fmla="*/ 1860 h 3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90" h="3030">
                <a:moveTo>
                  <a:pt x="810" y="2940"/>
                </a:moveTo>
                <a:cubicBezTo>
                  <a:pt x="1080" y="2985"/>
                  <a:pt x="1350" y="3030"/>
                  <a:pt x="1530" y="2940"/>
                </a:cubicBezTo>
                <a:cubicBezTo>
                  <a:pt x="1710" y="2850"/>
                  <a:pt x="1800" y="2580"/>
                  <a:pt x="1890" y="2400"/>
                </a:cubicBezTo>
                <a:cubicBezTo>
                  <a:pt x="1980" y="2220"/>
                  <a:pt x="1980" y="2190"/>
                  <a:pt x="2070" y="1860"/>
                </a:cubicBezTo>
                <a:cubicBezTo>
                  <a:pt x="2160" y="1530"/>
                  <a:pt x="2580" y="720"/>
                  <a:pt x="2430" y="420"/>
                </a:cubicBezTo>
                <a:cubicBezTo>
                  <a:pt x="2280" y="120"/>
                  <a:pt x="1470" y="90"/>
                  <a:pt x="1170" y="60"/>
                </a:cubicBezTo>
                <a:cubicBezTo>
                  <a:pt x="870" y="30"/>
                  <a:pt x="810" y="0"/>
                  <a:pt x="630" y="240"/>
                </a:cubicBezTo>
                <a:cubicBezTo>
                  <a:pt x="450" y="480"/>
                  <a:pt x="0" y="1230"/>
                  <a:pt x="90" y="1500"/>
                </a:cubicBezTo>
                <a:cubicBezTo>
                  <a:pt x="180" y="1770"/>
                  <a:pt x="720" y="1800"/>
                  <a:pt x="1170" y="1860"/>
                </a:cubicBezTo>
                <a:cubicBezTo>
                  <a:pt x="1620" y="1920"/>
                  <a:pt x="2520" y="1860"/>
                  <a:pt x="2790" y="1860"/>
                </a:cubicBez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9872" name="Text Box 64"/>
          <p:cNvSpPr txBox="1">
            <a:spLocks noChangeArrowheads="1"/>
          </p:cNvSpPr>
          <p:nvPr/>
        </p:nvSpPr>
        <p:spPr bwMode="auto">
          <a:xfrm>
            <a:off x="830261" y="4506913"/>
            <a:ext cx="68738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4000" b="1" dirty="0"/>
              <a:t>Запомните карточки и воспроизведите, как запомнили.</a:t>
            </a:r>
          </a:p>
        </p:txBody>
      </p:sp>
      <p:sp>
        <p:nvSpPr>
          <p:cNvPr id="119873" name="AutoShape 6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162800" y="6477000"/>
            <a:ext cx="433388" cy="381000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9874" name="AutoShape 6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6019800" y="6477000"/>
            <a:ext cx="433388" cy="3810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9875" name="AutoShape 6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6477000"/>
            <a:ext cx="433388" cy="3810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766737" y="116632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Геометрическая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33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0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908" name="AutoShape 4"/>
          <p:cNvSpPr>
            <a:spLocks noChangeArrowheads="1"/>
          </p:cNvSpPr>
          <p:nvPr/>
        </p:nvSpPr>
        <p:spPr bwMode="auto">
          <a:xfrm rot="16200000">
            <a:off x="4814887" y="747713"/>
            <a:ext cx="3552825" cy="3581400"/>
          </a:xfrm>
          <a:prstGeom prst="rtTriangle">
            <a:avLst/>
          </a:prstGeom>
          <a:solidFill>
            <a:srgbClr val="D6ECEE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915" name="Line 11"/>
          <p:cNvSpPr>
            <a:spLocks noChangeShapeType="1"/>
          </p:cNvSpPr>
          <p:nvPr/>
        </p:nvSpPr>
        <p:spPr bwMode="auto">
          <a:xfrm flipH="1">
            <a:off x="5105400" y="762000"/>
            <a:ext cx="3276600" cy="457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916" name="Line 12"/>
          <p:cNvSpPr>
            <a:spLocks noChangeShapeType="1"/>
          </p:cNvSpPr>
          <p:nvPr/>
        </p:nvSpPr>
        <p:spPr bwMode="auto">
          <a:xfrm>
            <a:off x="5105400" y="1219200"/>
            <a:ext cx="3276600" cy="3124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917" name="Text Box 13"/>
          <p:cNvSpPr txBox="1">
            <a:spLocks noChangeArrowheads="1"/>
          </p:cNvSpPr>
          <p:nvPr/>
        </p:nvSpPr>
        <p:spPr bwMode="auto">
          <a:xfrm>
            <a:off x="288925" y="1860928"/>
            <a:ext cx="464311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sz="3200" b="1" dirty="0"/>
              <a:t>Пересчитайте все треугольники, которые вы видите в этой фигуре.</a:t>
            </a:r>
          </a:p>
        </p:txBody>
      </p:sp>
      <p:sp>
        <p:nvSpPr>
          <p:cNvPr id="123918" name="AutoShape 1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086600" y="6553200"/>
            <a:ext cx="433388" cy="304800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919" name="AutoShape 15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5943600" y="6553200"/>
            <a:ext cx="433388" cy="3048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920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6553200"/>
            <a:ext cx="433388" cy="3048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115616" y="4581128"/>
            <a:ext cx="10081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/>
              <a:t>5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Геометрическая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2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014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57606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Что можно приготовить, но нельзя съесть?</a:t>
            </a:r>
            <a:br>
              <a:rPr lang="ru-RU" sz="4400" b="1" dirty="0"/>
            </a:br>
            <a:endParaRPr lang="ru-RU" sz="4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267744" y="4797152"/>
            <a:ext cx="35283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Домашнее задание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2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97380" y="4653136"/>
            <a:ext cx="4320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Ответ:</a:t>
            </a:r>
            <a:r>
              <a:rPr lang="ru-RU" sz="4400" dirty="0"/>
              <a:t> Две. У животных лапы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5252" y="1016288"/>
            <a:ext cx="66247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В комнате было 12 цыплят, 3 кролика, 5 щенят, 2 кошки, 1 петух и 2 курицы. Сюда зашёл хозяин с собакой. Сколько в комнате стало ног?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056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7584" y="1484784"/>
            <a:ext cx="59046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/>
              <a:t>Термометр показывает плюс 15 градусов. Сколько градусов покажут два таких термометра?</a:t>
            </a:r>
            <a:r>
              <a:rPr lang="ru-RU" sz="4000" dirty="0"/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1800" y="4581128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+15</a:t>
            </a:r>
          </a:p>
        </p:txBody>
      </p:sp>
      <p:sp>
        <p:nvSpPr>
          <p:cNvPr id="9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201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57606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В парке 8 скамеек. Три покрасили. Сколько скамеек стало в парке?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797152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8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76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57606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Что легче – 1 кг ваты или 1 кг пуха?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797152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Ничего 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76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57606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В 9-этажном доме есть лифт. Какая кнопка в лифте этого дома нажимается чаще других?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797152"/>
            <a:ext cx="4320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Кнопка первого этажа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76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57606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В каком месяце есть 28 дней?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797152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Во всех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34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57606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Царская монета – грош, чем ее ты назовешь?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797152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Языком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34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28" y="0"/>
            <a:ext cx="9144000" cy="6858000"/>
          </a:xfrm>
          <a:prstGeom prst="rect">
            <a:avLst/>
          </a:prstGeom>
          <a:noFill/>
        </p:spPr>
      </p:pic>
      <p:sp>
        <p:nvSpPr>
          <p:cNvPr id="6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83568" y="1228397"/>
            <a:ext cx="712879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/>
              <a:t>На столе стоят три стакана с вишней. Костя съел один стакан вишни и поставил пустой стакан на стол. Сколько стаканов осталось? 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8448" y="5013176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3 стакана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93034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026888"/>
            <a:ext cx="8424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К тебе пришли гости, а в холодильнике – бутылка лимонада, пакет с ананасовым соком и бутылка минеральной воды. Что ты откроешь в первую очередь?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27784" y="5445224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Холодильник 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34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993614"/>
            <a:ext cx="83529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 «Во время прилива»</a:t>
            </a:r>
          </a:p>
          <a:p>
            <a:r>
              <a:rPr lang="ru-RU" sz="2800" b="1" dirty="0"/>
              <a:t>Недалеко от берега стоит корабль со спущенной на воду веревочной лестницей вдоль борта. У лестницы 10 ступенек. Расстояние между ступеньками 30 см. Самая нижняя ступенька касается поверхности воды. Океан сегодня спокоен, но начинается прилив, который поднимает воду за каждый час на 15 см.</a:t>
            </a:r>
          </a:p>
          <a:p>
            <a:r>
              <a:rPr lang="ru-RU" sz="2800" b="1" dirty="0"/>
              <a:t>Через сколько времени покроется водой третья ступенька веревочной лестницы?</a:t>
            </a:r>
          </a:p>
        </p:txBody>
      </p:sp>
      <p:sp>
        <p:nvSpPr>
          <p:cNvPr id="7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34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522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57606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Запрыгнуть на ходу в него нельзя, а выпрыгнуть на ходу из него можно. Что это?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797152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Самолет 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34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73448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Грузовик ехал в деревню. По дороге встретил 4 легковые машины. Сколько машин ехало в деревню?</a:t>
            </a:r>
            <a:r>
              <a:rPr lang="ru-RU" sz="4400" dirty="0"/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57586" y="4869160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1 грузовик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34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57606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Батон разрезали на три части. Сколько сделали разрезов?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797152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2</a:t>
            </a:r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34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000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Шуточная   задача.</a:t>
            </a:r>
            <a:endParaRPr lang="ru-RU" sz="4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24744"/>
            <a:ext cx="57606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На что похожа половина яблока?</a:t>
            </a:r>
            <a:endParaRPr lang="ru-RU" sz="4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835696" y="3443137"/>
            <a:ext cx="35283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На другую половину</a:t>
            </a:r>
            <a:endParaRPr lang="ru-RU" sz="4400" dirty="0"/>
          </a:p>
        </p:txBody>
      </p:sp>
      <p:sp>
        <p:nvSpPr>
          <p:cNvPr id="8" name="Стрелка: влево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A28694-DCD2-41D6-97A0-8DFA31F947FD}"/>
              </a:ext>
            </a:extLst>
          </p:cNvPr>
          <p:cNvSpPr/>
          <p:nvPr/>
        </p:nvSpPr>
        <p:spPr>
          <a:xfrm>
            <a:off x="827584" y="6021288"/>
            <a:ext cx="648072" cy="5509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14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B:\рабочий стол старый\картинки счет\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34" y="285729"/>
            <a:ext cx="635796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6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Игра окончена!!!</a:t>
            </a:r>
          </a:p>
          <a:p>
            <a:pPr algn="ctr">
              <a:defRPr/>
            </a:pPr>
            <a:r>
              <a:rPr lang="ru-RU" sz="6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>
              <a:defRPr/>
            </a:pPr>
            <a:r>
              <a:rPr lang="ru-RU" sz="6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за работу!!!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3286124"/>
            <a:ext cx="2714644" cy="314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965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661</Words>
  <Application>Microsoft Office PowerPoint</Application>
  <PresentationFormat>Экран (4:3)</PresentationFormat>
  <Paragraphs>173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Математическое лото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Математическое лото</dc:title>
  <dc:creator>Asus</dc:creator>
  <cp:lastModifiedBy>Asus</cp:lastModifiedBy>
  <cp:revision>20</cp:revision>
  <dcterms:created xsi:type="dcterms:W3CDTF">2025-11-17T12:22:12Z</dcterms:created>
  <dcterms:modified xsi:type="dcterms:W3CDTF">2025-11-18T16:01:18Z</dcterms:modified>
</cp:coreProperties>
</file>