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75" r:id="rId12"/>
    <p:sldId id="268" r:id="rId13"/>
    <p:sldId id="269" r:id="rId14"/>
    <p:sldId id="270" r:id="rId15"/>
    <p:sldId id="271" r:id="rId16"/>
    <p:sldId id="272" r:id="rId17"/>
    <p:sldId id="273" r:id="rId18"/>
    <p:sldId id="278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C5270-B711-49BF-83AB-EDFAD44AB3B1}" type="datetimeFigureOut">
              <a:rPr lang="ru-RU" smtClean="0"/>
              <a:pPr/>
              <a:t>19.03.2024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7CFC0-8A40-422F-9FEC-88FB7D967F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D:\2 DISK\мои презентации\фон голуб начал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9" y="0"/>
            <a:ext cx="9135901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67544" y="1196752"/>
            <a:ext cx="820891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latin typeface="Bookman Old Style" pitchFamily="18" charset="0"/>
              </a:rPr>
              <a:t>Речевые нейропсихологические игры на уроках русского языка </a:t>
            </a:r>
          </a:p>
          <a:p>
            <a:pPr algn="ctr"/>
            <a:r>
              <a:rPr lang="ru-RU" sz="3400" b="1" dirty="0" smtClean="0">
                <a:latin typeface="Bookman Old Style" pitchFamily="18" charset="0"/>
              </a:rPr>
              <a:t>при обучении младших </a:t>
            </a:r>
            <a:r>
              <a:rPr lang="ru-RU" sz="3400" b="1" dirty="0" smtClean="0">
                <a:latin typeface="Bookman Old Style" pitchFamily="18" charset="0"/>
              </a:rPr>
              <a:t>школьников</a:t>
            </a:r>
            <a:endParaRPr lang="ru-RU" sz="3400" dirty="0" smtClean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  <a:p>
            <a:pPr algn="ctr"/>
            <a:endParaRPr lang="ru-RU" sz="3200" dirty="0" smtClean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  <a:p>
            <a:pPr algn="ctr"/>
            <a:endParaRPr lang="ru-RU" sz="3200" dirty="0" smtClean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50131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03648" y="2967334"/>
            <a:ext cx="7200800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sz="2000" b="1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r>
              <a:rPr lang="ru-RU" sz="2000" b="1" dirty="0" smtClean="0">
                <a:latin typeface="Bookman Old Style" pitchFamily="18" charset="0"/>
                <a:ea typeface="Batang" pitchFamily="18" charset="-127"/>
              </a:rPr>
              <a:t>                       </a:t>
            </a:r>
            <a:r>
              <a:rPr lang="ru-RU" sz="2200" dirty="0" smtClean="0">
                <a:latin typeface="Bookman Old Style" pitchFamily="18" charset="0"/>
                <a:ea typeface="Batang" pitchFamily="18" charset="-127"/>
              </a:rPr>
              <a:t>учитель-логопед </a:t>
            </a:r>
            <a:r>
              <a:rPr lang="ru-RU" sz="2200" dirty="0" smtClean="0">
                <a:latin typeface="Bookman Old Style" pitchFamily="18" charset="0"/>
                <a:ea typeface="Batang" pitchFamily="18" charset="-127"/>
              </a:rPr>
              <a:t>МДОУ «Д/с № 24»,</a:t>
            </a:r>
          </a:p>
          <a:p>
            <a:pPr algn="r"/>
            <a:r>
              <a:rPr lang="ru-RU" sz="2200" dirty="0" smtClean="0">
                <a:latin typeface="Bookman Old Style" pitchFamily="18" charset="0"/>
                <a:ea typeface="Batang" pitchFamily="18" charset="-127"/>
              </a:rPr>
              <a:t>                                                            </a:t>
            </a:r>
            <a:r>
              <a:rPr lang="ru-RU" sz="2200" dirty="0" smtClean="0">
                <a:latin typeface="Bookman Old Style" pitchFamily="18" charset="0"/>
                <a:ea typeface="Batang" pitchFamily="18" charset="-127"/>
              </a:rPr>
              <a:t>МУ </a:t>
            </a:r>
            <a:r>
              <a:rPr lang="ru-RU" sz="2200" dirty="0" smtClean="0">
                <a:latin typeface="Bookman Old Style" pitchFamily="18" charset="0"/>
                <a:ea typeface="Batang" pitchFamily="18" charset="-127"/>
              </a:rPr>
              <a:t>ЦППМС        </a:t>
            </a:r>
          </a:p>
          <a:p>
            <a:pPr algn="r"/>
            <a:r>
              <a:rPr lang="ru-RU" sz="2200" dirty="0" smtClean="0">
                <a:latin typeface="Bookman Old Style" pitchFamily="18" charset="0"/>
                <a:ea typeface="Batang" pitchFamily="18" charset="-127"/>
              </a:rPr>
              <a:t>Мокичева Евгения Анатольевна</a:t>
            </a:r>
            <a:endParaRPr lang="ru-RU" sz="2200" dirty="0">
              <a:latin typeface="Bookman Old Style" pitchFamily="18" charset="0"/>
              <a:ea typeface="Batang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195736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115617" y="620688"/>
            <a:ext cx="7632848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ru-RU" sz="2400" dirty="0" smtClean="0">
              <a:latin typeface="Bookman Old Style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Жалобы </a:t>
            </a:r>
            <a:r>
              <a:rPr lang="ru-RU" sz="2600" dirty="0" smtClean="0">
                <a:latin typeface="Bookman Old Style" pitchFamily="18" charset="0"/>
              </a:rPr>
              <a:t>на резко упавшую грамотность школьников стали в последние годы крайне распространённой темой в разговорах родителей и учителей. </a:t>
            </a: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Речь при этом идёт о детях, у которых интеллектуальное развитие, слух и зрение - в норме. </a:t>
            </a:r>
          </a:p>
          <a:p>
            <a:pPr algn="just">
              <a:lnSpc>
                <a:spcPct val="150000"/>
              </a:lnSpc>
            </a:pPr>
            <a:endParaRPr lang="ru-RU" sz="2400" dirty="0" smtClean="0">
              <a:latin typeface="Bookman Old Style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8" name="AutoShape 4" descr="D:\2 DISK\%D0%93%D0%9C%D0%9E %D0%B4%D0%BB%D1%8F %D1%83%D1%87%D0%B8%D1%82%D0%B5%D0%BB%D0%B5%D0%B92024\6d087e1831ebe9313dd13df717b5ad25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D:\2 DISK\%D0%93%D0%9C%D0%9E %D0%B4%D0%BB%D1%8F %D1%83%D1%87%D0%B8%D1%82%D0%B5%D0%BB%D0%B5%D0%B92024\6d087e1831ebe9313dd13df717b5ad25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D:\2 DISK\ГМО для учителей2024\94ede6bfbf0a0f88f876945ec6c57479-800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492896"/>
            <a:ext cx="4608512" cy="2372894"/>
          </a:xfrm>
          <a:prstGeom prst="rect">
            <a:avLst/>
          </a:prstGeom>
          <a:noFill/>
        </p:spPr>
      </p:pic>
      <p:pic>
        <p:nvPicPr>
          <p:cNvPr id="1033" name="Picture 9" descr="D:\2 DISK\ГМО для учителей2024\diktant_disgrafiya_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0688"/>
            <a:ext cx="3960440" cy="2532526"/>
          </a:xfrm>
          <a:prstGeom prst="rect">
            <a:avLst/>
          </a:prstGeom>
          <a:noFill/>
        </p:spPr>
      </p:pic>
      <p:pic>
        <p:nvPicPr>
          <p:cNvPr id="1034" name="Picture 10" descr="D:\2 DISK\ГМО для учителей2024\Es2bedk_gE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365104"/>
            <a:ext cx="4318606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5" y="620688"/>
            <a:ext cx="7632848" cy="5425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В последние годы педагоги, которые постоянно ищут новые пути борьбы с безграмотностью, обратились к достижениям смежных наук, одной их которых является нейропсихология.</a:t>
            </a: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Исследования </a:t>
            </a:r>
            <a:r>
              <a:rPr lang="ru-RU" sz="2600" dirty="0" err="1" smtClean="0">
                <a:latin typeface="Bookman Old Style" pitchFamily="18" charset="0"/>
              </a:rPr>
              <a:t>нейропсихологов</a:t>
            </a:r>
            <a:r>
              <a:rPr lang="ru-RU" sz="2600" dirty="0" smtClean="0">
                <a:latin typeface="Bookman Old Style" pitchFamily="18" charset="0"/>
              </a:rPr>
              <a:t> показывают, что причина кроется в неразвитости отдельных участков мозга и их «разбалансировке».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331640" y="332657"/>
            <a:ext cx="748883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b="1" dirty="0" smtClean="0">
                <a:latin typeface="Bookman Old Style" pitchFamily="18" charset="0"/>
              </a:rPr>
              <a:t>Признаки нейропсихологических проблем: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Bookman Old Style" pitchFamily="18" charset="0"/>
              </a:rPr>
              <a:t> постоянный пропуск букв;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Bookman Old Style" pitchFamily="18" charset="0"/>
              </a:rPr>
              <a:t> неразборчивый почерк;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Bookman Old Style" pitchFamily="18" charset="0"/>
              </a:rPr>
              <a:t> «зеркальное» письмо;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Bookman Old Style" pitchFamily="18" charset="0"/>
              </a:rPr>
              <a:t> неспособность применять правила на письме;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Bookman Old Style" pitchFamily="18" charset="0"/>
              </a:rPr>
              <a:t> отсутствие логики при составлении предложений и текстов;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2400" dirty="0" smtClean="0">
                <a:latin typeface="Bookman Old Style" pitchFamily="18" charset="0"/>
              </a:rPr>
              <a:t> медленно читает</a:t>
            </a:r>
          </a:p>
          <a:p>
            <a:pPr>
              <a:buFont typeface="Wingdings" pitchFamily="2" charset="2"/>
              <a:buChar char="ü"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4" y="260648"/>
            <a:ext cx="7632848" cy="6647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Bookman Old Style" pitchFamily="18" charset="0"/>
              </a:rPr>
              <a:t>Нейропсихологические игры и упражнения – это эффективнейшая методика, в результате которой  у школьников улучшается память и внимание, развивается мышление и речь, усиливается самоконтроль.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Bookman Old Style" pitchFamily="18" charset="0"/>
              </a:rPr>
              <a:t>Выбор игр обуславливается целями, содержанием, этапом урока.</a:t>
            </a: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Bookman Old Style" pitchFamily="18" charset="0"/>
              </a:rPr>
              <a:t>К тому же </a:t>
            </a:r>
            <a:r>
              <a:rPr lang="ru-RU" sz="2400" dirty="0" err="1" smtClean="0">
                <a:latin typeface="Bookman Old Style" pitchFamily="18" charset="0"/>
              </a:rPr>
              <a:t>нейроигры</a:t>
            </a:r>
            <a:r>
              <a:rPr lang="ru-RU" sz="2400" dirty="0" smtClean="0">
                <a:latin typeface="Bookman Old Style" pitchFamily="18" charset="0"/>
              </a:rPr>
              <a:t> рекомендованы детям, с СДВГ, ЗПР, минимальной мозговой дисфункцией, эмоциональными нарушениями.</a:t>
            </a:r>
          </a:p>
          <a:p>
            <a:pPr algn="just"/>
            <a:endParaRPr lang="ru-RU" sz="2400" dirty="0" smtClean="0">
              <a:latin typeface="Bookman Old Style" pitchFamily="18" charset="0"/>
            </a:endParaRPr>
          </a:p>
          <a:p>
            <a:pPr algn="just">
              <a:buFont typeface="Wingdings" pitchFamily="2" charset="2"/>
              <a:buChar char="ü"/>
            </a:pPr>
            <a:endParaRPr lang="ru-RU" sz="2400" dirty="0" smtClean="0">
              <a:latin typeface="Bookman Old Style" pitchFamily="18" charset="0"/>
            </a:endParaRPr>
          </a:p>
          <a:p>
            <a:pPr algn="just">
              <a:buFont typeface="Wingdings" pitchFamily="2" charset="2"/>
              <a:buChar char="ü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вое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568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15616" y="548680"/>
            <a:ext cx="763284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ru-RU" sz="2400" b="1" i="1" dirty="0" smtClean="0">
                <a:latin typeface="Bookman Old Style" pitchFamily="18" charset="0"/>
              </a:rPr>
              <a:t>«Обучая левое полушарие, вы обучаете только левое полушарие. Обучая правое полушарие, вы обучаете весь мозг!».  </a:t>
            </a:r>
            <a:r>
              <a:rPr lang="ru-RU" sz="2400" b="1" i="1" dirty="0" err="1" smtClean="0">
                <a:latin typeface="Bookman Old Style" pitchFamily="18" charset="0"/>
              </a:rPr>
              <a:t>И.Соньер</a:t>
            </a:r>
            <a:endParaRPr lang="ru-RU" sz="2400" b="1" i="1" dirty="0" smtClean="0">
              <a:latin typeface="Bookman Old Style" pitchFamily="18" charset="0"/>
            </a:endParaRPr>
          </a:p>
          <a:p>
            <a:pPr algn="r">
              <a:lnSpc>
                <a:spcPct val="150000"/>
              </a:lnSpc>
            </a:pPr>
            <a:endParaRPr lang="ru-RU" sz="2400" b="1" i="1" dirty="0" smtClean="0">
              <a:latin typeface="Bookman Old Style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 smtClean="0">
                <a:latin typeface="Bookman Old Style" pitchFamily="18" charset="0"/>
              </a:rPr>
              <a:t>Развитие межполушарного взаимодействия происходит через упражнения, при которых левая и правая стороны тела производят разные движения одновременно</a:t>
            </a:r>
            <a:r>
              <a:rPr lang="ru-RU" sz="2400" dirty="0" smtClean="0"/>
              <a:t>.</a:t>
            </a:r>
          </a:p>
          <a:p>
            <a:pPr algn="r">
              <a:lnSpc>
                <a:spcPct val="150000"/>
              </a:lnSpc>
            </a:pPr>
            <a:endParaRPr lang="ru-RU" sz="2400" b="1" i="1" dirty="0" smtClean="0">
              <a:latin typeface="Bookman Old Style" pitchFamily="18" charset="0"/>
            </a:endParaRPr>
          </a:p>
          <a:p>
            <a:pPr algn="r">
              <a:lnSpc>
                <a:spcPct val="150000"/>
              </a:lnSpc>
            </a:pPr>
            <a:endParaRPr lang="ru-RU" sz="2400" b="1" i="1" dirty="0" smtClean="0">
              <a:latin typeface="Bookman Old Style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Рисунок 5" descr="https://fsd.multiurok.ru/html/2022/05/24/s_628c853b7e3f2/phpYVtVzn_Naster-klass-dlya-pedagogov-ejropsihologicheskie-igry-i-uprazhneniya-v-nachalnoj-shkole_html_551384729ee12bf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573016"/>
            <a:ext cx="331236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115616" y="620688"/>
            <a:ext cx="7632848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err="1" smtClean="0">
                <a:latin typeface="Bookman Old Style" pitchFamily="18" charset="0"/>
              </a:rPr>
              <a:t>Кинезиологические</a:t>
            </a:r>
            <a:r>
              <a:rPr lang="ru-RU" sz="2800" b="1" dirty="0" smtClean="0">
                <a:latin typeface="Bookman Old Style" pitchFamily="18" charset="0"/>
              </a:rPr>
              <a:t> упражнения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(</a:t>
            </a:r>
            <a:r>
              <a:rPr lang="ru-RU" sz="2400" dirty="0" smtClean="0">
                <a:latin typeface="Bookman Old Style" pitchFamily="18" charset="0"/>
              </a:rPr>
              <a:t>использовать </a:t>
            </a:r>
            <a:r>
              <a:rPr lang="ru-RU" sz="2400" dirty="0" smtClean="0">
                <a:latin typeface="Bookman Old Style" pitchFamily="18" charset="0"/>
              </a:rPr>
              <a:t>в качестве динамической паузы</a:t>
            </a:r>
            <a:r>
              <a:rPr lang="ru-RU" sz="2600" dirty="0" smtClean="0">
                <a:latin typeface="Bookman Old Style" pitchFamily="18" charset="0"/>
              </a:rPr>
              <a:t>) 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«Ухо-нос»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«Кулак –ребро –ладонь»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«Червячок в яблочке»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«Алфавит»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548680"/>
            <a:ext cx="756084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600" b="1" dirty="0" smtClean="0">
                <a:latin typeface="Bookman Old Style" pitchFamily="18" charset="0"/>
              </a:rPr>
              <a:t>Пальчиковые игры </a:t>
            </a:r>
            <a:r>
              <a:rPr lang="ru-RU" sz="2400" dirty="0" smtClean="0">
                <a:latin typeface="Bookman Old Style" pitchFamily="18" charset="0"/>
              </a:rPr>
              <a:t>помогают стимуляции развития речи, готовят руку к письму , тренируют память и координацию движений.</a:t>
            </a:r>
          </a:p>
          <a:p>
            <a:pPr algn="just">
              <a:lnSpc>
                <a:spcPct val="150000"/>
              </a:lnSpc>
            </a:pPr>
            <a:r>
              <a:rPr lang="ru-RU" sz="2600" b="1" dirty="0" smtClean="0">
                <a:latin typeface="Bookman Old Style" pitchFamily="18" charset="0"/>
              </a:rPr>
              <a:t>Проговаривание слов </a:t>
            </a:r>
            <a:r>
              <a:rPr lang="ru-RU" sz="2400" dirty="0" smtClean="0">
                <a:latin typeface="Bookman Old Style" pitchFamily="18" charset="0"/>
              </a:rPr>
              <a:t>в процессе письма. </a:t>
            </a:r>
            <a:r>
              <a:rPr lang="ru-RU" sz="2400" dirty="0" err="1" smtClean="0">
                <a:latin typeface="Bookman Old Style" pitchFamily="18" charset="0"/>
              </a:rPr>
              <a:t>Речеголосовой</a:t>
            </a:r>
            <a:r>
              <a:rPr lang="ru-RU" sz="2400" dirty="0" smtClean="0">
                <a:latin typeface="Bookman Old Style" pitchFamily="18" charset="0"/>
              </a:rPr>
              <a:t> аппарат  имеет мышечную память. Кроме того, проговаривание развивает внимание.</a:t>
            </a:r>
          </a:p>
          <a:p>
            <a:pPr algn="just">
              <a:lnSpc>
                <a:spcPct val="150000"/>
              </a:lnSpc>
            </a:pPr>
            <a:r>
              <a:rPr lang="ru-RU" sz="2600" b="1" dirty="0" smtClean="0">
                <a:latin typeface="Bookman Old Style" pitchFamily="18" charset="0"/>
              </a:rPr>
              <a:t>Игры с мячом. </a:t>
            </a:r>
            <a:r>
              <a:rPr lang="ru-RU" sz="2400" dirty="0" smtClean="0">
                <a:latin typeface="Bookman Old Style" pitchFamily="18" charset="0"/>
              </a:rPr>
              <a:t>Так параллельно с познавательным действием развивается координация. Например: </a:t>
            </a:r>
            <a:r>
              <a:rPr lang="ru-RU" sz="2400" b="1" dirty="0" smtClean="0">
                <a:latin typeface="Bookman Old Style" pitchFamily="18" charset="0"/>
              </a:rPr>
              <a:t>«Словесный мяч».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5" y="764704"/>
            <a:ext cx="7632848" cy="25391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smtClean="0">
                <a:latin typeface="Bookman Old Style" pitchFamily="18" charset="0"/>
              </a:rPr>
              <a:t>Упражнение «Прыжки по квадратам»</a:t>
            </a: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Развивает умение быстро переключаться, следовать инструкции </a:t>
            </a: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Укрепляет руку при письме.</a:t>
            </a:r>
            <a:endParaRPr lang="ru-RU" sz="2600" dirty="0">
              <a:latin typeface="Bookman Old Style" pitchFamily="18" charset="0"/>
            </a:endParaRPr>
          </a:p>
        </p:txBody>
      </p:sp>
      <p:pic>
        <p:nvPicPr>
          <p:cNvPr id="6" name="Рисунок 5" descr="https://fsd.multiurok.ru/html/2022/05/24/s_628c853b7e3f2/phpYVtVzn_Naster-klass-dlya-pedagogov-ejropsihologicheskie-igry-i-uprazhneniya-v-nachalnoj-shkole_html_e1462637598ca63e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356992"/>
            <a:ext cx="331236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3568" y="908720"/>
            <a:ext cx="8280920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smtClean="0">
                <a:latin typeface="Bookman Old Style" pitchFamily="18" charset="0"/>
              </a:rPr>
              <a:t>Упражнение «Арабское письмо»</a:t>
            </a: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Упражнение даёт хорошие результаты в тех случаях, когда ученик переставляет буквы и </a:t>
            </a:r>
            <a:r>
              <a:rPr lang="ru-RU" sz="2600" dirty="0" err="1" smtClean="0">
                <a:latin typeface="Bookman Old Style" pitchFamily="18" charset="0"/>
              </a:rPr>
              <a:t>недописывает</a:t>
            </a:r>
            <a:r>
              <a:rPr lang="ru-RU" sz="2600" dirty="0" smtClean="0">
                <a:latin typeface="Bookman Old Style" pitchFamily="18" charset="0"/>
              </a:rPr>
              <a:t> слова.</a:t>
            </a:r>
          </a:p>
          <a:p>
            <a:pPr algn="just">
              <a:lnSpc>
                <a:spcPct val="150000"/>
              </a:lnSpc>
            </a:pPr>
            <a:endParaRPr lang="ru-RU" sz="2400" dirty="0" smtClean="0">
              <a:latin typeface="Bookman Old Style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600" b="1" dirty="0" smtClean="0">
                <a:latin typeface="Bookman Old Style" pitchFamily="18" charset="0"/>
              </a:rPr>
              <a:t>.</a:t>
            </a:r>
            <a:r>
              <a:rPr lang="ru-RU" sz="2600" b="1" dirty="0" err="1" smtClean="0">
                <a:latin typeface="Bookman Old Style" pitchFamily="18" charset="0"/>
              </a:rPr>
              <a:t>жё-абыр</a:t>
            </a:r>
            <a:r>
              <a:rPr lang="ru-RU" sz="2600" b="1" dirty="0" smtClean="0">
                <a:latin typeface="Bookman Old Style" pitchFamily="18" charset="0"/>
              </a:rPr>
              <a:t> – </a:t>
            </a:r>
            <a:r>
              <a:rPr lang="ru-RU" sz="2600" b="1" dirty="0" err="1" smtClean="0">
                <a:latin typeface="Bookman Old Style" pitchFamily="18" charset="0"/>
              </a:rPr>
              <a:t>абыр</a:t>
            </a:r>
            <a:r>
              <a:rPr lang="ru-RU" sz="2600" b="1" dirty="0" smtClean="0">
                <a:latin typeface="Bookman Old Style" pitchFamily="18" charset="0"/>
              </a:rPr>
              <a:t> </a:t>
            </a:r>
            <a:r>
              <a:rPr lang="ru-RU" sz="2600" b="1" dirty="0" err="1" smtClean="0">
                <a:latin typeface="Bookman Old Style" pitchFamily="18" charset="0"/>
              </a:rPr>
              <a:t>яанчыбоен</a:t>
            </a:r>
            <a:r>
              <a:rPr lang="ru-RU" sz="2600" b="1" dirty="0" smtClean="0">
                <a:latin typeface="Bookman Old Style" pitchFamily="18" charset="0"/>
              </a:rPr>
              <a:t> </a:t>
            </a:r>
            <a:r>
              <a:rPr lang="ru-RU" sz="2600" b="1" dirty="0" err="1" smtClean="0">
                <a:latin typeface="Bookman Old Style" pitchFamily="18" charset="0"/>
              </a:rPr>
              <a:t>тёвиж</a:t>
            </a:r>
            <a:r>
              <a:rPr lang="ru-RU" sz="2600" b="1" dirty="0" smtClean="0">
                <a:latin typeface="Bookman Old Style" pitchFamily="18" charset="0"/>
              </a:rPr>
              <a:t> </a:t>
            </a:r>
            <a:r>
              <a:rPr lang="ru-RU" sz="2600" b="1" dirty="0" err="1" smtClean="0">
                <a:latin typeface="Bookman Old Style" pitchFamily="18" charset="0"/>
              </a:rPr>
              <a:t>енаеко</a:t>
            </a:r>
            <a:r>
              <a:rPr lang="ru-RU" sz="2600" b="1" dirty="0" smtClean="0">
                <a:latin typeface="Bookman Old Style" pitchFamily="18" charset="0"/>
              </a:rPr>
              <a:t> В</a:t>
            </a:r>
          </a:p>
          <a:p>
            <a:pPr algn="just">
              <a:lnSpc>
                <a:spcPct val="150000"/>
              </a:lnSpc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620688"/>
            <a:ext cx="66967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Упражнение «Запомни </a:t>
            </a:r>
            <a:r>
              <a:rPr lang="ru-RU" sz="2800" b="1" dirty="0" smtClean="0">
                <a:latin typeface="Bookman Old Style" pitchFamily="18" charset="0"/>
              </a:rPr>
              <a:t>фигуры»</a:t>
            </a:r>
          </a:p>
          <a:p>
            <a:pPr algn="ctr"/>
            <a:endParaRPr lang="ru-RU" sz="28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59632" y="3789040"/>
            <a:ext cx="7704857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Bookman Old Style" pitchFamily="18" charset="0"/>
              </a:rPr>
              <a:t>Упражнение «Чтение под стук»</a:t>
            </a:r>
          </a:p>
          <a:p>
            <a:pPr algn="just"/>
            <a:r>
              <a:rPr lang="ru-RU" sz="2600" dirty="0" smtClean="0">
                <a:latin typeface="Bookman Old Style" pitchFamily="18" charset="0"/>
              </a:rPr>
              <a:t>Способствуют развитию зрительной памяти,  </a:t>
            </a:r>
            <a:r>
              <a:rPr lang="ru-RU" sz="2600" dirty="0" smtClean="0">
                <a:latin typeface="Bookman Old Style" pitchFamily="18" charset="0"/>
              </a:rPr>
              <a:t>концентрации и распределения внимания. </a:t>
            </a:r>
            <a:endParaRPr lang="ru-RU" sz="2600" dirty="0">
              <a:latin typeface="Bookman Old Style" pitchFamily="18" charset="0"/>
            </a:endParaRPr>
          </a:p>
        </p:txBody>
      </p:sp>
      <p:pic>
        <p:nvPicPr>
          <p:cNvPr id="1026" name="Picture 2" descr="D:\2 DISK\ГМО для учителей2024\1676106197_papik-pro-p-zapomni-risunki-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508914"/>
            <a:ext cx="3046090" cy="2025326"/>
          </a:xfrm>
          <a:prstGeom prst="rect">
            <a:avLst/>
          </a:prstGeom>
          <a:noFill/>
        </p:spPr>
      </p:pic>
      <p:pic>
        <p:nvPicPr>
          <p:cNvPr id="1027" name="Picture 3" descr="D:\2 DISK\ГМО для учителей2024\450bcec7f33b57879b53aaf89c2959fb-800x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772816"/>
            <a:ext cx="4245567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115616" y="764704"/>
            <a:ext cx="77048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smtClean="0">
                <a:latin typeface="Bookman Old Style" pitchFamily="18" charset="0"/>
              </a:rPr>
              <a:t>Упражнение «Волшебный квадрат»</a:t>
            </a:r>
          </a:p>
          <a:p>
            <a:pPr algn="ctr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Развивает зрительное внимание и пространственную </a:t>
            </a:r>
            <a:r>
              <a:rPr lang="ru-RU" sz="2600" dirty="0" smtClean="0">
                <a:latin typeface="Bookman Old Style" pitchFamily="18" charset="0"/>
              </a:rPr>
              <a:t>ориентацию.</a:t>
            </a:r>
            <a:endParaRPr lang="ru-RU" sz="2600" dirty="0">
              <a:latin typeface="Bookman Old Style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2051720" y="2852936"/>
          <a:ext cx="3092946" cy="3474336"/>
        </p:xfrm>
        <a:graphic>
          <a:graphicData uri="http://schemas.openxmlformats.org/drawingml/2006/table">
            <a:tbl>
              <a:tblPr/>
              <a:tblGrid>
                <a:gridCol w="594798"/>
                <a:gridCol w="624757"/>
                <a:gridCol w="624757"/>
                <a:gridCol w="624757"/>
                <a:gridCol w="623877"/>
              </a:tblGrid>
              <a:tr h="579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   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90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5724128" y="2780928"/>
          <a:ext cx="2952329" cy="3538728"/>
        </p:xfrm>
        <a:graphic>
          <a:graphicData uri="http://schemas.openxmlformats.org/drawingml/2006/table">
            <a:tbl>
              <a:tblPr/>
              <a:tblGrid>
                <a:gridCol w="615031"/>
                <a:gridCol w="580339"/>
                <a:gridCol w="580339"/>
                <a:gridCol w="585966"/>
                <a:gridCol w="590654"/>
              </a:tblGrid>
              <a:tr h="648073">
                <a:tc>
                  <a:txBody>
                    <a:bodyPr/>
                    <a:lstStyle/>
                    <a:p>
                      <a:pPr indent="153035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        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6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 Н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 .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Н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В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М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В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Ш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Ё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Я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А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Д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Т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Л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О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У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 ,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Е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83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М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Ы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К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Б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latin typeface="Times New Roman"/>
                          <a:ea typeface="Calibri"/>
                          <a:cs typeface="Times New Roman"/>
                        </a:rPr>
                        <a:t>    ,</a:t>
                      </a:r>
                      <a:endParaRPr lang="ru-RU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59633" y="764704"/>
            <a:ext cx="741682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Упражнение </a:t>
            </a:r>
          </a:p>
          <a:p>
            <a:pPr algn="ctr"/>
            <a:r>
              <a:rPr lang="ru-RU" sz="2800" b="1" dirty="0" smtClean="0">
                <a:latin typeface="Bookman Old Style" pitchFamily="18" charset="0"/>
              </a:rPr>
              <a:t>«Прочти от самой большой к самой маленькой букве»</a:t>
            </a:r>
            <a:endParaRPr lang="ru-RU" sz="2800" b="1" dirty="0">
              <a:latin typeface="Bookman Old Style" pitchFamily="18" charset="0"/>
            </a:endParaRPr>
          </a:p>
        </p:txBody>
      </p:sp>
      <p:pic>
        <p:nvPicPr>
          <p:cNvPr id="7169" name="Picture 1" descr="D:\2 DISK\ГМО для учителей2024\3a6103ddc9cf77df662247b6173093d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2276871"/>
            <a:ext cx="3647501" cy="3987271"/>
          </a:xfrm>
          <a:prstGeom prst="rect">
            <a:avLst/>
          </a:prstGeom>
          <a:noFill/>
        </p:spPr>
      </p:pic>
      <p:pic>
        <p:nvPicPr>
          <p:cNvPr id="5121" name="Picture 1" descr="D:\2 DISK\ГМО для учителей2024\H6rzETSV_W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420888"/>
            <a:ext cx="3706594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87624" y="620688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Упражнение « Стёртые буквы» </a:t>
            </a:r>
          </a:p>
          <a:p>
            <a:pPr algn="just"/>
            <a:r>
              <a:rPr lang="ru-RU" sz="2600" dirty="0" smtClean="0">
                <a:latin typeface="Bookman Old Style" pitchFamily="18" charset="0"/>
              </a:rPr>
              <a:t>С </a:t>
            </a:r>
            <a:r>
              <a:rPr lang="ru-RU" sz="2600" dirty="0" smtClean="0">
                <a:latin typeface="Bookman Old Style" pitchFamily="18" charset="0"/>
              </a:rPr>
              <a:t>целью закрепления образа буквы, развитие зрительного восприятия.</a:t>
            </a:r>
            <a:endParaRPr lang="ru-RU" sz="2600" dirty="0">
              <a:latin typeface="Bookman Old Style" pitchFamily="18" charset="0"/>
            </a:endParaRPr>
          </a:p>
        </p:txBody>
      </p:sp>
      <p:pic>
        <p:nvPicPr>
          <p:cNvPr id="6145" name="Picture 1" descr="D:\2 DISK\ГМО для учителей2024\phpmKn85y_UPRAZHEIYA-PO-RUSSKONU-DLYA-RAZVITIYA-CHTEIYA_html_9a7bb7f572a1dde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4293096"/>
            <a:ext cx="5328592" cy="2373867"/>
          </a:xfrm>
          <a:prstGeom prst="rect">
            <a:avLst/>
          </a:prstGeom>
          <a:noFill/>
        </p:spPr>
      </p:pic>
      <p:pic>
        <p:nvPicPr>
          <p:cNvPr id="2050" name="Picture 2" descr="D:\2 DISK\ГМО для учителей2024\image04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988840"/>
            <a:ext cx="4283968" cy="23079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067944" y="2204864"/>
          <a:ext cx="4104457" cy="4101084"/>
        </p:xfrm>
        <a:graphic>
          <a:graphicData uri="http://schemas.openxmlformats.org/drawingml/2006/table">
            <a:tbl>
              <a:tblPr/>
              <a:tblGrid>
                <a:gridCol w="563653"/>
                <a:gridCol w="602877"/>
                <a:gridCol w="583266"/>
                <a:gridCol w="583264"/>
                <a:gridCol w="583265"/>
                <a:gridCol w="583265"/>
                <a:gridCol w="604867"/>
              </a:tblGrid>
              <a:tr h="7129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Calibri"/>
                          <a:ea typeface="Calibri"/>
                          <a:cs typeface="Times New Roman"/>
                        </a:rPr>
                        <a:t>ГОРОДА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ДЕРЕВЬЯ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ЖИВОТНЫЕ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ПТИЦЫ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ОВОЩИ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ФРУКТЫ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60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  <a:cs typeface="Times New Roman"/>
                        </a:rPr>
                        <a:t>Т</a:t>
                      </a:r>
                      <a:endParaRPr lang="ru-RU" sz="1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87624" y="476672"/>
            <a:ext cx="7632848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Bookman Old Style" pitchFamily="18" charset="0"/>
              </a:rPr>
              <a:t>Упражнение  «Сократ</a:t>
            </a:r>
            <a:r>
              <a:rPr lang="ru-RU" sz="2800" b="1" dirty="0" smtClean="0">
                <a:latin typeface="Bookman Old Style" pitchFamily="18" charset="0"/>
              </a:rPr>
              <a:t>» </a:t>
            </a:r>
            <a:endParaRPr lang="ru-RU" sz="2800" dirty="0" smtClean="0">
              <a:latin typeface="Bookman Old Style" pitchFamily="18" charset="0"/>
            </a:endParaRPr>
          </a:p>
          <a:p>
            <a:pPr algn="ctr"/>
            <a:r>
              <a:rPr lang="ru-RU" sz="2800" b="1" dirty="0" smtClean="0">
                <a:latin typeface="Bookman Old Style" pitchFamily="18" charset="0"/>
              </a:rPr>
              <a:t>«Кто придумает больше слов»</a:t>
            </a:r>
          </a:p>
          <a:p>
            <a:r>
              <a:rPr lang="ru-RU" sz="2600" dirty="0" smtClean="0">
                <a:latin typeface="Bookman Old Style" pitchFamily="18" charset="0"/>
              </a:rPr>
              <a:t>Цель игр – расширение словарного запаса.</a:t>
            </a:r>
            <a:endParaRPr lang="ru-RU" sz="26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43608" y="548680"/>
            <a:ext cx="7920880" cy="6232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b="1" dirty="0" smtClean="0">
                <a:latin typeface="Bookman Old Style" pitchFamily="18" charset="0"/>
              </a:rPr>
              <a:t>Упражнение «Хитрые слова</a:t>
            </a:r>
            <a:r>
              <a:rPr lang="ru-RU" sz="2800" dirty="0" smtClean="0">
                <a:latin typeface="Bookman Old Style" pitchFamily="18" charset="0"/>
              </a:rPr>
              <a:t>», </a:t>
            </a:r>
          </a:p>
          <a:p>
            <a:pPr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способствует развитию непроизвольного внимания.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latin typeface="Bookman Old Style" pitchFamily="18" charset="0"/>
              </a:rPr>
              <a:t>КОТ   </a:t>
            </a:r>
            <a:r>
              <a:rPr lang="ru-RU" sz="2400" b="1" dirty="0" smtClean="0">
                <a:latin typeface="Bookman Old Style" pitchFamily="18" charset="0"/>
              </a:rPr>
              <a:t>БАНТ   </a:t>
            </a:r>
            <a:r>
              <a:rPr lang="ru-RU" sz="2400" b="1" dirty="0" smtClean="0">
                <a:latin typeface="Bookman Old Style" pitchFamily="18" charset="0"/>
              </a:rPr>
              <a:t>КАРЕТА   ДЫМ   СОК   ОБЛАКО   </a:t>
            </a:r>
            <a:r>
              <a:rPr lang="ru-RU" sz="2400" b="1" dirty="0" smtClean="0">
                <a:latin typeface="Bookman Old Style" pitchFamily="18" charset="0"/>
              </a:rPr>
              <a:t>  </a:t>
            </a:r>
            <a:endParaRPr lang="ru-RU" sz="2400" b="1" dirty="0" smtClean="0">
              <a:latin typeface="Bookman Old Style" pitchFamily="18" charset="0"/>
            </a:endParaRPr>
          </a:p>
          <a:p>
            <a:pPr>
              <a:lnSpc>
                <a:spcPct val="150000"/>
              </a:lnSpc>
            </a:pPr>
            <a:endParaRPr lang="ru-RU" sz="2200" b="1" dirty="0" smtClean="0">
              <a:latin typeface="Bookman Old Style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800" b="1" dirty="0" smtClean="0">
                <a:latin typeface="Bookman Old Style" pitchFamily="18" charset="0"/>
              </a:rPr>
              <a:t>Упражнение «4 за 4»</a:t>
            </a:r>
          </a:p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Написать мини-сочинение из 4-х предложений за 4минуты. Тему даёт учитель.</a:t>
            </a:r>
          </a:p>
          <a:p>
            <a:pPr algn="just">
              <a:lnSpc>
                <a:spcPct val="150000"/>
              </a:lnSpc>
            </a:pPr>
            <a:r>
              <a:rPr lang="ru-RU" sz="2600" b="1" dirty="0" smtClean="0">
                <a:latin typeface="Bookman Old Style" pitchFamily="18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ru-RU" sz="2200" b="1" dirty="0" smtClean="0">
              <a:latin typeface="Bookman Old Style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2" name="Picture 4" descr="D:\2 DISK\мои презентации\фон началка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259632" y="980728"/>
            <a:ext cx="756084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600" dirty="0" smtClean="0">
                <a:latin typeface="Bookman Old Style" pitchFamily="18" charset="0"/>
              </a:rPr>
              <a:t>Нейропсихология помогает сформировать базовые психические функции для  успешного обучения  и устранить элементы </a:t>
            </a:r>
            <a:r>
              <a:rPr lang="ru-RU" sz="2600" dirty="0" err="1" smtClean="0">
                <a:latin typeface="Bookman Old Style" pitchFamily="18" charset="0"/>
              </a:rPr>
              <a:t>дисграфии</a:t>
            </a:r>
            <a:r>
              <a:rPr lang="ru-RU" sz="2600" dirty="0" smtClean="0">
                <a:latin typeface="Bookman Old Style" pitchFamily="18" charset="0"/>
              </a:rPr>
              <a:t>: пропуски букв, </a:t>
            </a:r>
            <a:r>
              <a:rPr lang="ru-RU" sz="2600" dirty="0" err="1" smtClean="0">
                <a:latin typeface="Bookman Old Style" pitchFamily="18" charset="0"/>
              </a:rPr>
              <a:t>недописывания</a:t>
            </a:r>
            <a:r>
              <a:rPr lang="ru-RU" sz="2600" dirty="0" smtClean="0">
                <a:latin typeface="Bookman Old Style" pitchFamily="18" charset="0"/>
              </a:rPr>
              <a:t>, перестановки букв и слогов, в общем, в случаях «глупых ошибок».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D:\2 DISK\мои презентации\фон голуб началк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9" y="0"/>
            <a:ext cx="9135901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467544" y="1196752"/>
            <a:ext cx="820891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latin typeface="Bookman Old Style" pitchFamily="18" charset="0"/>
              </a:rPr>
              <a:t>Речевые нейропсихологические игры на уроках русского языка </a:t>
            </a:r>
          </a:p>
          <a:p>
            <a:pPr algn="ctr"/>
            <a:r>
              <a:rPr lang="ru-RU" sz="3400" b="1" dirty="0" smtClean="0">
                <a:latin typeface="Bookman Old Style" pitchFamily="18" charset="0"/>
              </a:rPr>
              <a:t>при обучении младших </a:t>
            </a:r>
            <a:r>
              <a:rPr lang="ru-RU" sz="3400" b="1" dirty="0" smtClean="0">
                <a:latin typeface="Bookman Old Style" pitchFamily="18" charset="0"/>
              </a:rPr>
              <a:t>школьников</a:t>
            </a:r>
            <a:endParaRPr lang="ru-RU" sz="3400" dirty="0" smtClean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  <a:p>
            <a:pPr algn="ctr"/>
            <a:endParaRPr lang="ru-RU" sz="3200" dirty="0" smtClean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  <a:p>
            <a:pPr algn="ctr"/>
            <a:endParaRPr lang="ru-RU" sz="3200" dirty="0" smtClean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  <a:p>
            <a:pPr algn="ctr"/>
            <a:endParaRPr lang="ru-RU" sz="3200" dirty="0"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50131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03648" y="2967334"/>
            <a:ext cx="7200800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endParaRPr lang="ru-RU" sz="2000" b="1" dirty="0" smtClean="0">
              <a:latin typeface="Bookman Old Style" pitchFamily="18" charset="0"/>
              <a:ea typeface="Batang" pitchFamily="18" charset="-127"/>
            </a:endParaRPr>
          </a:p>
          <a:p>
            <a:pPr algn="r"/>
            <a:r>
              <a:rPr lang="ru-RU" sz="2000" b="1" dirty="0" smtClean="0">
                <a:latin typeface="Bookman Old Style" pitchFamily="18" charset="0"/>
                <a:ea typeface="Batang" pitchFamily="18" charset="-127"/>
              </a:rPr>
              <a:t>                        </a:t>
            </a:r>
            <a:r>
              <a:rPr lang="ru-RU" sz="2000" dirty="0" smtClean="0">
                <a:latin typeface="Bookman Old Style" pitchFamily="18" charset="0"/>
                <a:ea typeface="Batang" pitchFamily="18" charset="-127"/>
              </a:rPr>
              <a:t>учитель-логопед МДОУ «Д/с № 24»,</a:t>
            </a:r>
          </a:p>
          <a:p>
            <a:pPr algn="r"/>
            <a:r>
              <a:rPr lang="ru-RU" sz="2000" dirty="0" smtClean="0">
                <a:latin typeface="Bookman Old Style" pitchFamily="18" charset="0"/>
                <a:ea typeface="Batang" pitchFamily="18" charset="-127"/>
              </a:rPr>
              <a:t>                                                               МУ ЦППМС        </a:t>
            </a:r>
          </a:p>
          <a:p>
            <a:pPr algn="r"/>
            <a:r>
              <a:rPr lang="ru-RU" sz="2000" dirty="0" smtClean="0">
                <a:latin typeface="Bookman Old Style" pitchFamily="18" charset="0"/>
                <a:ea typeface="Batang" pitchFamily="18" charset="-127"/>
              </a:rPr>
              <a:t>Мокичева Евгения Анатольевна</a:t>
            </a:r>
            <a:endParaRPr lang="ru-RU" sz="2000" dirty="0">
              <a:latin typeface="Bookman Old Style" pitchFamily="18" charset="0"/>
              <a:ea typeface="Batang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646</Words>
  <Application>Microsoft Office PowerPoint</Application>
  <PresentationFormat>Экран (4:3)</PresentationFormat>
  <Paragraphs>234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вое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70</cp:revision>
  <dcterms:created xsi:type="dcterms:W3CDTF">2024-03-11T16:21:39Z</dcterms:created>
  <dcterms:modified xsi:type="dcterms:W3CDTF">2024-03-19T12:41:06Z</dcterms:modified>
</cp:coreProperties>
</file>