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59" r:id="rId6"/>
    <p:sldId id="266" r:id="rId7"/>
    <p:sldId id="258" r:id="rId8"/>
    <p:sldId id="268" r:id="rId9"/>
    <p:sldId id="257" r:id="rId10"/>
    <p:sldId id="264" r:id="rId11"/>
    <p:sldId id="265" r:id="rId12"/>
    <p:sldId id="267" r:id="rId13"/>
    <p:sldId id="260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71919422432116"/>
          <c:y val="3.4202603017295455E-2"/>
          <c:w val="0.82828080577567886"/>
          <c:h val="0.70910260741139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Участие родителей в анкетировании и опросах </c:v>
                </c:pt>
                <c:pt idx="1">
                  <c:v>Положительное отношение родителей в группе к ребенку РАС</c:v>
                </c:pt>
                <c:pt idx="2">
                  <c:v>Повысили свою квалификацию педагоги ДОУ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8A-4471-974D-E649942B42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Участие родителей в анкетировании и опросах </c:v>
                </c:pt>
                <c:pt idx="1">
                  <c:v>Положительное отношение родителей в группе к ребенку РАС</c:v>
                </c:pt>
                <c:pt idx="2">
                  <c:v>Повысили свою квалификацию педагоги ДОУ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8A-4471-974D-E649942B42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Участие родителей в анкетировании и опросах </c:v>
                </c:pt>
                <c:pt idx="1">
                  <c:v>Положительное отношение родителей в группе к ребенку РАС</c:v>
                </c:pt>
                <c:pt idx="2">
                  <c:v>Повысили свою квалификацию педагоги ДОУ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 formatCode="0%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8A-4471-974D-E649942B4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800448"/>
        <c:axId val="127801984"/>
      </c:barChart>
      <c:catAx>
        <c:axId val="12780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7801984"/>
        <c:crosses val="autoZero"/>
        <c:auto val="1"/>
        <c:lblAlgn val="ctr"/>
        <c:lblOffset val="100"/>
        <c:noMultiLvlLbl val="0"/>
      </c:catAx>
      <c:valAx>
        <c:axId val="127801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7800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2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50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8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84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13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6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0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51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5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5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91BD-C9A5-4CF4-ACAD-98064B60D79C}" type="datetimeFigureOut">
              <a:rPr lang="ru-RU" smtClean="0"/>
              <a:t>19.12.2022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AD8F-5F4C-4777-BF78-CBC1C034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49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я\Desktop\page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332263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2464" y="321176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Century Schoolbook"/>
              </a:rPr>
              <a:t>Трек</a:t>
            </a:r>
            <a:r>
              <a:rPr lang="ru-RU" sz="2400" dirty="0">
                <a:solidFill>
                  <a:prstClr val="black"/>
                </a:solidFill>
                <a:latin typeface="Century Schoolbook"/>
              </a:rPr>
              <a:t>:</a:t>
            </a:r>
          </a:p>
          <a:p>
            <a:pPr lvl="0" algn="ctr"/>
            <a:r>
              <a:rPr lang="ru-RU" sz="2400" dirty="0">
                <a:solidFill>
                  <a:srgbClr val="002060"/>
                </a:solidFill>
                <a:latin typeface="Century Schoolbook"/>
              </a:rPr>
              <a:t>Инклюзивное образование : как достичь образовательного равенства в условиях ограниченных ресурсов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0968" y="2459503"/>
            <a:ext cx="3119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МИР ДЛЯ ВСЕХ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05" y="2314122"/>
            <a:ext cx="3450228" cy="31556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9618" y="5469817"/>
            <a:ext cx="1919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Подготовил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: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Воспитатель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Шигаева А. В.</a:t>
            </a:r>
            <a:endParaRPr lang="ru-RU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8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я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29375" y="476672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>
                <a:solidFill>
                  <a:prstClr val="black"/>
                </a:solidFill>
                <a:latin typeface="Century Schoolbook"/>
              </a:rPr>
              <a:t>II</a:t>
            </a:r>
            <a:r>
              <a:rPr lang="ru-RU" sz="2400" u="sng" dirty="0">
                <a:solidFill>
                  <a:prstClr val="black"/>
                </a:solidFill>
                <a:latin typeface="Century Schoolbook"/>
              </a:rPr>
              <a:t> этап Основной</a:t>
            </a:r>
            <a:r>
              <a:rPr lang="en-US" sz="2400" u="sng" dirty="0">
                <a:solidFill>
                  <a:prstClr val="black"/>
                </a:solidFill>
                <a:latin typeface="Century Schoolbook"/>
              </a:rPr>
              <a:t> </a:t>
            </a:r>
            <a:endParaRPr lang="ru-RU" sz="2400" u="sng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563" y="1859339"/>
            <a:ext cx="78488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Проведение ряда запланированных мероприятий ( )среди педагогов и специалистов ДОУ </a:t>
            </a:r>
            <a:r>
              <a:rPr lang="ru-RU" dirty="0">
                <a:solidFill>
                  <a:srgbClr val="FF0000"/>
                </a:solidFill>
                <a:latin typeface="Century Schoolbook"/>
              </a:rPr>
              <a:t>с изучением работы с детьми  РАС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Организация встреч с участниками данного проекта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Тематические консультации родителей с участием педагогов, и специалистов (психолога, логопеда, дефектолога, медицинского работника, музыкального руководителя, инструктора по ФИЗО)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Проведение совместных мероприятий с детьми инклюзивной группы  и их родителями (открытых занятий, спартакиады, беседы, утренники, мастер-классы, экскурсии, выставки, театрализованные  выступления детей инклюзивной группы, дни добрых дел)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53118"/>
              </p:ext>
            </p:extLst>
          </p:nvPr>
        </p:nvGraphicFramePr>
        <p:xfrm>
          <a:off x="215516" y="260648"/>
          <a:ext cx="8712967" cy="6555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0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02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Форма проведения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проведения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Ответствен-</a:t>
                      </a:r>
                      <a:r>
                        <a:rPr lang="ru-RU" sz="1800" dirty="0" err="1">
                          <a:effectLst/>
                        </a:rPr>
                        <a:t>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95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Анкетирование родителей комбинирован-ной группы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Реализация инклюзивного образования детей с РАС в группе с общеобразовательной направленностью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Декабрь 2021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Воспитатели комбинированной группы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Создание проекта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«Наша дружная семья»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Январь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Руководители проекта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2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Совместное мероприятие с родителями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Развлечение </a:t>
                      </a:r>
                      <a:r>
                        <a:rPr lang="ru-RU" sz="1800" dirty="0">
                          <a:effectLst/>
                        </a:rPr>
                        <a:t>«Рождественские святки»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Январь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Музыкальный руководитель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3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Тренинг для родителей детей с РАС с элементами игры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«Наша жизнь»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Январь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Психолог, воспитатели комбинированной группы, логопед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02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Фотовыставка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«Я и моя семья»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Февраль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Воспитатели комбинированной группы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48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я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79307" y="260648"/>
            <a:ext cx="3985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u="sng" dirty="0">
                <a:solidFill>
                  <a:prstClr val="black"/>
                </a:solidFill>
                <a:latin typeface="Century Schoolbook"/>
              </a:rPr>
              <a:t>III </a:t>
            </a:r>
            <a:r>
              <a:rPr lang="ru-RU" sz="2400" u="sng" dirty="0">
                <a:solidFill>
                  <a:prstClr val="black"/>
                </a:solidFill>
                <a:latin typeface="Century Schoolbook"/>
              </a:rPr>
              <a:t>этап Заключительный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8760" y="1844631"/>
            <a:ext cx="6606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Согласованность действия родителей и педагогов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Соответствие действий участников проекта целям и задачам проекта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Рост посещаемости родителями конкурсных мероприятий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Положительное общественное мнение родителей о работе педагогов ДОУ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rgbClr val="FF0000"/>
                </a:solidFill>
                <a:latin typeface="Century Schoolbook"/>
              </a:rPr>
              <a:t>Сформированность</a:t>
            </a:r>
            <a:r>
              <a:rPr lang="ru-RU" dirty="0">
                <a:solidFill>
                  <a:srgbClr val="FF0000"/>
                </a:solidFill>
                <a:latin typeface="Century Schoolbook"/>
              </a:rPr>
              <a:t> у родителей детей инклюзивной группы умения поддерживать друг друга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  <a:latin typeface="Century Schoolbook"/>
              </a:rPr>
              <a:t>Развитие у родителей интереса к ребенку и его возможностям.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51778"/>
              </p:ext>
            </p:extLst>
          </p:nvPr>
        </p:nvGraphicFramePr>
        <p:xfrm>
          <a:off x="179512" y="260648"/>
          <a:ext cx="8856984" cy="640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1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84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3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Форма проведения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проведения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Отвественные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2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Театральное представление с участием детей комбинированной группы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Сказка «Теремок»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Воспитатели комбинирован-ной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02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Открытое индивидуальное коррекционное  занятие с ребенком  с РАС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«Перелетные птицы»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Март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Воспитатели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Комбинирован-ной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0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Совместное мероприятие с элементами круглого стола с родителями детей комбинированной  группы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«Особый ребенок - жизнь без барьеров»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Апрель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Психолог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90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я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20011"/>
              </p:ext>
            </p:extLst>
          </p:nvPr>
        </p:nvGraphicFramePr>
        <p:xfrm>
          <a:off x="107504" y="476669"/>
          <a:ext cx="8928993" cy="6192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90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9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61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232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Форма проведения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Тема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проведения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Ответствен-</a:t>
                      </a:r>
                      <a:r>
                        <a:rPr lang="ru-RU" sz="1800" dirty="0" err="1">
                          <a:effectLst/>
                        </a:rPr>
                        <a:t>ные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3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Индивидуальная консультация родителей детей с РАС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«Игры и упражнения для детей с РАС»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Апрель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Педагог-психолог,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логопед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3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Круглый стол с родителями и комбинированной группы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Презентация проекта «Наша дружная семья»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Воспитатели комбинированной группы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3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Анализ эффективности работы проекта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Опрос «Удовлетворенность качеством образовательной деятельности комбинированной группы»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Руководители проекта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37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09955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2922" y="260648"/>
            <a:ext cx="3289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entury Schoolbook" panose="02040604050505020304" pitchFamily="18" charset="0"/>
              </a:rPr>
              <a:t>Команда проекта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42066" y="1061671"/>
            <a:ext cx="4525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Century Schoolbook" panose="02040604050505020304" pitchFamily="18" charset="0"/>
              </a:rPr>
              <a:t>Куратор проекта:</a:t>
            </a:r>
            <a:endParaRPr lang="ru-RU" sz="20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r>
              <a:rPr lang="ru-RU" sz="2000" b="1" i="1" dirty="0" err="1">
                <a:latin typeface="Century Schoolbook" panose="02040604050505020304" pitchFamily="18" charset="0"/>
              </a:rPr>
              <a:t>Галеева</a:t>
            </a:r>
            <a:r>
              <a:rPr lang="ru-RU" sz="2000" b="1" i="1" dirty="0">
                <a:latin typeface="Century Schoolbook" panose="02040604050505020304" pitchFamily="18" charset="0"/>
              </a:rPr>
              <a:t> Наталья Викторовна </a:t>
            </a:r>
          </a:p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Педагог- психолог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2092269"/>
            <a:ext cx="44198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Century Schoolbook" panose="02040604050505020304" pitchFamily="18" charset="0"/>
              </a:rPr>
              <a:t>Руководители проекта:</a:t>
            </a:r>
            <a:endParaRPr lang="ru-RU" sz="2000" b="1" i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2000" b="1" i="1" dirty="0">
                <a:latin typeface="Century Schoolbook" panose="02040604050505020304" pitchFamily="18" charset="0"/>
              </a:rPr>
              <a:t>Шигаева Анна Владимировна</a:t>
            </a:r>
          </a:p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воспитатель</a:t>
            </a:r>
          </a:p>
          <a:p>
            <a:pPr algn="ctr"/>
            <a:r>
              <a:rPr lang="ru-RU" sz="2000" b="1" i="1" dirty="0">
                <a:latin typeface="Century Schoolbook" panose="02040604050505020304" pitchFamily="18" charset="0"/>
              </a:rPr>
              <a:t>Куприянова Ольга Валерьевна</a:t>
            </a:r>
          </a:p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воспитатель</a:t>
            </a:r>
          </a:p>
          <a:p>
            <a:pPr algn="ctr"/>
            <a:r>
              <a:rPr lang="ru-RU" sz="2000" b="1" i="1" dirty="0" err="1">
                <a:latin typeface="Century Schoolbook" panose="02040604050505020304" pitchFamily="18" charset="0"/>
              </a:rPr>
              <a:t>Ламакина</a:t>
            </a:r>
            <a:r>
              <a:rPr lang="ru-RU" sz="2000" b="1" i="1" dirty="0">
                <a:latin typeface="Century Schoolbook" panose="02040604050505020304" pitchFamily="18" charset="0"/>
              </a:rPr>
              <a:t> Наталья </a:t>
            </a:r>
          </a:p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воспитатель</a:t>
            </a:r>
          </a:p>
          <a:p>
            <a:pPr algn="ctr"/>
            <a:endParaRPr lang="ru-RU" dirty="0">
              <a:latin typeface="Century Schoolbook" panose="020406040505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4351076"/>
            <a:ext cx="422102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Century Schoolbook" panose="02040604050505020304" pitchFamily="18" charset="0"/>
              </a:rPr>
              <a:t>Группа мониторинга проекта:</a:t>
            </a:r>
          </a:p>
          <a:p>
            <a:pPr algn="ctr"/>
            <a:r>
              <a:rPr lang="ru-RU" sz="2000" b="1" i="1" dirty="0">
                <a:latin typeface="Century Schoolbook" panose="02040604050505020304" pitchFamily="18" charset="0"/>
              </a:rPr>
              <a:t>Войтович Ольга Эдуардовна</a:t>
            </a:r>
          </a:p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Воспитатель</a:t>
            </a:r>
          </a:p>
          <a:p>
            <a:pPr algn="ctr"/>
            <a:r>
              <a:rPr lang="ru-RU" sz="2000" b="1" i="1" dirty="0">
                <a:latin typeface="Century Schoolbook" panose="02040604050505020304" pitchFamily="18" charset="0"/>
              </a:rPr>
              <a:t>Внукова Оксана Михайловна</a:t>
            </a:r>
          </a:p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Воспитатель</a:t>
            </a:r>
          </a:p>
          <a:p>
            <a:pPr algn="ctr"/>
            <a:r>
              <a:rPr lang="ru-RU" sz="2000" b="1" i="1" dirty="0">
                <a:latin typeface="Century Schoolbook" panose="02040604050505020304" pitchFamily="18" charset="0"/>
              </a:rPr>
              <a:t>Шевцова Наталья Ивановна</a:t>
            </a:r>
          </a:p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380094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я\Desktop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1610"/>
            <a:ext cx="9144000" cy="57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7" y="288390"/>
            <a:ext cx="4568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C00000"/>
                </a:solidFill>
                <a:latin typeface="Century Schoolbook" panose="02040604050505020304" pitchFamily="18" charset="0"/>
              </a:rPr>
              <a:t>Тиражируемость</a:t>
            </a:r>
            <a:r>
              <a:rPr lang="ru-RU" sz="2800" dirty="0">
                <a:solidFill>
                  <a:srgbClr val="C00000"/>
                </a:solidFill>
                <a:latin typeface="Century Schoolbook" panose="02040604050505020304" pitchFamily="18" charset="0"/>
              </a:rPr>
              <a:t> проекта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841" y="3450347"/>
            <a:ext cx="213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Проект</a:t>
            </a:r>
          </a:p>
          <a:p>
            <a:pPr algn="ctr"/>
            <a:r>
              <a:rPr lang="ru-RU" sz="2000" dirty="0">
                <a:latin typeface="Century Schoolbook" panose="02040604050505020304" pitchFamily="18" charset="0"/>
              </a:rPr>
              <a:t> «Мир для всех»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5206" y="1938045"/>
            <a:ext cx="1900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Презентация </a:t>
            </a:r>
          </a:p>
          <a:p>
            <a:pPr algn="ctr"/>
            <a:r>
              <a:rPr lang="ru-RU" dirty="0">
                <a:latin typeface="Century Schoolbook" panose="02040604050505020304" pitchFamily="18" charset="0"/>
              </a:rPr>
              <a:t>проекта для   педагогов ДОУ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6" y="3572836"/>
            <a:ext cx="1800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Участие с проектом  на РМО  ДОУ для педагогов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0207" y="890136"/>
            <a:ext cx="2683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Представление    опыта в рамках конференции на базе МБОУ ДПО НМЦ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4266" y="501317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Публикация проекта на образовательных сайтах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83510" y="3605226"/>
            <a:ext cx="236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Публикация           в журнале «Дошколенок Кузбасса»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56176" y="1628800"/>
            <a:ext cx="2064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Участие  в конкурсах различного уровня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8037" y="5151675"/>
            <a:ext cx="1898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Публикация проекта на сайте ДОУ</a:t>
            </a:r>
          </a:p>
        </p:txBody>
      </p:sp>
      <p:pic>
        <p:nvPicPr>
          <p:cNvPr id="7171" name="Picture 3" descr="C:\Users\Аня\Desktop\пе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83" y="5238010"/>
            <a:ext cx="1665592" cy="14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04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24160"/>
              </p:ext>
            </p:extLst>
          </p:nvPr>
        </p:nvGraphicFramePr>
        <p:xfrm>
          <a:off x="323528" y="676672"/>
          <a:ext cx="8352928" cy="57046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0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769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Риски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>
                          <a:effectLst/>
                        </a:rPr>
                        <a:t>Мероприятия по предупреждению рисков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79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Недостаточная компетентность педагогов для реализации проекта в области инклюзивного образования детей с РАС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>
                          <a:effectLst/>
                        </a:rPr>
                        <a:t>Обучение на квалификационных курсах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70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Недостаток средств для реализации программы по внедрению инклюзивного образования на обновление ПРС и информационно- методического обеспечения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>
                          <a:effectLst/>
                        </a:rPr>
                        <a:t>Привлечение ДОУ дополнительных источников финансирования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5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Трудность привлечения родителей к участию в мероприятиях ДОУ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>
                          <a:effectLst/>
                        </a:rPr>
                        <a:t>Индивидуальные беседы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9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>
                          <a:effectLst/>
                        </a:rPr>
                        <a:t>Загруженность педагогов и детей образовательной деятельностью, отсутствием времени на участие в проекте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0" algn="l"/>
                        </a:tabLst>
                      </a:pPr>
                      <a:r>
                        <a:rPr lang="ru-RU" sz="1800" dirty="0">
                          <a:effectLst/>
                        </a:rPr>
                        <a:t>Планирование основных мероприятий с учетом календарного плана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3928" y="71046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entury Schoolbook" panose="02040604050505020304" pitchFamily="18" charset="0"/>
              </a:rPr>
              <a:t>Риски</a:t>
            </a:r>
          </a:p>
        </p:txBody>
      </p:sp>
      <p:pic>
        <p:nvPicPr>
          <p:cNvPr id="8193" name="Picture 1" descr="C:\Users\Аня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55417"/>
            <a:ext cx="1562542" cy="135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61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я\Desktop\hello_html_49be13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92" y="0"/>
            <a:ext cx="5472608" cy="686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881162"/>
            <a:ext cx="3384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Непринятие родителями здоровых   детей присутствия в группе ребенка,   имеющего РАС, в связи с отсутствия специальных условий для детей  данной категории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Аня\Desktop\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7" y="3014763"/>
            <a:ext cx="2952328" cy="244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6375" y="1296387"/>
            <a:ext cx="250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C00000"/>
                </a:solidFill>
                <a:latin typeface="Century Schoolbook"/>
              </a:rPr>
              <a:t>Проблема:</a:t>
            </a:r>
          </a:p>
        </p:txBody>
      </p:sp>
    </p:spTree>
    <p:extLst>
      <p:ext uri="{BB962C8B-B14F-4D97-AF65-F5344CB8AC3E}">
        <p14:creationId xmlns:p14="http://schemas.microsoft.com/office/powerpoint/2010/main" val="159023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я\Desktop\1620106067_27-phonoteka_org-p-fon-dlya-prezentatsii-logopeda-detskogo-sa-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278"/>
            <a:ext cx="6234841" cy="415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36912"/>
            <a:ext cx="5335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Century Schoolbook"/>
              </a:rPr>
              <a:t>Воспитанники  комбинированной группы, их родители, педагоги и специалисты ДОО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8200" y="584022"/>
            <a:ext cx="4035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Century Schoolbook"/>
              </a:rPr>
              <a:t>Целевая</a:t>
            </a:r>
            <a:r>
              <a:rPr lang="ru-RU" sz="2800" dirty="0">
                <a:solidFill>
                  <a:srgbClr val="C00000"/>
                </a:solidFill>
                <a:latin typeface="Century Schoolbook"/>
              </a:rPr>
              <a:t> </a:t>
            </a:r>
            <a:r>
              <a:rPr lang="ru-RU" sz="2800" b="1" dirty="0">
                <a:solidFill>
                  <a:srgbClr val="C00000"/>
                </a:solidFill>
                <a:latin typeface="Century Schoolbook"/>
              </a:rPr>
              <a:t>аудитория: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Аня\Desktop\SLISDPGFP5B5JGY4PF7VY73B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413" y="4133236"/>
            <a:ext cx="3785017" cy="25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ня\Desktop\pomoshhy-psihologa-detyam-s-autizmo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8874"/>
            <a:ext cx="3314602" cy="221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70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"/>
            <a:ext cx="909955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186831"/>
            <a:ext cx="4586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entury Schoolbook" panose="02040604050505020304" pitchFamily="18" charset="0"/>
              </a:rPr>
              <a:t>Социальная значимость: </a:t>
            </a:r>
          </a:p>
        </p:txBody>
      </p:sp>
      <p:pic>
        <p:nvPicPr>
          <p:cNvPr id="9218" name="Picture 2" descr="C:\Users\Аня\Desktop\ANIMATION-30-TV.Still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54" y="3448050"/>
            <a:ext cx="4644812" cy="27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4816" y="908720"/>
            <a:ext cx="56166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/>
          </a:p>
          <a:p>
            <a:pPr algn="ctr"/>
            <a:r>
              <a:rPr lang="ru-RU" sz="2000" i="1" dirty="0">
                <a:latin typeface="Century Schoolbook" panose="02040604050505020304" pitchFamily="18" charset="0"/>
              </a:rPr>
              <a:t>Если не заниматься проблемой адаптации детей  с РАС к посещению детских садов и  школ,  то существует огромная вероятность , что эти дети будут лишены шанса в дальнейшем на полноценную жизнь </a:t>
            </a:r>
            <a:endParaRPr lang="ru-RU" sz="20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90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я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5846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</a:rPr>
              <a:t>Цель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</a:rPr>
              <a:t>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Создание эффективной системы работы с родителями детей, посещающих комбинированную группу      ( не менее 85%)  по установлению положительной позиции с ребенком, имеющим РАС к 30 мая 2022 г.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2299" y="2132856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</a:rPr>
              <a:t>Задачи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Schoolbook"/>
              </a:rPr>
              <a:t>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394550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Провести аналитическую и диагностическую деятельность по поставленной проблеме.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Разработать проект по созданию благоприятных условий с участием педагогов, специалистов ДОО и родителей  </a:t>
            </a:r>
            <a:r>
              <a:rPr lang="ru-RU" sz="2000" kern="0" dirty="0">
                <a:solidFill>
                  <a:prstClr val="black"/>
                </a:solidFill>
                <a:latin typeface="Century Schoolbook"/>
              </a:rPr>
              <a:t>комбинированной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 группы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Повысить уровень педагогической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грамотности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</a:rPr>
              <a:t>родителей и  педагогов ДОО в работе с детьми РАС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/>
              </a:rPr>
              <a:t>Выявить эффективность данного проекта.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2313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я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532" y="598018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srgbClr val="C00000"/>
                </a:solidFill>
                <a:latin typeface="Century Schoolbook"/>
              </a:rPr>
              <a:t>Материальные ресурсы</a:t>
            </a:r>
            <a:r>
              <a:rPr lang="ru-RU" dirty="0">
                <a:solidFill>
                  <a:srgbClr val="C00000"/>
                </a:solidFill>
                <a:latin typeface="Century Schoolbook"/>
              </a:rPr>
              <a:t>. 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Кабинет психолога , кабинет логопеда , оснащенные  дидактическим, методическим  и игровым оборудованием, кабинет медицинского работника, театральная студия, изостудия, световой стол для песочной терапии, интерактивный сенсорный стол, сенсорный уголок, оркестр Карла </a:t>
            </a:r>
            <a:r>
              <a:rPr lang="ru-RU" dirty="0" err="1">
                <a:solidFill>
                  <a:prstClr val="black"/>
                </a:solidFill>
                <a:latin typeface="Century Schoolbook"/>
              </a:rPr>
              <a:t>Орфа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, логопедические тренажеры</a:t>
            </a:r>
          </a:p>
          <a:p>
            <a:pPr lvl="0"/>
            <a:r>
              <a:rPr lang="ru-RU" i="1" dirty="0">
                <a:solidFill>
                  <a:srgbClr val="C00000"/>
                </a:solidFill>
                <a:latin typeface="Century Schoolbook"/>
              </a:rPr>
              <a:t>Кадровые ресурсы. </a:t>
            </a:r>
            <a:r>
              <a:rPr lang="ru-RU" dirty="0">
                <a:latin typeface="Century Schoolbook"/>
              </a:rPr>
              <a:t>Администрация ДОО, 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воспитатели инклюзивной группы, психолог, медицинский работник, логопед-</a:t>
            </a:r>
            <a:r>
              <a:rPr lang="ru-RU" dirty="0" err="1">
                <a:solidFill>
                  <a:prstClr val="black"/>
                </a:solidFill>
                <a:latin typeface="Century Schoolbook"/>
              </a:rPr>
              <a:t>дифектолог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, музыкальный руководитель, инструктор по ФИЗО, руководитель по ИЗО, руководитель театральной студии</a:t>
            </a:r>
          </a:p>
          <a:p>
            <a:pPr lvl="0"/>
            <a:r>
              <a:rPr lang="ru-RU" i="1" dirty="0" err="1">
                <a:solidFill>
                  <a:srgbClr val="C00000"/>
                </a:solidFill>
                <a:latin typeface="Century Schoolbook"/>
              </a:rPr>
              <a:t>Административныые</a:t>
            </a:r>
            <a:r>
              <a:rPr lang="ru-RU" i="1" dirty="0">
                <a:solidFill>
                  <a:srgbClr val="C00000"/>
                </a:solidFill>
                <a:latin typeface="Century Schoolbook"/>
              </a:rPr>
              <a:t> ресурсы 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Территориальное управление жилых </a:t>
            </a:r>
            <a:r>
              <a:rPr lang="ru-RU" dirty="0" err="1">
                <a:solidFill>
                  <a:prstClr val="black"/>
                </a:solidFill>
                <a:latin typeface="Century Schoolbook"/>
              </a:rPr>
              <a:t>райнов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  </a:t>
            </a:r>
            <a:r>
              <a:rPr lang="ru-RU" dirty="0" err="1">
                <a:solidFill>
                  <a:prstClr val="black"/>
                </a:solidFill>
                <a:latin typeface="Century Schoolbook"/>
              </a:rPr>
              <a:t>Ягуновский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 , Пионер</a:t>
            </a:r>
          </a:p>
          <a:p>
            <a:pPr lvl="0"/>
            <a:r>
              <a:rPr lang="ru-RU" i="1" dirty="0">
                <a:solidFill>
                  <a:srgbClr val="C00000"/>
                </a:solidFill>
                <a:latin typeface="Century Schoolbook"/>
              </a:rPr>
              <a:t>Информационные ресурсы. 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Сайт детского сада 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mdou10skazka.ru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, страничка в соц. сети 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Instagram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, родительский чат в </a:t>
            </a:r>
            <a:r>
              <a:rPr lang="en-US" dirty="0">
                <a:solidFill>
                  <a:prstClr val="black"/>
                </a:solidFill>
                <a:latin typeface="Century Schoolbook"/>
              </a:rPr>
              <a:t>WhatsApp</a:t>
            </a:r>
            <a:endParaRPr lang="ru-RU" i="1" dirty="0">
              <a:solidFill>
                <a:prstClr val="black"/>
              </a:solidFill>
              <a:latin typeface="Century Schoolbook"/>
            </a:endParaRPr>
          </a:p>
          <a:p>
            <a:pPr lvl="0"/>
            <a:r>
              <a:rPr lang="ru-RU" i="1" dirty="0">
                <a:solidFill>
                  <a:srgbClr val="C00000"/>
                </a:solidFill>
                <a:latin typeface="Century Schoolbook"/>
              </a:rPr>
              <a:t>Финансовые ресурсы</a:t>
            </a:r>
            <a:r>
              <a:rPr lang="ru-RU" i="1" dirty="0">
                <a:solidFill>
                  <a:prstClr val="black"/>
                </a:solidFill>
                <a:latin typeface="Century Schoolbook"/>
              </a:rPr>
              <a:t>. </a:t>
            </a:r>
            <a:r>
              <a:rPr lang="ru-RU" dirty="0">
                <a:solidFill>
                  <a:prstClr val="black"/>
                </a:solidFill>
                <a:latin typeface="Century Schoolbook"/>
              </a:rPr>
              <a:t>Спонсорская поддержка родителей  ДОУ,  бюджет с дополнительных  платных услуг, представляющиеся в ДОУ в размере 76583 руб.</a:t>
            </a:r>
          </a:p>
          <a:p>
            <a:pPr lvl="0"/>
            <a:r>
              <a:rPr lang="ru-RU" i="1" dirty="0">
                <a:solidFill>
                  <a:srgbClr val="C00000"/>
                </a:solidFill>
                <a:latin typeface="Century Schoolbook"/>
              </a:rPr>
              <a:t>Временные ресурсы </a:t>
            </a:r>
            <a:r>
              <a:rPr lang="ru-RU" i="1" dirty="0">
                <a:latin typeface="Century Schoolbook"/>
              </a:rPr>
              <a:t> с </a:t>
            </a:r>
            <a:r>
              <a:rPr lang="ru-RU" dirty="0">
                <a:latin typeface="Century Schoolbook"/>
              </a:rPr>
              <a:t>10.12.2021 г.- 31.05.2022г.</a:t>
            </a:r>
            <a:endParaRPr lang="ru-RU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3021" y="52060"/>
            <a:ext cx="143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Ресурсы</a:t>
            </a:r>
          </a:p>
        </p:txBody>
      </p:sp>
    </p:spTree>
    <p:extLst>
      <p:ext uri="{BB962C8B-B14F-4D97-AF65-F5344CB8AC3E}">
        <p14:creationId xmlns:p14="http://schemas.microsoft.com/office/powerpoint/2010/main" val="356933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я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6" y="2130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89914" y="188640"/>
            <a:ext cx="376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>
                <a:solidFill>
                  <a:srgbClr val="C00000"/>
                </a:solidFill>
                <a:latin typeface="Century Schoolbook"/>
              </a:rPr>
              <a:t>Результаты проекта</a:t>
            </a:r>
            <a:r>
              <a:rPr lang="ru-RU" sz="2800" dirty="0">
                <a:solidFill>
                  <a:prstClr val="black"/>
                </a:solidFill>
                <a:latin typeface="Century Schoolbook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29400" y="711860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u="sng" dirty="0">
                <a:solidFill>
                  <a:prstClr val="black"/>
                </a:solidFill>
                <a:latin typeface="Century Schoolbook"/>
              </a:rPr>
              <a:t>Качественные: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9896" y="58578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ru-RU" sz="24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947" y="1196752"/>
            <a:ext cx="8892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Создание специальных условий: сенсорной комнаты, дополнительных сенсорных зон в группах и на участках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Родители получат психолого-педагогическую поддержку в лице ДОО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Улучшится микроклимат в группе как для детей, так и их родителей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Появится стимул к саморазвитию и самосовершенствованию у родителей и  педагогов ДОО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Установятся партнерские, доверительные отношения в системе «педагог-дети-родители»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Повышение лояльности родителей увидят ценность инклюзивной формы образования для своих детей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entury Schoolbook"/>
              </a:rPr>
              <a:t>Правильное понимание инклюзивного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31122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я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70111"/>
            <a:ext cx="476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latin typeface="Century Schoolbook" panose="02040604050505020304" pitchFamily="18" charset="0"/>
              </a:rPr>
              <a:t>Количественные результаты: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56542143"/>
              </p:ext>
            </p:extLst>
          </p:nvPr>
        </p:nvGraphicFramePr>
        <p:xfrm>
          <a:off x="359024" y="631776"/>
          <a:ext cx="8784976" cy="502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2351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2912917" y="1600199"/>
          <a:ext cx="3318166" cy="4525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2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70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23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94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Форма проведения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Тема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Сроки проведения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Отвественный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Психолого-педагогический консилиум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Функциональная диагностика ребенка в условиях ДОО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Декабрь 2021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Председатель ППк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Педагогический совет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Определение образовательного маршрута ребенка с РАС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Декабрь 2021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Старший воспитатель ДОО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Мастер-класс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«Использование коррекционно -развивающих технологий в практике инклюзивного образования».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Психолог, дифектолог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Анкетирование родителей инклюзивной группы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Реализации инклюзивного образования детей с РАС в группе с общеобразовательной направленностью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Декабрь 2021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Воспитатели инклюзивной группы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05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Создание проекта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«Наша дружная семья»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Январь 2022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Руководитель проекта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Совместное мероприятие с родителями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Мюзикл «Рождественские святки»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Январь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Музыкальный руководитель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Фотовыставка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«Я и моя семья»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Февраль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Воспитатели инклюзивной группы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Театральное представление с участием детей инклюзивной группы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Сказка Теремок»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Воспитатели инклюзивной группы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31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Совместное мероприятие с элементами круглого стола с родителями детей  инклюзивной группы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«Особый ребенок - жизнь без барьеров»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Апрель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Психолог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Круглый стол с родителями и инклюзивной группы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Презентация проекта «Наша дружная семья»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Воспитатели инклюзивной группы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57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Анализ эффективности работы проекта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Опрос «Удовлетворенность качеством образовательной деятельности инклюзивной группы»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Май 2022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Руководитель проекта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442" marR="37442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050" name="Picture 2" descr="C:\Users\Аня\Desktop\3d6dfb6cd76ce2cf361a8449f813719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813"/>
            <a:ext cx="9191626" cy="69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55989" y="290457"/>
            <a:ext cx="531033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C00000"/>
                </a:solidFill>
                <a:latin typeface="Century Schoolbook"/>
              </a:rPr>
              <a:t>Дорожная карта проекта:</a:t>
            </a:r>
          </a:p>
          <a:p>
            <a:pPr lvl="0"/>
            <a:endParaRPr lang="ru-RU" dirty="0">
              <a:solidFill>
                <a:prstClr val="black"/>
              </a:solidFill>
              <a:latin typeface="Century Schoolboo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433164"/>
              </p:ext>
            </p:extLst>
          </p:nvPr>
        </p:nvGraphicFramePr>
        <p:xfrm>
          <a:off x="161765" y="899449"/>
          <a:ext cx="8802724" cy="5993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93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250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41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07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Форма проведения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Сроки проведения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Отвествен-ный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7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Психолого-педагогический консилиум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Функциональная диагностика ребенка в условиях ДОО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Декабрь 2021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Председатель ППк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07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Педагогический совет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Определение образовательного маршрута ребенка с РАС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Декабрь 2021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Старший воспитатель ДОО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56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Мастер-класс 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«Использование </a:t>
                      </a:r>
                      <a:r>
                        <a:rPr lang="ru-RU" sz="1800" dirty="0" err="1">
                          <a:effectLst/>
                        </a:rPr>
                        <a:t>коррекционно</a:t>
                      </a:r>
                      <a:r>
                        <a:rPr lang="ru-RU" sz="1800" dirty="0">
                          <a:effectLst/>
                        </a:rPr>
                        <a:t> -развивающих технологий в практике инклюзивного образования».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Декабрь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Педагог- психолог, логопед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25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Прохождение курсов повышение квалификации педагогов ДОУ в МБОУ ДПО НМЦ г. Кемерово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«Психолого- педагогическое сопровождение детей с РАС в условиях реализации ФГОС ДО»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Декабрь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Педагоги ДОУ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397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1147</Words>
  <Application>Microsoft Office PowerPoint</Application>
  <PresentationFormat>Экран (4:3)</PresentationFormat>
  <Paragraphs>232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60</cp:revision>
  <dcterms:created xsi:type="dcterms:W3CDTF">2021-12-01T16:33:23Z</dcterms:created>
  <dcterms:modified xsi:type="dcterms:W3CDTF">2022-12-19T02:15:05Z</dcterms:modified>
</cp:coreProperties>
</file>