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63" r:id="rId5"/>
    <p:sldId id="264" r:id="rId6"/>
    <p:sldId id="259" r:id="rId7"/>
    <p:sldId id="260" r:id="rId8"/>
    <p:sldId id="265" r:id="rId9"/>
    <p:sldId id="261" r:id="rId10"/>
    <p:sldId id="262" r:id="rId11"/>
    <p:sldId id="275" r:id="rId12"/>
    <p:sldId id="266" r:id="rId13"/>
    <p:sldId id="267" r:id="rId14"/>
    <p:sldId id="276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05" autoAdjust="0"/>
    <p:restoredTop sz="86406" autoAdjust="0"/>
  </p:normalViewPr>
  <p:slideViewPr>
    <p:cSldViewPr>
      <p:cViewPr>
        <p:scale>
          <a:sx n="54" d="100"/>
          <a:sy n="54" d="100"/>
        </p:scale>
        <p:origin x="-2144" y="-2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8" y="610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B10D-A8FF-4494-AE78-18E6E3837EB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41E7-6B22-4CCA-8704-160D406F0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B10D-A8FF-4494-AE78-18E6E3837EB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41E7-6B22-4CCA-8704-160D406F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B10D-A8FF-4494-AE78-18E6E3837EB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41E7-6B22-4CCA-8704-160D406F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B10D-A8FF-4494-AE78-18E6E3837EB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41E7-6B22-4CCA-8704-160D406F0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B10D-A8FF-4494-AE78-18E6E3837EB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41E7-6B22-4CCA-8704-160D406F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B10D-A8FF-4494-AE78-18E6E3837EB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41E7-6B22-4CCA-8704-160D406F0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B10D-A8FF-4494-AE78-18E6E3837EB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41E7-6B22-4CCA-8704-160D406F0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B10D-A8FF-4494-AE78-18E6E3837EB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41E7-6B22-4CCA-8704-160D406F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B10D-A8FF-4494-AE78-18E6E3837EB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41E7-6B22-4CCA-8704-160D406F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B10D-A8FF-4494-AE78-18E6E3837EB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41E7-6B22-4CCA-8704-160D406F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B10D-A8FF-4494-AE78-18E6E3837EB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41E7-6B22-4CCA-8704-160D406F0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C1B10D-A8FF-4494-AE78-18E6E3837EB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9041E7-6B22-4CCA-8704-160D406F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vospitatel-sada.ru/kartinki/2019/11/4-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1340768"/>
            <a:ext cx="7478216" cy="41744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Рассматривание картины и составление рассказа по ней в ДОУ.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Воспитатель: </a:t>
            </a:r>
            <a:r>
              <a:rPr lang="ru-RU" sz="2000" dirty="0" err="1" smtClean="0">
                <a:solidFill>
                  <a:schemeClr val="tx1"/>
                </a:solidFill>
              </a:rPr>
              <a:t>Омарова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Илминаз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Гусейханова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652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МБДОУ №175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41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Старшая группа 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В</a:t>
            </a:r>
            <a:r>
              <a:rPr lang="ru-RU" sz="2000" dirty="0" smtClean="0">
                <a:solidFill>
                  <a:srgbClr val="FF0000"/>
                </a:solidFill>
              </a:rPr>
              <a:t>иды рассказов по картине: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описательный рассказ по предметной и сюжетной картинам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повествовательный рассказ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описательный рассказ по пейзажной картине и натюрморту.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1683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Задачи: </a:t>
            </a:r>
          </a:p>
          <a:p>
            <a:r>
              <a:rPr lang="ru-RU" sz="2000" dirty="0" smtClean="0"/>
              <a:t>-  учить детей правильно понимать содержание картины;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воспитывать чувства (конкретно планируется в зависимости от сюжета картины): любовь к природе, уважение к данной профессии  </a:t>
            </a:r>
          </a:p>
          <a:p>
            <a:r>
              <a:rPr lang="ru-RU" sz="2000" dirty="0" smtClean="0"/>
              <a:t> - учить составлять связный рассказ по картине; </a:t>
            </a:r>
          </a:p>
          <a:p>
            <a:r>
              <a:rPr lang="ru-RU" sz="2000" dirty="0" smtClean="0"/>
              <a:t>-  активизировать и расширять словарный запас.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71703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Требования к рассказам детей:</a:t>
            </a:r>
          </a:p>
          <a:p>
            <a:r>
              <a:rPr lang="ru-RU" sz="2000" dirty="0" smtClean="0"/>
              <a:t>-  </a:t>
            </a:r>
            <a:r>
              <a:rPr lang="ru-RU" sz="2000" dirty="0"/>
              <a:t>точная передача сюжета</a:t>
            </a:r>
          </a:p>
          <a:p>
            <a:r>
              <a:rPr lang="ru-RU" sz="2000" dirty="0" smtClean="0"/>
              <a:t>-  самостоятельность в рассказах по картинам</a:t>
            </a:r>
          </a:p>
          <a:p>
            <a:r>
              <a:rPr lang="ru-RU" sz="2000" dirty="0" smtClean="0"/>
              <a:t>-  </a:t>
            </a:r>
            <a:r>
              <a:rPr lang="ru-RU" sz="2000" dirty="0"/>
              <a:t>образность</a:t>
            </a:r>
          </a:p>
          <a:p>
            <a:r>
              <a:rPr lang="ru-RU" sz="2000" dirty="0"/>
              <a:t>-  целесообразность использования языковых средств (точное обозначение действий, качеств, состояний и т.д.) Дети должны не только понимать содержание картины, но и связно, последовательно описывать всех персонажей, их взаимоотношения, обстановку, используя разнообразные языковые средства, более сложные грамматические конструкции.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5092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а «Ежи»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488832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Структура занятия:</a:t>
            </a:r>
          </a:p>
          <a:p>
            <a:r>
              <a:rPr lang="ru-RU" sz="2000" dirty="0" smtClean="0"/>
              <a:t>Занятие </a:t>
            </a:r>
            <a:r>
              <a:rPr lang="ru-RU" sz="2000" dirty="0"/>
              <a:t>начинается с рассматривания или повторного просмотра картин, уточняющего основные моменты сюжета. В зависимости от умений детей, уровня владения ими описанием или повествованием педагог использует разные методические приемы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  вопросы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план</a:t>
            </a:r>
          </a:p>
          <a:p>
            <a:r>
              <a:rPr lang="ru-RU" sz="2000" dirty="0" smtClean="0"/>
              <a:t>-    </a:t>
            </a:r>
            <a:r>
              <a:rPr lang="ru-RU" sz="2000" dirty="0"/>
              <a:t>речевой образец,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коллективное рассказывание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обсуждение </a:t>
            </a:r>
            <a:r>
              <a:rPr lang="ru-RU" sz="2000" dirty="0"/>
              <a:t>последовательности повествования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-    </a:t>
            </a:r>
            <a:r>
              <a:rPr lang="ru-RU" sz="2000" dirty="0"/>
              <a:t>творческие задания.</a:t>
            </a:r>
          </a:p>
          <a:p>
            <a:r>
              <a:rPr lang="ru-RU" sz="2000" dirty="0"/>
              <a:t>Основным приемом обучения по-прежнему остается образец. По мере овладения детьми речевыми умениями роль образца меняется. Образец дается уже не для воспроизведения, а для развития собственного творчества. В какой-то мере подражание остается – дети заимствуют схему построения текста, средства связи, языковые особенности.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Воспитатель </a:t>
            </a:r>
            <a:r>
              <a:rPr lang="ru-RU" sz="2000" dirty="0"/>
              <a:t>требует не простого воспроизведения образца, а обобщенного подражания ему.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345946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5909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Варианты применения образца</a:t>
            </a:r>
            <a:r>
              <a:rPr lang="ru-RU" sz="2000" dirty="0"/>
              <a:t>: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он </a:t>
            </a:r>
            <a:r>
              <a:rPr lang="ru-RU" sz="2000" dirty="0"/>
              <a:t>касается одного эпизода картины или отдельных персонажей;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образец </a:t>
            </a:r>
            <a:r>
              <a:rPr lang="ru-RU" sz="2000" dirty="0"/>
              <a:t>дается по одной из двух предлагаемых для рассказывания картин; предлагается в виде начала (дети продолжают и заканчивают его</a:t>
            </a:r>
            <a:r>
              <a:rPr lang="ru-RU" sz="2000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может даваться после нескольких детских рассказов, если они однообразны;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может </a:t>
            </a:r>
            <a:r>
              <a:rPr lang="ru-RU" sz="2000" dirty="0"/>
              <a:t>вообще не использоваться или заменяться литературным </a:t>
            </a:r>
            <a:r>
              <a:rPr lang="ru-RU" sz="2000" dirty="0" smtClean="0"/>
              <a:t>текстом</a:t>
            </a:r>
          </a:p>
          <a:p>
            <a:pPr marL="285750" indent="-285750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8656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595926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3"/>
            <a:ext cx="842493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Подготовительная группа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Виды составления рассказа по картине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r>
              <a:rPr lang="ru-RU" sz="2000" dirty="0" smtClean="0"/>
              <a:t>Составление рассказа по предметной картине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Составление </a:t>
            </a:r>
            <a:r>
              <a:rPr lang="ru-RU" sz="2000" dirty="0" smtClean="0"/>
              <a:t>рассказа по </a:t>
            </a:r>
            <a:r>
              <a:rPr lang="ru-RU" sz="2000" dirty="0" smtClean="0"/>
              <a:t>сюжетной к картине</a:t>
            </a: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Придумывание повествовательного рассказа по сюжетной картине</a:t>
            </a:r>
            <a:endParaRPr lang="ru-RU" sz="2000" dirty="0" smtClean="0"/>
          </a:p>
          <a:p>
            <a:pPr algn="just"/>
            <a:r>
              <a:rPr lang="ru-RU" sz="2000" dirty="0" smtClean="0"/>
              <a:t>- </a:t>
            </a:r>
            <a:r>
              <a:rPr lang="ru-RU" sz="2000" dirty="0" smtClean="0"/>
              <a:t>Составление рассказа по последовательной серии  сюжетных картин</a:t>
            </a:r>
          </a:p>
          <a:p>
            <a:pPr marL="342900" indent="-342900" algn="just"/>
            <a:r>
              <a:rPr lang="ru-RU" sz="2000" dirty="0" smtClean="0"/>
              <a:t> </a:t>
            </a:r>
            <a:r>
              <a:rPr lang="ru-RU" sz="2000" dirty="0" smtClean="0"/>
              <a:t>-Составление рассказа  по пейзажной картине и натюрморту</a:t>
            </a:r>
            <a:endParaRPr lang="ru-RU" sz="2000" dirty="0" smtClean="0"/>
          </a:p>
          <a:p>
            <a:pPr marL="342900" indent="-342900" algn="just"/>
            <a:r>
              <a:rPr lang="ru-RU" sz="2000" dirty="0" smtClean="0"/>
              <a:t>-Творческое рассказывание по сюжетной картине</a:t>
            </a:r>
          </a:p>
          <a:p>
            <a:pPr marL="342900" indent="-342900" algn="just"/>
            <a:r>
              <a:rPr lang="ru-RU" sz="2000" dirty="0" smtClean="0"/>
              <a:t> </a:t>
            </a:r>
            <a:r>
              <a:rPr lang="ru-RU" sz="2000" dirty="0" smtClean="0"/>
              <a:t>   </a:t>
            </a:r>
            <a:r>
              <a:rPr lang="ru-RU" sz="2000" dirty="0" smtClean="0">
                <a:solidFill>
                  <a:srgbClr val="FF0000"/>
                </a:solidFill>
              </a:rPr>
              <a:t>Задачи</a:t>
            </a:r>
            <a:r>
              <a:rPr lang="ru-RU" sz="2000" dirty="0" smtClean="0">
                <a:solidFill>
                  <a:srgbClr val="FF0000"/>
                </a:solidFill>
              </a:rPr>
              <a:t>: </a:t>
            </a:r>
          </a:p>
          <a:p>
            <a:pPr marL="342900" indent="-342900" algn="just"/>
            <a:r>
              <a:rPr lang="ru-RU" sz="2000" dirty="0" smtClean="0"/>
              <a:t>-Обогащать словарный запас детей описательными прилагательными</a:t>
            </a:r>
          </a:p>
          <a:p>
            <a:pPr marL="342900" indent="-342900" algn="just"/>
            <a:r>
              <a:rPr lang="ru-RU" sz="2000" dirty="0" smtClean="0"/>
              <a:t>-Развивать умение составлять творческие рассказы</a:t>
            </a:r>
          </a:p>
          <a:p>
            <a:pPr marL="342900" indent="-342900" algn="just"/>
            <a:r>
              <a:rPr lang="ru-RU" sz="2000" dirty="0" smtClean="0"/>
              <a:t>-Развивать наблюдательность и ассоциативное мышление</a:t>
            </a:r>
          </a:p>
          <a:p>
            <a:pPr marL="342900" indent="-342900" algn="just"/>
            <a:r>
              <a:rPr lang="ru-RU" sz="2000" dirty="0" smtClean="0"/>
              <a:t> </a:t>
            </a:r>
            <a:r>
              <a:rPr lang="ru-RU" sz="2000" dirty="0" smtClean="0"/>
              <a:t>  </a:t>
            </a:r>
            <a:r>
              <a:rPr lang="ru-RU" sz="2000" dirty="0" smtClean="0">
                <a:solidFill>
                  <a:srgbClr val="FF0000"/>
                </a:solidFill>
              </a:rPr>
              <a:t>Структура:</a:t>
            </a:r>
          </a:p>
          <a:p>
            <a:pPr marL="342900" indent="-342900" algn="just"/>
            <a:r>
              <a:rPr lang="ru-RU" sz="2000" dirty="0" smtClean="0"/>
              <a:t> -</a:t>
            </a:r>
            <a:r>
              <a:rPr lang="ru-RU" sz="2000" dirty="0" smtClean="0"/>
              <a:t>Вопросы</a:t>
            </a:r>
          </a:p>
          <a:p>
            <a:pPr marL="342900" indent="-342900" algn="just"/>
            <a:r>
              <a:rPr lang="ru-RU" sz="2000" dirty="0" smtClean="0"/>
              <a:t>-Образец педагога</a:t>
            </a:r>
          </a:p>
          <a:p>
            <a:pPr marL="342900" indent="-342900" algn="just"/>
            <a:r>
              <a:rPr lang="ru-RU" sz="2000" dirty="0" smtClean="0"/>
              <a:t>-Частичный образец педагога</a:t>
            </a:r>
          </a:p>
          <a:p>
            <a:pPr marL="342900" indent="-342900" algn="just"/>
            <a:r>
              <a:rPr lang="ru-RU" sz="2000" dirty="0" smtClean="0"/>
              <a:t>-Совместное рассказывание </a:t>
            </a:r>
          </a:p>
          <a:p>
            <a:pPr marL="342900" indent="-342900" algn="just"/>
            <a:r>
              <a:rPr lang="ru-RU" sz="2000" dirty="0" smtClean="0"/>
              <a:t>-План рассказа</a:t>
            </a:r>
          </a:p>
          <a:p>
            <a:pPr marL="342900" indent="-342900" algn="just"/>
            <a:r>
              <a:rPr lang="ru-RU" sz="2000" dirty="0" smtClean="0"/>
              <a:t>-Коллективное обсуждение плана </a:t>
            </a:r>
            <a:r>
              <a:rPr lang="ru-RU" sz="2000" dirty="0" smtClean="0"/>
              <a:t>будущего </a:t>
            </a:r>
            <a:r>
              <a:rPr lang="ru-RU" sz="2000" dirty="0" smtClean="0"/>
              <a:t> рассказа</a:t>
            </a:r>
          </a:p>
          <a:p>
            <a:pPr marL="342900" indent="-342900" algn="just"/>
            <a:r>
              <a:rPr lang="ru-RU" sz="2000" dirty="0" smtClean="0"/>
              <a:t>-Составление рассказа подгруппами</a:t>
            </a:r>
          </a:p>
          <a:p>
            <a:pPr marL="342900" indent="-342900" algn="just"/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Занятия </a:t>
            </a:r>
            <a:r>
              <a:rPr lang="ru-RU" sz="2000" dirty="0">
                <a:solidFill>
                  <a:srgbClr val="FF0000"/>
                </a:solidFill>
              </a:rPr>
              <a:t>с использованием репродукций пейзажных картин и натюрмортов кисти мастеров искусства. 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Методику </a:t>
            </a:r>
            <a:r>
              <a:rPr lang="ru-RU" sz="2000" dirty="0"/>
              <a:t>их рассматривания и описания разработала Н. М. Зубарева.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К </a:t>
            </a:r>
            <a:r>
              <a:rPr lang="ru-RU" sz="2000" dirty="0"/>
              <a:t>восприятию пейзажных картин дети подводятся постепенно, через опору на эмоциональные переживания, связанные с наблюдением природы. Восприятию пейзажных картин должно предшествовать наблюдение разнообразия и красоты окружающей природы: восход и заход солнца, гроза, сумерки, пасмурная и ясная погода, метель и т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Повышает </a:t>
            </a:r>
            <a:r>
              <a:rPr lang="ru-RU" sz="2000" dirty="0"/>
              <a:t>эмоциональное восприятие картины рассматривание ее в сопровождении </a:t>
            </a:r>
            <a:r>
              <a:rPr lang="ru-RU" sz="2000" dirty="0" smtClean="0"/>
              <a:t>музыки, поэтических произведений. Это вызывает </a:t>
            </a:r>
            <a:r>
              <a:rPr lang="ru-RU" sz="2000" dirty="0"/>
              <a:t>более пристальное внимание к </a:t>
            </a:r>
            <a:r>
              <a:rPr lang="ru-RU" sz="2000" dirty="0" smtClean="0"/>
              <a:t>картине,</a:t>
            </a:r>
            <a:r>
              <a:rPr lang="ru-RU" sz="2000" dirty="0"/>
              <a:t> </a:t>
            </a:r>
            <a:r>
              <a:rPr lang="ru-RU" sz="2000" dirty="0" smtClean="0"/>
              <a:t>подчеркивает </a:t>
            </a:r>
            <a:r>
              <a:rPr lang="ru-RU" sz="2000" dirty="0"/>
              <a:t>ее настроение, помогает подобрать для описания определения, эпитеты, меткие сравнения и </a:t>
            </a:r>
            <a:r>
              <a:rPr lang="ru-RU" sz="2000" dirty="0" smtClean="0"/>
              <a:t>метафоры (стихи </a:t>
            </a:r>
            <a:r>
              <a:rPr lang="ru-RU" sz="2000" dirty="0"/>
              <a:t>А. С. Пушкина, Ф. И. Тютчева, С. А. Есенина о природе, отдельные пьесы из «Времен года» П. И. Чайковского, русские народные песни и </a:t>
            </a:r>
            <a:r>
              <a:rPr lang="ru-RU" sz="2000" dirty="0" smtClean="0"/>
              <a:t>мелодии).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Большое </a:t>
            </a:r>
            <a:r>
              <a:rPr lang="ru-RU" sz="2000" dirty="0"/>
              <a:t>значение имеет рассказ-образец воспитателя </a:t>
            </a:r>
            <a:r>
              <a:rPr lang="ru-RU" sz="2000" dirty="0" smtClean="0"/>
              <a:t>или литературный </a:t>
            </a:r>
            <a:r>
              <a:rPr lang="ru-RU" sz="2000" dirty="0"/>
              <a:t>образец. Широкие возможности предоставляют поэтические произведения о природе И. Соколова-Микитова, </a:t>
            </a:r>
            <a:endParaRPr lang="ru-RU" sz="2000" dirty="0" smtClean="0"/>
          </a:p>
          <a:p>
            <a:r>
              <a:rPr lang="ru-RU" sz="2000" dirty="0" smtClean="0"/>
              <a:t>Т</a:t>
            </a:r>
            <a:r>
              <a:rPr lang="ru-RU" sz="2000" dirty="0"/>
              <a:t>. </a:t>
            </a:r>
            <a:r>
              <a:rPr lang="ru-RU" sz="2000" dirty="0" err="1"/>
              <a:t>Скребицкого</a:t>
            </a:r>
            <a:r>
              <a:rPr lang="ru-RU" sz="2000" dirty="0"/>
              <a:t>, М. Пришвина и других писателей — знатоков и любителей природы.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3665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794" y="332656"/>
            <a:ext cx="8742342" cy="61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5963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435" y="260648"/>
            <a:ext cx="866124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397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16632"/>
            <a:ext cx="4910295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383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В методике развития речи обучение рассказыванию по картине (описание и повествование) разработано в достаточной степени детально. </a:t>
            </a:r>
          </a:p>
          <a:p>
            <a:r>
              <a:rPr lang="ru-RU" sz="2000" dirty="0" smtClean="0"/>
              <a:t>Здесь методика опирается на классическое наследие западной и русской педагогики, использованное позднее применительно к работе с детьми дошкольного возраста Е. И. Тихеевой, Е. А. </a:t>
            </a:r>
            <a:r>
              <a:rPr lang="ru-RU" sz="2000" dirty="0" err="1" smtClean="0"/>
              <a:t>Флериной</a:t>
            </a:r>
            <a:r>
              <a:rPr lang="ru-RU" sz="2000" dirty="0" smtClean="0"/>
              <a:t>, Л. А. </a:t>
            </a:r>
            <a:r>
              <a:rPr lang="ru-RU" sz="2000" dirty="0" err="1" smtClean="0"/>
              <a:t>Пеньевской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Е. И. </a:t>
            </a:r>
            <a:r>
              <a:rPr lang="ru-RU" sz="2000" dirty="0" err="1" smtClean="0"/>
              <a:t>Радиной</a:t>
            </a:r>
            <a:r>
              <a:rPr lang="ru-RU" sz="2000" dirty="0" smtClean="0"/>
              <a:t>, М. М. Кониной и другими. Все они подчеркивали большое значение картинки как для общего развития детей, так и для развития их речи.</a:t>
            </a:r>
          </a:p>
          <a:p>
            <a:r>
              <a:rPr lang="ru-RU" sz="2000" dirty="0" smtClean="0"/>
              <a:t>   Для методики обучения рассказыванию по картине существенное значение имеет понимание особенностей восприятия и понимания картин детьми. Эта проблема рассматривается в работах С. Л. Рубинштейна, Е. А. </a:t>
            </a:r>
            <a:r>
              <a:rPr lang="ru-RU" sz="2000" dirty="0" err="1" smtClean="0"/>
              <a:t>Флериной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А. А. </a:t>
            </a:r>
            <a:r>
              <a:rPr lang="ru-RU" sz="2000" dirty="0" err="1" smtClean="0"/>
              <a:t>Люблинской</a:t>
            </a:r>
            <a:r>
              <a:rPr lang="ru-RU" sz="2000" dirty="0" smtClean="0"/>
              <a:t>, В. С. Мухиной.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В исследованиях отмечается, что уже в два года ребенок с удовольствием рассматривает картинки и называет их вслед за взрослым.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621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Виды рассказов детей по картине.</a:t>
            </a:r>
          </a:p>
          <a:p>
            <a:r>
              <a:rPr lang="ru-RU" sz="2000" dirty="0" smtClean="0"/>
              <a:t>1. Описание предметных картин – это связное последовательное описание изображенных на картине предметов или животных, их качеств, свойств, действий, образа жизни.</a:t>
            </a:r>
          </a:p>
          <a:p>
            <a:r>
              <a:rPr lang="ru-RU" sz="2000" dirty="0" smtClean="0"/>
              <a:t>2. Описание сюжетной картины – это описание изображенной на картине ситуации, не выходящей за пределы содержания картины. Чаще всего это высказывание типа контаминации (дается и описание, и сюжет).</a:t>
            </a:r>
          </a:p>
          <a:p>
            <a:r>
              <a:rPr lang="ru-RU" sz="2000" dirty="0" smtClean="0"/>
              <a:t>3. Рассказ по последовательной сюжетной серии картин.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573016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М. М. Конина выделяет следующие виды занятий по обучению детей рассказыванию по картине: </a:t>
            </a:r>
          </a:p>
          <a:p>
            <a:r>
              <a:rPr lang="ru-RU" sz="2000" dirty="0" smtClean="0"/>
              <a:t>1) составление описательного рассказа по предметной картине;</a:t>
            </a:r>
          </a:p>
          <a:p>
            <a:r>
              <a:rPr lang="ru-RU" sz="2000" dirty="0" smtClean="0"/>
              <a:t> 2) составление описательного рассказа по сюжетной картине;</a:t>
            </a:r>
          </a:p>
          <a:p>
            <a:r>
              <a:rPr lang="ru-RU" sz="2000" dirty="0" smtClean="0"/>
              <a:t>3) придумывание повествовательного рассказа по сюжетной картине; </a:t>
            </a:r>
          </a:p>
          <a:p>
            <a:r>
              <a:rPr lang="ru-RU" sz="2000" dirty="0" smtClean="0"/>
              <a:t>4) составление рассказа по последовательной сюжетной серии картинок; </a:t>
            </a:r>
          </a:p>
          <a:p>
            <a:r>
              <a:rPr lang="ru-RU" sz="2000" dirty="0" smtClean="0"/>
              <a:t>5) составление описательного рассказа по пейзажной картине и натюрморту.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36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8847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Требования к картинам:</a:t>
            </a:r>
          </a:p>
          <a:p>
            <a:r>
              <a:rPr lang="ru-RU" sz="2000" dirty="0" smtClean="0"/>
              <a:t>- содержание картины должно быть интересным, понятным, воспитывающим положительное отношение к окружающему; </a:t>
            </a:r>
          </a:p>
          <a:p>
            <a:r>
              <a:rPr lang="ru-RU" sz="2000" dirty="0" smtClean="0"/>
              <a:t>- картина должна быть высокохудожественной;</a:t>
            </a:r>
          </a:p>
          <a:p>
            <a:r>
              <a:rPr lang="ru-RU" sz="2000" dirty="0" smtClean="0"/>
              <a:t>- изображения персонажей, животных и других объектов должны быть реалистическими;       условное формалистическое изображение не всегда воспринимается детьми; </a:t>
            </a:r>
          </a:p>
          <a:p>
            <a:r>
              <a:rPr lang="ru-RU" sz="2000" dirty="0" smtClean="0"/>
              <a:t>- следует обращать внимание на доступность не только содержания, но и изображения. </a:t>
            </a:r>
          </a:p>
          <a:p>
            <a:r>
              <a:rPr lang="ru-RU" sz="2000" dirty="0" smtClean="0"/>
              <a:t>- не должно быть картин с чрезмерным нагромождением деталей, иначе дети отвлекаются от главного. Сильное сокращение и заслонение предметов вызывает их неузнаваемость.</a:t>
            </a:r>
          </a:p>
          <a:p>
            <a:r>
              <a:rPr lang="ru-RU" sz="2000" dirty="0" smtClean="0"/>
              <a:t>- следует избегать излишней штриховки, </a:t>
            </a:r>
            <a:r>
              <a:rPr lang="ru-RU" sz="2000" dirty="0" err="1" smtClean="0"/>
              <a:t>набросочности</a:t>
            </a:r>
            <a:r>
              <a:rPr lang="ru-RU" sz="2000" dirty="0" smtClean="0"/>
              <a:t>, незаконченности рисунка.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46005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Требования к речи воспитателя: </a:t>
            </a:r>
            <a:r>
              <a:rPr lang="ru-RU" sz="2000" dirty="0" smtClean="0"/>
              <a:t>она должна быть четкой, лаконичной, ясной, выразительной. Обобщающие высказывания педагога являются образцом ответа на вопрос, образцом построения предложения.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112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846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 обучении детей рассказыванию по картине выделяют несколько этапов:</a:t>
            </a:r>
          </a:p>
          <a:p>
            <a:r>
              <a:rPr lang="ru-RU" sz="2000" dirty="0" smtClean="0"/>
              <a:t>1. В младшем дошкольном возрасте осуществляется подготовительный этап, который ставит своей целью обогатить словарь, активизировать речь детей, научить их рассматривать картины и отвечать на вопросы по их содержанию.</a:t>
            </a:r>
          </a:p>
          <a:p>
            <a:r>
              <a:rPr lang="ru-RU" sz="2000" dirty="0" smtClean="0"/>
              <a:t>2. В среднем дошкольном возрасте детей учат рассматривать и описывать предметные и сюжетные картины сначала по вопросам воспитателя, а затем по его образцу.</a:t>
            </a:r>
          </a:p>
          <a:p>
            <a:r>
              <a:rPr lang="ru-RU" sz="2000" dirty="0" smtClean="0"/>
              <a:t>3. В старшем дошкольном возрасте возрастает мыслительная и речевая активность детей. Дети самостоятельно или с небольшой помощью воспитателя описывают предметные и сюжетные картины, составляют сюжетные рассказы по серии картин, придумывают начало и конец сюжету картины.                                                                                                                        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846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9928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Младшая группа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Основные задачи : </a:t>
            </a:r>
          </a:p>
          <a:p>
            <a:r>
              <a:rPr lang="ru-RU" sz="2000" dirty="0"/>
              <a:t>-</a:t>
            </a:r>
            <a:r>
              <a:rPr lang="ru-RU" sz="2000" dirty="0" smtClean="0"/>
              <a:t> обучение детей рассматриванию картины, формирование умения замечать в ней самое главное; </a:t>
            </a:r>
          </a:p>
          <a:p>
            <a:r>
              <a:rPr lang="ru-RU" sz="2000" dirty="0"/>
              <a:t>-</a:t>
            </a:r>
            <a:r>
              <a:rPr lang="ru-RU" sz="2000" dirty="0" smtClean="0"/>
              <a:t> постепенный переход от занятий номенклатурного характера, когда дети перечисляют изображенные предметы, объекты, к занятиям, упражняющим в связной речи (ответы на вопросы и составление небольших рассказов).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Занятие включает обычно две части: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рассматривание картины по вопросам</a:t>
            </a:r>
          </a:p>
          <a:p>
            <a:r>
              <a:rPr lang="ru-RU" sz="2000" dirty="0" smtClean="0"/>
              <a:t>-   заключительный рассказ-образец педагога. Оно может начинаться с небольшой вводной беседы.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Цель ее </a:t>
            </a:r>
            <a:r>
              <a:rPr lang="ru-RU" sz="2000" dirty="0" smtClean="0"/>
              <a:t>— выяснить представления и знания детей об изображенном, вызвать эмоциональный настрой перед восприятием картины. </a:t>
            </a:r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869160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Х</a:t>
            </a:r>
            <a:r>
              <a:rPr lang="ru-RU" sz="2000" dirty="0" smtClean="0">
                <a:solidFill>
                  <a:srgbClr val="FF0000"/>
                </a:solidFill>
              </a:rPr>
              <a:t>арактерные особенности занятий по картине с детьми младшего дошкольного возраста:   </a:t>
            </a:r>
          </a:p>
          <a:p>
            <a:r>
              <a:rPr lang="ru-RU" sz="2000" dirty="0" smtClean="0"/>
              <a:t>- чередование хоровых и индивидуальных ответов;</a:t>
            </a:r>
          </a:p>
          <a:p>
            <a:r>
              <a:rPr lang="ru-RU" sz="2000" dirty="0" smtClean="0"/>
              <a:t>- обязательное наличие эмоциональных и игровых приемов;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использование литературных и художественных вставок.</a:t>
            </a:r>
          </a:p>
          <a:p>
            <a:pPr marL="342900" indent="-342900">
              <a:buFontTx/>
              <a:buChar char="-"/>
            </a:pPr>
            <a:r>
              <a:rPr lang="ru-RU" sz="2000" u="sng" dirty="0"/>
              <a:t>После занятия картина остается в группе на несколько дней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676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80" y="404664"/>
            <a:ext cx="842669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12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454" y="34543"/>
            <a:ext cx="81369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Средняя группа</a:t>
            </a:r>
          </a:p>
          <a:p>
            <a:pPr algn="just"/>
            <a:r>
              <a:rPr lang="ru-RU" sz="2000" dirty="0" smtClean="0"/>
              <a:t>- Сначала </a:t>
            </a:r>
            <a:r>
              <a:rPr lang="ru-RU" sz="2000" dirty="0"/>
              <a:t>дети рассказывают по вопросам воспитателя. </a:t>
            </a:r>
            <a:endParaRPr lang="ru-RU" sz="2000" dirty="0" smtClean="0"/>
          </a:p>
          <a:p>
            <a:pPr algn="just"/>
            <a:r>
              <a:rPr lang="ru-RU" sz="2000" dirty="0" smtClean="0"/>
              <a:t>- Затем </a:t>
            </a:r>
            <a:r>
              <a:rPr lang="ru-RU" sz="2000" dirty="0"/>
              <a:t>можно перейти к рассказыванию по образцу. </a:t>
            </a:r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В </a:t>
            </a:r>
            <a:r>
              <a:rPr lang="ru-RU" sz="2000" dirty="0"/>
              <a:t>средней группе образец дается для копирования</a:t>
            </a:r>
            <a:r>
              <a:rPr lang="ru-RU" sz="2000" dirty="0" smtClean="0"/>
              <a:t>.</a:t>
            </a:r>
          </a:p>
          <a:p>
            <a:pPr marL="342900" indent="-342900" algn="just">
              <a:buFontTx/>
              <a:buChar char="-"/>
            </a:pP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Рассказ-образец должен отвечать определенным требованиям:</a:t>
            </a:r>
          </a:p>
          <a:p>
            <a:r>
              <a:rPr lang="ru-RU" sz="2000" dirty="0"/>
              <a:t>-</a:t>
            </a:r>
            <a:r>
              <a:rPr lang="ru-RU" sz="2000" dirty="0" smtClean="0"/>
              <a:t>  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отражать конкретное содержание, </a:t>
            </a:r>
          </a:p>
          <a:p>
            <a:r>
              <a:rPr lang="ru-RU" sz="2000" dirty="0" smtClean="0"/>
              <a:t>-   быть интересным,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коротким,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законченным,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 излагаться четко, живо, эмоционально, выразительно.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9454" y="3635529"/>
            <a:ext cx="82484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Структура занятий: </a:t>
            </a:r>
            <a:endParaRPr lang="ru-RU" sz="20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/>
              <a:t>дети молча рассматривают картину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проводится беседа, уточняющая основное содержание и детали. 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дается образец и предлагается рассказать о содержании картины.</a:t>
            </a:r>
          </a:p>
          <a:p>
            <a:pPr marL="342900" indent="-342900">
              <a:buFontTx/>
              <a:buChar char="-"/>
            </a:pP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Картины для рассматривания: </a:t>
            </a:r>
            <a:r>
              <a:rPr lang="ru-RU" sz="2000" dirty="0" smtClean="0"/>
              <a:t>«</a:t>
            </a:r>
            <a:r>
              <a:rPr lang="ru-RU" sz="2000" dirty="0"/>
              <a:t>Подарки маме в день 8 Марта», «Дорогие гости», «На реке», «В гости к бабушке</a:t>
            </a:r>
            <a:r>
              <a:rPr lang="ru-RU" sz="2000" dirty="0" smtClean="0"/>
              <a:t>» и др. (Из </a:t>
            </a:r>
            <a:r>
              <a:rPr lang="ru-RU" sz="2000" dirty="0"/>
              <a:t>серии картин для детских садов. Авторы-методисты Л. А. </a:t>
            </a:r>
            <a:r>
              <a:rPr lang="ru-RU" sz="2000" dirty="0" err="1"/>
              <a:t>Пеньевская</a:t>
            </a:r>
            <a:r>
              <a:rPr lang="ru-RU" sz="2000" dirty="0"/>
              <a:t> и Е. И. </a:t>
            </a:r>
            <a:r>
              <a:rPr lang="ru-RU" sz="2000" dirty="0" err="1"/>
              <a:t>Радина</a:t>
            </a:r>
            <a:r>
              <a:rPr lang="ru-RU" sz="20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9639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32019"/>
            <a:ext cx="5760640" cy="61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4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384</TotalTime>
  <Words>1417</Words>
  <Application>Microsoft Office PowerPoint</Application>
  <PresentationFormat>Экран (4:3)</PresentationFormat>
  <Paragraphs>130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Рассматривание картины и составление рассказа по ней в ДОУ.    Воспитатель: Омарова   Илминаз Гусейханова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Рассказывание по картине.</dc:title>
  <dc:creator>User</dc:creator>
  <cp:lastModifiedBy>ELMINAZ</cp:lastModifiedBy>
  <cp:revision>34</cp:revision>
  <dcterms:created xsi:type="dcterms:W3CDTF">2019-02-18T17:44:52Z</dcterms:created>
  <dcterms:modified xsi:type="dcterms:W3CDTF">2023-06-13T04:03:00Z</dcterms:modified>
</cp:coreProperties>
</file>