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73" r:id="rId4"/>
    <p:sldId id="259" r:id="rId5"/>
    <p:sldId id="260" r:id="rId6"/>
    <p:sldId id="261" r:id="rId7"/>
    <p:sldId id="262" r:id="rId8"/>
    <p:sldId id="263" r:id="rId9"/>
    <p:sldId id="264" r:id="rId10"/>
    <p:sldId id="265" r:id="rId11"/>
    <p:sldId id="266" r:id="rId12"/>
    <p:sldId id="268" r:id="rId13"/>
    <p:sldId id="269" r:id="rId14"/>
    <p:sldId id="270" r:id="rId15"/>
    <p:sldId id="271" r:id="rId16"/>
    <p:sldId id="267"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9D7FD8A-1C47-40E2-84CC-B151A5C9A90C}" type="datetimeFigureOut">
              <a:rPr lang="ru-RU" smtClean="0"/>
              <a:t>27.05.2024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27139A-1151-41BE-94EF-2405F3E0D3B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D7FD8A-1C47-40E2-84CC-B151A5C9A90C}" type="datetimeFigureOut">
              <a:rPr lang="ru-RU" smtClean="0"/>
              <a:t>27.05.2024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27139A-1151-41BE-94EF-2405F3E0D3B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9D7FD8A-1C47-40E2-84CC-B151A5C9A90C}" type="datetimeFigureOut">
              <a:rPr lang="ru-RU" smtClean="0"/>
              <a:t>27.05.2024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27139A-1151-41BE-94EF-2405F3E0D3BF}"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D7FD8A-1C47-40E2-84CC-B151A5C9A90C}" type="datetimeFigureOut">
              <a:rPr lang="ru-RU" smtClean="0"/>
              <a:t>27.05.2024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27139A-1151-41BE-94EF-2405F3E0D3BF}"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D7FD8A-1C47-40E2-84CC-B151A5C9A90C}" type="datetimeFigureOut">
              <a:rPr lang="ru-RU" smtClean="0"/>
              <a:t>27.05.2024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27139A-1151-41BE-94EF-2405F3E0D3B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9D7FD8A-1C47-40E2-84CC-B151A5C9A90C}" type="datetimeFigureOut">
              <a:rPr lang="ru-RU" smtClean="0"/>
              <a:t>27.05.2024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27139A-1151-41BE-94EF-2405F3E0D3BF}"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9D7FD8A-1C47-40E2-84CC-B151A5C9A90C}" type="datetimeFigureOut">
              <a:rPr lang="ru-RU" smtClean="0"/>
              <a:t>27.05.2024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27139A-1151-41BE-94EF-2405F3E0D3B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9D7FD8A-1C47-40E2-84CC-B151A5C9A90C}" type="datetimeFigureOut">
              <a:rPr lang="ru-RU" smtClean="0"/>
              <a:t>27.05.2024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27139A-1151-41BE-94EF-2405F3E0D3B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9D7FD8A-1C47-40E2-84CC-B151A5C9A90C}" type="datetimeFigureOut">
              <a:rPr lang="ru-RU" smtClean="0"/>
              <a:t>27.05.2024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27139A-1151-41BE-94EF-2405F3E0D3B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9D7FD8A-1C47-40E2-84CC-B151A5C9A90C}" type="datetimeFigureOut">
              <a:rPr lang="ru-RU" smtClean="0"/>
              <a:t>27.05.2024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27139A-1151-41BE-94EF-2405F3E0D3BF}"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D7FD8A-1C47-40E2-84CC-B151A5C9A90C}" type="datetimeFigureOut">
              <a:rPr lang="ru-RU" smtClean="0"/>
              <a:t>27.05.2024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27139A-1151-41BE-94EF-2405F3E0D3BF}"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9D7FD8A-1C47-40E2-84CC-B151A5C9A90C}" type="datetimeFigureOut">
              <a:rPr lang="ru-RU" smtClean="0"/>
              <a:t>27.05.2024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A27139A-1151-41BE-94EF-2405F3E0D3BF}"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800" dirty="0" smtClean="0"/>
              <a:t>Консультация для родителей «Освоение сенсорных эталонов детьми дошкольного возраста»</a:t>
            </a:r>
            <a:endParaRPr lang="ru-RU" sz="4800" dirty="0"/>
          </a:p>
        </p:txBody>
      </p:sp>
      <p:sp>
        <p:nvSpPr>
          <p:cNvPr id="3" name="Подзаголовок 2"/>
          <p:cNvSpPr>
            <a:spLocks noGrp="1"/>
          </p:cNvSpPr>
          <p:nvPr>
            <p:ph type="subTitle" idx="1"/>
          </p:nvPr>
        </p:nvSpPr>
        <p:spPr>
          <a:xfrm>
            <a:off x="2411760" y="4581128"/>
            <a:ext cx="6400800" cy="1473200"/>
          </a:xfrm>
        </p:spPr>
        <p:txBody>
          <a:bodyPr>
            <a:normAutofit fontScale="92500" lnSpcReduction="10000"/>
          </a:bodyPr>
          <a:lstStyle/>
          <a:p>
            <a:r>
              <a:rPr lang="ru-RU" sz="3200" dirty="0" smtClean="0">
                <a:solidFill>
                  <a:srgbClr val="0070C0"/>
                </a:solidFill>
              </a:rPr>
              <a:t>Методическая </a:t>
            </a:r>
            <a:r>
              <a:rPr lang="ru-RU" sz="3200" dirty="0" smtClean="0">
                <a:solidFill>
                  <a:srgbClr val="0070C0"/>
                </a:solidFill>
              </a:rPr>
              <a:t>разработка</a:t>
            </a:r>
            <a:endParaRPr lang="en-US" sz="3200" dirty="0">
              <a:solidFill>
                <a:srgbClr val="0070C0"/>
              </a:solidFill>
            </a:endParaRPr>
          </a:p>
          <a:p>
            <a:r>
              <a:rPr lang="ru-RU" sz="3200" dirty="0" smtClean="0">
                <a:solidFill>
                  <a:srgbClr val="0070C0"/>
                </a:solidFill>
              </a:rPr>
              <a:t>Воспитатель первой категории Юрченко Оксана Александровна</a:t>
            </a:r>
          </a:p>
          <a:p>
            <a:endParaRPr lang="en-US" sz="3200" dirty="0" smtClean="0"/>
          </a:p>
        </p:txBody>
      </p:sp>
    </p:spTree>
    <p:extLst>
      <p:ext uri="{BB962C8B-B14F-4D97-AF65-F5344CB8AC3E}">
        <p14:creationId xmlns:p14="http://schemas.microsoft.com/office/powerpoint/2010/main" val="2100835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Бизборд</a:t>
            </a:r>
            <a:r>
              <a:rPr lang="ru-RU" dirty="0" smtClean="0"/>
              <a:t> для сенсорного развития</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18478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646040" y="1973995"/>
            <a:ext cx="6246440" cy="1323439"/>
          </a:xfrm>
          <a:prstGeom prst="rect">
            <a:avLst/>
          </a:prstGeom>
        </p:spPr>
        <p:txBody>
          <a:bodyPr wrap="square">
            <a:spAutoFit/>
          </a:bodyPr>
          <a:lstStyle/>
          <a:p>
            <a:r>
              <a:rPr lang="ru-RU" sz="1600" dirty="0" smtClean="0"/>
              <a:t>Одним из самых популярных многофункциональных пособий по сенсорному развитию является развивающая доска – «</a:t>
            </a:r>
            <a:r>
              <a:rPr lang="ru-RU" sz="1600" dirty="0" err="1" smtClean="0"/>
              <a:t>бизиборд</a:t>
            </a:r>
            <a:r>
              <a:rPr lang="ru-RU" sz="1600" dirty="0" smtClean="0"/>
              <a:t>» (</a:t>
            </a:r>
            <a:r>
              <a:rPr lang="ru-RU" sz="1600" dirty="0" err="1" smtClean="0"/>
              <a:t>busy</a:t>
            </a:r>
            <a:r>
              <a:rPr lang="ru-RU" sz="1600" dirty="0" smtClean="0"/>
              <a:t> </a:t>
            </a:r>
            <a:r>
              <a:rPr lang="ru-RU" sz="1600" dirty="0" err="1" smtClean="0"/>
              <a:t>board</a:t>
            </a:r>
            <a:r>
              <a:rPr lang="ru-RU" sz="1600" dirty="0" smtClean="0"/>
              <a:t>), на одной из сторон которой (лицевой стороны) крепятся различные по назначению предметы и игрушки разной формы, цвета и фактуры. </a:t>
            </a:r>
            <a:endParaRPr lang="ru-RU" sz="1600" dirty="0"/>
          </a:p>
        </p:txBody>
      </p:sp>
      <p:sp>
        <p:nvSpPr>
          <p:cNvPr id="4" name="Прямоугольник 3"/>
          <p:cNvSpPr/>
          <p:nvPr/>
        </p:nvSpPr>
        <p:spPr>
          <a:xfrm>
            <a:off x="299893" y="3717032"/>
            <a:ext cx="5760640" cy="2585323"/>
          </a:xfrm>
          <a:prstGeom prst="rect">
            <a:avLst/>
          </a:prstGeom>
        </p:spPr>
        <p:txBody>
          <a:bodyPr wrap="square">
            <a:spAutoFit/>
          </a:bodyPr>
          <a:lstStyle/>
          <a:p>
            <a:r>
              <a:rPr lang="ru-RU" sz="1600" dirty="0" smtClean="0"/>
              <a:t>Цель данного многофункционального пособия – обучение через игру. С помощью продуманных элементов и предметов на </a:t>
            </a:r>
            <a:r>
              <a:rPr lang="ru-RU" sz="1600" dirty="0" err="1" smtClean="0"/>
              <a:t>бизиборде</a:t>
            </a:r>
            <a:r>
              <a:rPr lang="ru-RU" sz="1600" dirty="0" smtClean="0"/>
              <a:t>, в игре, не заметно для ребенка мы можем осуществить освоение сенсорных эталонов. Более того, благодаря </a:t>
            </a:r>
            <a:r>
              <a:rPr lang="ru-RU" sz="1600" dirty="0" err="1" smtClean="0"/>
              <a:t>бизиборду</a:t>
            </a:r>
            <a:r>
              <a:rPr lang="ru-RU" sz="1600" dirty="0" smtClean="0"/>
              <a:t> младшие дошкольники учатся манипулировать разными по фактуре и форме предметами: металлическими, деревянными, пластмассовыми и тканевыми. Так они запоминают ощущения от прикосновений к различным предметам и поверхностям, у детей оттачиваются разные захваты пальцами и руками</a:t>
            </a:r>
            <a:r>
              <a:rPr lang="ru-RU" dirty="0" smtClean="0"/>
              <a:t>. </a:t>
            </a:r>
            <a:endParaRPr lang="ru-RU"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821756"/>
            <a:ext cx="2592288" cy="205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94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0433" y="1597326"/>
            <a:ext cx="8352928" cy="2308324"/>
          </a:xfrm>
          <a:prstGeom prst="rect">
            <a:avLst/>
          </a:prstGeom>
        </p:spPr>
        <p:txBody>
          <a:bodyPr wrap="square">
            <a:spAutoFit/>
          </a:bodyPr>
          <a:lstStyle/>
          <a:p>
            <a:r>
              <a:rPr lang="ru-RU" sz="1600" dirty="0" smtClean="0"/>
              <a:t>Данное пособие можно сделать самостоятельно, или же приобрести. Мы рекомендуем использовать 10–15 минут в день, также игры с </a:t>
            </a:r>
            <a:r>
              <a:rPr lang="ru-RU" sz="1600" dirty="0" err="1" smtClean="0"/>
              <a:t>бизибордом</a:t>
            </a:r>
            <a:r>
              <a:rPr lang="ru-RU" sz="1600" dirty="0" smtClean="0"/>
              <a:t> можно использовать и в совместной деятельности всей семьей, и в индивидуальной работе. С помощью продуманных элементов на доске в игровой форме ребенок легко усваивает сенсорные эталоны. В процессе игры с </a:t>
            </a:r>
            <a:r>
              <a:rPr lang="ru-RU" sz="1600" dirty="0" err="1" smtClean="0"/>
              <a:t>бизибордом</a:t>
            </a:r>
            <a:r>
              <a:rPr lang="ru-RU" sz="1600" dirty="0" smtClean="0"/>
              <a:t> он учится самостоятельно решать различные задачи, видеть свои ошибки, исправлять их, ищет способы разрешения проблемных ситуаций, накапливает социальный опыт, развивает творческое мышление, мелкую моторику рук и речь, экспериментирует, что имеет большое значение для интеллектуального развития. </a:t>
            </a:r>
            <a:endParaRPr lang="ru-RU"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182229"/>
            <a:ext cx="3027412" cy="200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330519"/>
            <a:ext cx="2016224"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365104"/>
            <a:ext cx="22288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3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252728"/>
          </a:xfrm>
        </p:spPr>
        <p:txBody>
          <a:bodyPr>
            <a:normAutofit fontScale="90000"/>
          </a:bodyPr>
          <a:lstStyle/>
          <a:p>
            <a:r>
              <a:rPr lang="ru-RU" dirty="0" smtClean="0"/>
              <a:t>Как самостоятельно сделать «тренажёры» для сенсорного развития ребёнка</a:t>
            </a:r>
            <a:endParaRPr lang="ru-RU" dirty="0"/>
          </a:p>
        </p:txBody>
      </p:sp>
      <p:sp>
        <p:nvSpPr>
          <p:cNvPr id="3" name="Прямоугольник 2"/>
          <p:cNvSpPr/>
          <p:nvPr/>
        </p:nvSpPr>
        <p:spPr>
          <a:xfrm>
            <a:off x="899592" y="3212976"/>
            <a:ext cx="7776864" cy="2308324"/>
          </a:xfrm>
          <a:prstGeom prst="rect">
            <a:avLst/>
          </a:prstGeom>
        </p:spPr>
        <p:txBody>
          <a:bodyPr wrap="square">
            <a:spAutoFit/>
          </a:bodyPr>
          <a:lstStyle/>
          <a:p>
            <a:pPr algn="just"/>
            <a:r>
              <a:rPr lang="ru-RU" sz="2400" dirty="0" smtClean="0"/>
              <a:t>В настоящее время существует множество развивающих, в том числе и сенсорных тренажёров, и игр для детей. Можно потратить деньги и купить что-то из предложенного множества развивающих материалов, а можно потратить немного времени и сделать несложные тренажёры самим.</a:t>
            </a:r>
            <a:endParaRPr lang="ru-RU" sz="2400" dirty="0"/>
          </a:p>
        </p:txBody>
      </p:sp>
    </p:spTree>
    <p:extLst>
      <p:ext uri="{BB962C8B-B14F-4D97-AF65-F5344CB8AC3E}">
        <p14:creationId xmlns:p14="http://schemas.microsoft.com/office/powerpoint/2010/main" val="219962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Тактильные тренажёры</a:t>
            </a:r>
            <a:endParaRPr lang="ru-RU" dirty="0"/>
          </a:p>
        </p:txBody>
      </p:sp>
      <p:sp>
        <p:nvSpPr>
          <p:cNvPr id="3" name="Прямоугольник 2"/>
          <p:cNvSpPr/>
          <p:nvPr/>
        </p:nvSpPr>
        <p:spPr>
          <a:xfrm>
            <a:off x="499933" y="1912301"/>
            <a:ext cx="4032448" cy="4524315"/>
          </a:xfrm>
          <a:prstGeom prst="rect">
            <a:avLst/>
          </a:prstGeom>
        </p:spPr>
        <p:txBody>
          <a:bodyPr wrap="square">
            <a:spAutoFit/>
          </a:bodyPr>
          <a:lstStyle/>
          <a:p>
            <a:pPr algn="just"/>
            <a:r>
              <a:rPr lang="ru-RU" sz="1600" b="1" dirty="0" smtClean="0"/>
              <a:t>Домашняя песочница </a:t>
            </a:r>
          </a:p>
          <a:p>
            <a:pPr algn="just"/>
            <a:r>
              <a:rPr lang="ru-RU" sz="1600" dirty="0" smtClean="0"/>
              <a:t>Берём максимально широкую коробку, тазик или контейнер. И насыпаем туда крупу. Чем не замена песку? Крупы можно использовать любые от мелкой - манка или кукурузная крупа - до крупной, например, горох или фасоль. Ощущения от разных круп будут разные, поэтому, если использовать их в сочетании друг с другом игра вызовет больший интерес. Играть в коробке с крупой стоит точно так же, как в песочнице: можно использовать лопатки и сосуды для пересыпаний, грабли и лопатки, миски, воронки, сито, полезно дополнять коробочку природными материалами. Маленькие игрушки в таких коробках направлены на сюжетную игру, которая может надолго увлечь детей.</a:t>
            </a:r>
            <a:endParaRPr lang="ru-RU"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996952"/>
            <a:ext cx="3877072" cy="235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600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980728"/>
            <a:ext cx="8208912" cy="2062103"/>
          </a:xfrm>
          <a:prstGeom prst="rect">
            <a:avLst/>
          </a:prstGeom>
        </p:spPr>
        <p:txBody>
          <a:bodyPr wrap="square">
            <a:spAutoFit/>
          </a:bodyPr>
          <a:lstStyle/>
          <a:p>
            <a:r>
              <a:rPr lang="ru-RU" sz="1600" b="1" dirty="0" smtClean="0"/>
              <a:t>Сенсорные мешочки </a:t>
            </a:r>
          </a:p>
          <a:p>
            <a:r>
              <a:rPr lang="ru-RU" sz="1600" dirty="0" smtClean="0"/>
              <a:t>В качестве мешочков можно использовать воздушные шарики из плотной резины, уже не нужные детские носочки или резиновые перчатки. Наполните каждый мешочек различным содержимым. Подойдут фасоль, гречка, горох, макаронные изделия с  завитушками, ракушками, спиралями, пуговицы, монетки, бусины, крахмал, муку, манку, тесто для лепки (</a:t>
            </a:r>
            <a:r>
              <a:rPr lang="ru-RU" sz="1600" dirty="0" err="1" smtClean="0"/>
              <a:t>мука+вода+соль</a:t>
            </a:r>
            <a:r>
              <a:rPr lang="ru-RU" sz="1600" dirty="0" smtClean="0"/>
              <a:t>) и даже вода. Предложите детям пощупать мешочки. Им будет интересно сравнить ощущения от различных наполнителей, и при этом они получат своего рода массаж для активных зон ручек. </a:t>
            </a:r>
            <a:endParaRPr lang="ru-RU" sz="1600" dirty="0"/>
          </a:p>
        </p:txBody>
      </p:sp>
      <p:sp>
        <p:nvSpPr>
          <p:cNvPr id="4" name="Прямоугольник 3"/>
          <p:cNvSpPr/>
          <p:nvPr/>
        </p:nvSpPr>
        <p:spPr>
          <a:xfrm>
            <a:off x="755576" y="3861048"/>
            <a:ext cx="4572000" cy="1323439"/>
          </a:xfrm>
          <a:prstGeom prst="rect">
            <a:avLst/>
          </a:prstGeom>
        </p:spPr>
        <p:txBody>
          <a:bodyPr>
            <a:spAutoFit/>
          </a:bodyPr>
          <a:lstStyle/>
          <a:p>
            <a:pPr algn="just"/>
            <a:r>
              <a:rPr lang="ru-RU" sz="1600" b="1" dirty="0" smtClean="0"/>
              <a:t>Перчатка с гидрогелем </a:t>
            </a:r>
          </a:p>
          <a:p>
            <a:pPr algn="just"/>
            <a:r>
              <a:rPr lang="ru-RU" sz="1600" dirty="0" smtClean="0"/>
              <a:t>Берём обычную резиновую перчатку (можно взять воздушный шарик) и наполняем </a:t>
            </a:r>
            <a:r>
              <a:rPr lang="ru-RU" sz="1600" dirty="0" err="1" smtClean="0"/>
              <a:t>гидрогелевыми</a:t>
            </a:r>
            <a:r>
              <a:rPr lang="ru-RU" sz="1600" dirty="0" smtClean="0"/>
              <a:t> шариками. Гидрогель может дать новые тактильные ощущения ребёнку. </a:t>
            </a:r>
            <a:endParaRPr lang="ru-RU"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824" y="3212976"/>
            <a:ext cx="239077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830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722" y="1124744"/>
            <a:ext cx="4139952" cy="1477328"/>
          </a:xfrm>
          <a:prstGeom prst="rect">
            <a:avLst/>
          </a:prstGeom>
        </p:spPr>
        <p:txBody>
          <a:bodyPr wrap="square">
            <a:spAutoFit/>
          </a:bodyPr>
          <a:lstStyle/>
          <a:p>
            <a:r>
              <a:rPr lang="ru-RU" b="1" dirty="0" smtClean="0"/>
              <a:t>Массажные стельки и тапочки </a:t>
            </a:r>
          </a:p>
          <a:p>
            <a:r>
              <a:rPr lang="ru-RU" dirty="0" smtClean="0"/>
              <a:t>На основу – обычные стельки или тапочки можно пришить (или приклеить) </a:t>
            </a:r>
            <a:r>
              <a:rPr lang="ru-RU" dirty="0" err="1" smtClean="0"/>
              <a:t>пуговицы,фасоль</a:t>
            </a:r>
            <a:r>
              <a:rPr lang="ru-RU" dirty="0" smtClean="0"/>
              <a:t>, шнур, кусочки губки для мытья посуды и пр.</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96752"/>
            <a:ext cx="3903682" cy="246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561369" y="3789040"/>
            <a:ext cx="4572000" cy="2862322"/>
          </a:xfrm>
          <a:prstGeom prst="rect">
            <a:avLst/>
          </a:prstGeom>
        </p:spPr>
        <p:txBody>
          <a:bodyPr>
            <a:spAutoFit/>
          </a:bodyPr>
          <a:lstStyle/>
          <a:p>
            <a:r>
              <a:rPr lang="ru-RU" b="1" dirty="0" smtClean="0"/>
              <a:t>Массажные дорожки </a:t>
            </a:r>
          </a:p>
          <a:p>
            <a:r>
              <a:rPr lang="ru-RU" dirty="0" smtClean="0"/>
              <a:t>Дорожки для массажа стопы ребёнка можно купить, а можно сделать самостоятельно, используя такие разные по ощущения материалы как сукно, ковровое покрытие, галька, ракушки, пуговицы, каштаны, еловые шишки, пробки от бутылок, карандаши, бигуди, скорлупа грецких или лесных орехов, фасоль, резина, силикон, ПВХ и </a:t>
            </a:r>
            <a:r>
              <a:rPr lang="ru-RU" dirty="0" err="1" smtClean="0"/>
              <a:t>пр</a:t>
            </a:r>
            <a:endParaRPr lang="ru-RU"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39" y="3789040"/>
            <a:ext cx="396044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522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136339"/>
            <a:ext cx="7200800" cy="2031325"/>
          </a:xfrm>
          <a:prstGeom prst="rect">
            <a:avLst/>
          </a:prstGeom>
        </p:spPr>
        <p:txBody>
          <a:bodyPr wrap="square">
            <a:spAutoFit/>
          </a:bodyPr>
          <a:lstStyle/>
          <a:p>
            <a:r>
              <a:rPr lang="ru-RU" dirty="0" smtClean="0"/>
              <a:t>Это лишь малая часть того, чем вы можете занять ребенка дома. Многие домашние дела можно превратить в веселую игру и при этом чему-то обучить ребенка. </a:t>
            </a:r>
          </a:p>
          <a:p>
            <a:r>
              <a:rPr lang="ru-RU" dirty="0" smtClean="0"/>
              <a:t>Играйте и занимайтесь с малышом насколько можно чаще. Ведь для него это так важно. Общение в игре не только упрочить ваши взаимоотношения, но и поможет ребенку получить опыт, который пригодится ему в дальнейшем.</a:t>
            </a:r>
            <a:endParaRPr lang="ru-RU" dirty="0"/>
          </a:p>
        </p:txBody>
      </p:sp>
    </p:spTree>
    <p:extLst>
      <p:ext uri="{BB962C8B-B14F-4D97-AF65-F5344CB8AC3E}">
        <p14:creationId xmlns:p14="http://schemas.microsoft.com/office/powerpoint/2010/main" val="228634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320211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Актуальность методической разработки</a:t>
            </a:r>
            <a:endParaRPr lang="ru-RU" dirty="0"/>
          </a:p>
        </p:txBody>
      </p:sp>
      <p:sp>
        <p:nvSpPr>
          <p:cNvPr id="4" name="Прямоугольник 3"/>
          <p:cNvSpPr/>
          <p:nvPr/>
        </p:nvSpPr>
        <p:spPr>
          <a:xfrm>
            <a:off x="748419" y="2492896"/>
            <a:ext cx="7992888" cy="3693319"/>
          </a:xfrm>
          <a:prstGeom prst="rect">
            <a:avLst/>
          </a:prstGeom>
        </p:spPr>
        <p:txBody>
          <a:bodyPr wrap="square">
            <a:spAutoFit/>
          </a:bodyPr>
          <a:lstStyle/>
          <a:p>
            <a:pPr indent="457200" algn="just"/>
            <a:r>
              <a:rPr lang="ru-RU" dirty="0" smtClean="0"/>
              <a:t>В наше время, не смотря на множество различных методик, рекомендаций и разработок в области дошкольного образования, уровень развития детей не превышает, а порой даже не достигает того, который был в предыдущем столетии. Весь мир идет вперед, а образование базируется на тех же принципах, что были актуальны пол века назад. Зачастую, думая, как улучшить развитие детей, мы придумываем все больше вариантов обучения, но забываем о естественных природных процессах.</a:t>
            </a:r>
          </a:p>
          <a:p>
            <a:pPr indent="457200" algn="just"/>
            <a:r>
              <a:rPr lang="ru-RU" dirty="0" smtClean="0"/>
              <a:t>Сенсорное развитие – это развитие восприятия ребенка, формирование представлений о внешних свойствах и качествах предметов (цвет, форма, положение в пространстве, вкус, запах). Безусловно, младший дошкольный возраст является самым благоприятным для совершенствования деятельности органов чувств ребенка. В данном положении заключается актуальность данной методической разработки</a:t>
            </a:r>
            <a:endParaRPr lang="ru-RU" dirty="0"/>
          </a:p>
        </p:txBody>
      </p:sp>
    </p:spTree>
    <p:extLst>
      <p:ext uri="{BB962C8B-B14F-4D97-AF65-F5344CB8AC3E}">
        <p14:creationId xmlns:p14="http://schemas.microsoft.com/office/powerpoint/2010/main" val="945247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Пояснительная записка</a:t>
            </a:r>
            <a:endParaRPr lang="ru-RU" dirty="0"/>
          </a:p>
        </p:txBody>
      </p:sp>
      <p:sp>
        <p:nvSpPr>
          <p:cNvPr id="3" name="Прямоугольник 2"/>
          <p:cNvSpPr/>
          <p:nvPr/>
        </p:nvSpPr>
        <p:spPr>
          <a:xfrm>
            <a:off x="539552" y="1916832"/>
            <a:ext cx="8496944" cy="4524315"/>
          </a:xfrm>
          <a:prstGeom prst="rect">
            <a:avLst/>
          </a:prstGeom>
        </p:spPr>
        <p:txBody>
          <a:bodyPr wrap="square">
            <a:spAutoFit/>
          </a:bodyPr>
          <a:lstStyle/>
          <a:p>
            <a:pPr indent="457200"/>
            <a:r>
              <a:rPr lang="ru-RU" sz="1600" dirty="0" smtClean="0"/>
              <a:t>Методическая разработка направлена на развитие у детей младшего дошкольного возраста  сенсорного опыта через ознакомление с предметами окружающего мира.</a:t>
            </a:r>
          </a:p>
          <a:p>
            <a:pPr indent="457200"/>
            <a:r>
              <a:rPr lang="ru-RU" sz="1600" dirty="0" smtClean="0"/>
              <a:t>В методической разработке представлены игры и упражнения на развитие тактильного восприятия, которые помогут укрепить руки малышей, развивать дифференцированные движения пальцев рук.</a:t>
            </a:r>
          </a:p>
          <a:p>
            <a:pPr indent="457200"/>
            <a:r>
              <a:rPr lang="ru-RU" sz="1600" b="1" dirty="0" smtClean="0"/>
              <a:t>Цель: </a:t>
            </a:r>
            <a:r>
              <a:rPr lang="ru-RU" sz="1600" dirty="0" smtClean="0"/>
              <a:t>помочь родителям с минимальными затратами сил и времени осуществлять целенаправленную работу по сенсорному развитию детей и развитию мелкой моторики младшего дошкольного возраста в домашних условиях. </a:t>
            </a:r>
          </a:p>
          <a:p>
            <a:pPr indent="457200"/>
            <a:r>
              <a:rPr lang="ru-RU" sz="1600" b="1" dirty="0" smtClean="0"/>
              <a:t>Задачи:</a:t>
            </a:r>
          </a:p>
          <a:p>
            <a:pPr indent="457200"/>
            <a:r>
              <a:rPr lang="ru-RU" sz="1600" b="1" dirty="0" smtClean="0"/>
              <a:t> </a:t>
            </a:r>
            <a:r>
              <a:rPr lang="ru-RU" sz="1600" dirty="0" smtClean="0"/>
              <a:t>— дать необходимую информацию о сенсорном воспитании детей младшего дошкольного возраста, и о его значимости; </a:t>
            </a:r>
          </a:p>
          <a:p>
            <a:pPr indent="457200"/>
            <a:r>
              <a:rPr lang="ru-RU" sz="1600" dirty="0" smtClean="0"/>
              <a:t>—  дать родителям информацию по сенсорному развитию детей, направленную на развитие у детей цвета, формы, величины предметов; </a:t>
            </a:r>
          </a:p>
          <a:p>
            <a:pPr indent="457200"/>
            <a:r>
              <a:rPr lang="ru-RU" sz="1600" dirty="0" smtClean="0"/>
              <a:t>— укрепить сотрудничество семьи и педагогического коллектива. </a:t>
            </a:r>
            <a:br>
              <a:rPr lang="ru-RU" sz="1600" dirty="0" smtClean="0"/>
            </a:br>
            <a:r>
              <a:rPr lang="ru-RU" sz="1600" b="1" dirty="0" smtClean="0"/>
              <a:t>Условия реализации: </a:t>
            </a:r>
            <a:r>
              <a:rPr lang="ru-RU" sz="1600" dirty="0" smtClean="0"/>
              <a:t>детские дошкольные учреждения, семьи воспитанников.</a:t>
            </a:r>
          </a:p>
          <a:p>
            <a:pPr indent="457200"/>
            <a:r>
              <a:rPr lang="ru-RU" sz="1600" b="1" dirty="0" smtClean="0"/>
              <a:t>Применение:</a:t>
            </a:r>
            <a:r>
              <a:rPr lang="ru-RU" sz="1600" dirty="0" smtClean="0"/>
              <a:t> </a:t>
            </a:r>
            <a:r>
              <a:rPr lang="ru-RU" sz="1600" dirty="0" err="1" smtClean="0"/>
              <a:t>о.о.д</a:t>
            </a:r>
            <a:r>
              <a:rPr lang="ru-RU" sz="1600" dirty="0" smtClean="0"/>
              <a:t>., дидактические игры, рассматривание, дидактические пособия. Практический – показ способов и действий с предметами, эксперимент.</a:t>
            </a:r>
          </a:p>
          <a:p>
            <a:pPr indent="457200"/>
            <a:r>
              <a:rPr lang="ru-RU" sz="1600" b="1" dirty="0" smtClean="0"/>
              <a:t>Способы взаимодействия:</a:t>
            </a:r>
            <a:r>
              <a:rPr lang="ru-RU" sz="1600" dirty="0" smtClean="0"/>
              <a:t> дети, воспитатели, родители.</a:t>
            </a:r>
            <a:endParaRPr lang="ru-RU" sz="1600" dirty="0"/>
          </a:p>
        </p:txBody>
      </p:sp>
    </p:spTree>
    <p:extLst>
      <p:ext uri="{BB962C8B-B14F-4D97-AF65-F5344CB8AC3E}">
        <p14:creationId xmlns:p14="http://schemas.microsoft.com/office/powerpoint/2010/main" val="302518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понятия</a:t>
            </a:r>
            <a:endParaRPr lang="ru-RU" dirty="0"/>
          </a:p>
        </p:txBody>
      </p:sp>
      <p:sp>
        <p:nvSpPr>
          <p:cNvPr id="3" name="Прямоугольник 2"/>
          <p:cNvSpPr/>
          <p:nvPr/>
        </p:nvSpPr>
        <p:spPr>
          <a:xfrm>
            <a:off x="473758" y="1916832"/>
            <a:ext cx="8136904" cy="4770537"/>
          </a:xfrm>
          <a:prstGeom prst="rect">
            <a:avLst/>
          </a:prstGeom>
        </p:spPr>
        <p:txBody>
          <a:bodyPr wrap="square">
            <a:spAutoFit/>
          </a:bodyPr>
          <a:lstStyle/>
          <a:p>
            <a:pPr indent="457200" algn="just"/>
            <a:r>
              <a:rPr lang="ru-RU" sz="1600" dirty="0" smtClean="0"/>
              <a:t>Сенсорное развитие ребенка – это развитие восприятия и формирование представлений о внешних свойствах предметов: их формах, цвете, величине, положении в пространстве, а также запахе, вкусе. </a:t>
            </a:r>
          </a:p>
          <a:p>
            <a:pPr indent="457200" algn="just"/>
            <a:r>
              <a:rPr lang="ru-RU" sz="1600" dirty="0" smtClean="0"/>
              <a:t>Сенсорное развитие, с одной стороны, составляет фундамент общего умственного развития ребенка, с другой стороны, имеет самостоятельное значение, так как полноценное восприятие необходимо для успешного развития ребенка в дошкольном учреждении. Сенсорный уровень является базовым для дальнейшего развития высших психических функций: восприятия, памяти, внимания, воображения, мышления, речи. Значение сенсорного воспитания состоит в том, что оно: </a:t>
            </a:r>
          </a:p>
          <a:p>
            <a:pPr indent="457200" algn="just">
              <a:buFont typeface="Wingdings" panose="05000000000000000000" pitchFamily="2" charset="2"/>
              <a:buChar char="ü"/>
            </a:pPr>
            <a:r>
              <a:rPr lang="ru-RU" sz="1600" dirty="0" smtClean="0"/>
              <a:t>является основой для интеллектуально развития; </a:t>
            </a:r>
          </a:p>
          <a:p>
            <a:pPr indent="457200" algn="just">
              <a:buFont typeface="Wingdings" panose="05000000000000000000" pitchFamily="2" charset="2"/>
              <a:buChar char="ü"/>
            </a:pPr>
            <a:r>
              <a:rPr lang="ru-RU" sz="1600" dirty="0" smtClean="0"/>
              <a:t>развивает внимание; </a:t>
            </a:r>
          </a:p>
          <a:p>
            <a:pPr indent="457200" algn="just">
              <a:buFont typeface="Wingdings" panose="05000000000000000000" pitchFamily="2" charset="2"/>
              <a:buChar char="ü"/>
            </a:pPr>
            <a:r>
              <a:rPr lang="ru-RU" sz="1600" dirty="0" smtClean="0"/>
              <a:t>дает ребенку возможность овладеть новыми способами предметно-познавательной деятельности; </a:t>
            </a:r>
          </a:p>
          <a:p>
            <a:pPr indent="457200" algn="just">
              <a:buFont typeface="Wingdings" panose="05000000000000000000" pitchFamily="2" charset="2"/>
              <a:buChar char="ü"/>
            </a:pPr>
            <a:r>
              <a:rPr lang="ru-RU" sz="1600" dirty="0" smtClean="0"/>
              <a:t>развивает наблюдательность; </a:t>
            </a:r>
          </a:p>
          <a:p>
            <a:pPr indent="457200" algn="just">
              <a:buFont typeface="Wingdings" panose="05000000000000000000" pitchFamily="2" charset="2"/>
              <a:buChar char="ü"/>
            </a:pPr>
            <a:r>
              <a:rPr lang="ru-RU" sz="1600" dirty="0" smtClean="0"/>
              <a:t>является основой для развития воображения; </a:t>
            </a:r>
          </a:p>
          <a:p>
            <a:pPr indent="457200" algn="just">
              <a:buFont typeface="Wingdings" panose="05000000000000000000" pitchFamily="2" charset="2"/>
              <a:buChar char="ü"/>
            </a:pPr>
            <a:r>
              <a:rPr lang="ru-RU" sz="1600" dirty="0" smtClean="0"/>
              <a:t>влияет на расширение словарного запаса ребенка; </a:t>
            </a:r>
          </a:p>
          <a:p>
            <a:pPr indent="457200" algn="just">
              <a:buFont typeface="Wingdings" panose="05000000000000000000" pitchFamily="2" charset="2"/>
              <a:buChar char="ü"/>
            </a:pPr>
            <a:r>
              <a:rPr lang="ru-RU" sz="1600" dirty="0" smtClean="0"/>
              <a:t>влияет на развитие зрительной, слуховой, моторной, образной и других видов памяти. </a:t>
            </a:r>
          </a:p>
          <a:p>
            <a:pPr indent="457200" algn="just">
              <a:buFont typeface="Wingdings" panose="05000000000000000000" pitchFamily="2" charset="2"/>
              <a:buChar char="ü"/>
            </a:pPr>
            <a:r>
              <a:rPr lang="ru-RU" sz="1600" dirty="0" smtClean="0"/>
              <a:t>позитивно влияет на эстетическое чувство</a:t>
            </a:r>
            <a:endParaRPr lang="ru-RU" sz="1600" dirty="0"/>
          </a:p>
        </p:txBody>
      </p:sp>
    </p:spTree>
    <p:extLst>
      <p:ext uri="{BB962C8B-B14F-4D97-AF65-F5344CB8AC3E}">
        <p14:creationId xmlns:p14="http://schemas.microsoft.com/office/powerpoint/2010/main" val="365522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660" y="1412776"/>
            <a:ext cx="8064896" cy="5016758"/>
          </a:xfrm>
          <a:prstGeom prst="rect">
            <a:avLst/>
          </a:prstGeom>
        </p:spPr>
        <p:txBody>
          <a:bodyPr wrap="square">
            <a:spAutoFit/>
          </a:bodyPr>
          <a:lstStyle/>
          <a:p>
            <a:pPr indent="457200" algn="just"/>
            <a:r>
              <a:rPr lang="ru-RU" sz="1600" dirty="0" smtClean="0"/>
              <a:t>Значение сенсорного развития в раннем и дошкольном детстве трудно переоценить. Именно этот возраст наиболее благоприятен для совершенствования деятельности органов чувств, формировании сенсорных эталонов – цвет, форма, величина, накопления представлений об окружающем мире. </a:t>
            </a:r>
          </a:p>
          <a:p>
            <a:pPr indent="457200" algn="just"/>
            <a:r>
              <a:rPr lang="ru-RU" sz="1600" dirty="0" smtClean="0"/>
              <a:t>Что любят больше всего на свете делать дети? Конечно, играть! </a:t>
            </a:r>
          </a:p>
          <a:p>
            <a:pPr indent="457200" algn="just"/>
            <a:r>
              <a:rPr lang="ru-RU" sz="1600" dirty="0" smtClean="0"/>
              <a:t>Дети играют дома, в детском саду, на улице, в гостях. Любое увлекательное занятие обозначается для них словом «игра». Через игру ребёнок познаёт окружающую его действительность, свой внутренний мир. В дошкольном  возрасте посредством игры развиваются органы чувств ребенка, происходит накопление зрительных, слуховых, тактильных, вкусовых ощущений. В этот период закладывается основа познавательной деятельности и физической активности ребёнка. </a:t>
            </a:r>
          </a:p>
          <a:p>
            <a:pPr indent="457200" algn="just"/>
            <a:r>
              <a:rPr lang="ru-RU" sz="1600" dirty="0" smtClean="0"/>
              <a:t>Малыш с увлечением исследует предметы, его окружающие, применяя при этом все доступные ему способы: рассмотреть, потрогать, попробовать на вкус. С возрастом игра становится более осмысленной, предметной, но её цель – познание мира, остаётся неизменной.</a:t>
            </a:r>
          </a:p>
          <a:p>
            <a:pPr indent="457200" algn="just"/>
            <a:r>
              <a:rPr lang="ru-RU" sz="1600" dirty="0" smtClean="0"/>
              <a:t> И сегодня, уважаемые родители, я хочу предложить вам очень простые, но в тоже время очень интересные, а главное познавательные игры, которые Вы можете организовать с детьми прямо на кухне. А самое главное, что такие игры не требуют особой подготовки, а материалом для игр послужит то, что легко найти в доме каждой хозяйки.</a:t>
            </a:r>
            <a:endParaRPr lang="ru-RU" sz="1600" dirty="0"/>
          </a:p>
        </p:txBody>
      </p:sp>
    </p:spTree>
    <p:extLst>
      <p:ext uri="{BB962C8B-B14F-4D97-AF65-F5344CB8AC3E}">
        <p14:creationId xmlns:p14="http://schemas.microsoft.com/office/powerpoint/2010/main" val="188275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Игры</a:t>
            </a:r>
            <a:endParaRPr lang="ru-RU" dirty="0"/>
          </a:p>
        </p:txBody>
      </p:sp>
      <p:sp>
        <p:nvSpPr>
          <p:cNvPr id="3" name="Прямоугольник 2"/>
          <p:cNvSpPr/>
          <p:nvPr/>
        </p:nvSpPr>
        <p:spPr>
          <a:xfrm>
            <a:off x="179512" y="1278339"/>
            <a:ext cx="4572000" cy="2893100"/>
          </a:xfrm>
          <a:prstGeom prst="rect">
            <a:avLst/>
          </a:prstGeom>
        </p:spPr>
        <p:txBody>
          <a:bodyPr>
            <a:spAutoFit/>
          </a:bodyPr>
          <a:lstStyle/>
          <a:p>
            <a:pPr indent="457200" algn="ctr"/>
            <a:r>
              <a:rPr lang="ru-RU" sz="1400" b="1" dirty="0" smtClean="0"/>
              <a:t>Игра «Песочница» на кухне. </a:t>
            </a:r>
          </a:p>
          <a:p>
            <a:pPr indent="457200" algn="just"/>
            <a:endParaRPr lang="ru-RU" sz="1400" dirty="0" smtClean="0"/>
          </a:p>
          <a:p>
            <a:pPr indent="457200" algn="just"/>
            <a:r>
              <a:rPr lang="ru-RU" sz="1400" dirty="0" smtClean="0"/>
              <a:t>Возьмите поднос или плоское блюдо с ярким рисунком. Тонким равномерным слоем рассыпьте по подносу любую мелкую крупу. Проведите пальчиком ребенка по крупе. Получится яркая контрастная линия. Позвольте малышу самому нарисовать несколько линий. Затем попробуйте вместе нарисовать какие-нибудь предметы (забор, дождик, волны), буквы. Такое рисование способствует развитию не только мелкой моторики рук, но и массажирует пальчики Вашего малыша. И плюс ко всему развитие фантазии и воображения.</a:t>
            </a:r>
            <a:endParaRPr lang="ru-RU"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24" y="4293096"/>
            <a:ext cx="31527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163" y="1219312"/>
            <a:ext cx="2592288" cy="169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932040" y="2924944"/>
            <a:ext cx="3674411" cy="3754874"/>
          </a:xfrm>
          <a:prstGeom prst="rect">
            <a:avLst/>
          </a:prstGeom>
        </p:spPr>
        <p:txBody>
          <a:bodyPr wrap="square">
            <a:spAutoFit/>
          </a:bodyPr>
          <a:lstStyle/>
          <a:p>
            <a:pPr algn="ctr"/>
            <a:r>
              <a:rPr lang="ru-RU" sz="1400" b="1" dirty="0" smtClean="0"/>
              <a:t>Игра «Мозаика из пуговиц». </a:t>
            </a:r>
          </a:p>
          <a:p>
            <a:pPr indent="457200" algn="just"/>
            <a:r>
              <a:rPr lang="ru-RU" sz="1400" dirty="0" smtClean="0"/>
              <a:t>Подберите пуговицы разного цвета и размера, а еще, можно использовать разноцветные пробки от пластиковых бутылок. Сначала выложите рисунок сами, затем попросите малыша сделать то же самостоятельно. После того, как ребенок научится выполнять задание без вашей помощи, предложите ему придумывать свои варианты рисунков. Из пуговичной мозаики можно выложить неваляшку, бабочку, снеговика, мячики, бусы и т.д. В таких играх мы закрепляем формирование сенсорного эталона – цвет, а если использовать пуговицы, то и сенсорного эталона – форма (круг, квадрат, треугольник, овал)</a:t>
            </a:r>
            <a:endParaRPr lang="ru-RU" sz="1400" dirty="0"/>
          </a:p>
        </p:txBody>
      </p:sp>
    </p:spTree>
    <p:extLst>
      <p:ext uri="{BB962C8B-B14F-4D97-AF65-F5344CB8AC3E}">
        <p14:creationId xmlns:p14="http://schemas.microsoft.com/office/powerpoint/2010/main" val="268748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51806"/>
            <a:ext cx="23907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843808" y="1145229"/>
            <a:ext cx="6048672" cy="2462213"/>
          </a:xfrm>
          <a:prstGeom prst="rect">
            <a:avLst/>
          </a:prstGeom>
        </p:spPr>
        <p:txBody>
          <a:bodyPr wrap="square">
            <a:spAutoFit/>
          </a:bodyPr>
          <a:lstStyle/>
          <a:p>
            <a:pPr algn="ctr"/>
            <a:r>
              <a:rPr lang="ru-RU" sz="1400" b="1" dirty="0" smtClean="0"/>
              <a:t>Игра «Шагаем в пробках». </a:t>
            </a:r>
          </a:p>
          <a:p>
            <a:pPr algn="just"/>
            <a:r>
              <a:rPr lang="ru-RU" sz="1400" dirty="0" smtClean="0"/>
              <a:t>Не стоит далеко убирать пробки, они могут помочь нам еще и в развитии мелкой моторики и координации пальцев рук. Предлагаю устроить «лыжную эстафету». Две пробки от пластиковых бутылок кладем на столе резьбой вверх. Это — «лыжи». Указательный и средний пальцы встают в них, как ноги. Двигаемся на «лыжах», делая по шагу на каждый ударный слог. Мы едем на лыжах, мы мчимся с горы, Мы любим забавы холодной зимы. А если забыли стихотворение про «лыжи», тогда вспомним всем известное… Какое? Ну, конечно! Мишка косолапый, по лесу идёт… Здорово, если малыш будет не только «шагать» с пробками на пальчиках, но и сопровождать свою ходьбу любимыми стихотворениями. </a:t>
            </a:r>
            <a:endParaRPr lang="ru-RU" sz="1400" dirty="0"/>
          </a:p>
        </p:txBody>
      </p:sp>
      <p:sp>
        <p:nvSpPr>
          <p:cNvPr id="3" name="Прямоугольник 2"/>
          <p:cNvSpPr/>
          <p:nvPr/>
        </p:nvSpPr>
        <p:spPr>
          <a:xfrm>
            <a:off x="251520" y="3717032"/>
            <a:ext cx="5760640" cy="2893100"/>
          </a:xfrm>
          <a:prstGeom prst="rect">
            <a:avLst/>
          </a:prstGeom>
        </p:spPr>
        <p:txBody>
          <a:bodyPr wrap="square">
            <a:spAutoFit/>
          </a:bodyPr>
          <a:lstStyle/>
          <a:p>
            <a:pPr algn="ctr"/>
            <a:r>
              <a:rPr lang="ru-RU" sz="1400" dirty="0" smtClean="0"/>
              <a:t>Игры с крупами. </a:t>
            </a:r>
          </a:p>
          <a:p>
            <a:pPr algn="just"/>
            <a:r>
              <a:rPr lang="ru-RU" sz="1400" dirty="0" smtClean="0"/>
              <a:t>Дети очень любят игры с крупами, это не только приятные тактильные ощущения и самомассаж, но и возможность немного пошалить. Но здесь очень важно помнить о технике безопасности, ведь мы имеем дело с мелкими частицами. Надо следить, чтобы в ходе игр дети ничего не брали в рот, поэтому чаще в своей работе я использую фасоль и более крупные крупы. Итак, давайте немного поиграем! В глубокую ёмкость насыпаем фасоль и запускаем в неё руки и изображаем, как будто мы начинаем месить тесто, приговаривая: Месим, месим тесто, Есть в печи место. Будут-будут из печи Булочки и калачи. А если использовать фасоль и горох вместе, тогда ребёнку можно предложить отделить маленькое от большого – опять-таки её Величество </a:t>
            </a:r>
            <a:r>
              <a:rPr lang="ru-RU" sz="1400" dirty="0" err="1" smtClean="0"/>
              <a:t>Сенсорика</a:t>
            </a:r>
            <a:r>
              <a:rPr lang="ru-RU" sz="1400" dirty="0" smtClean="0"/>
              <a:t>! </a:t>
            </a:r>
            <a:endParaRPr lang="ru-RU" sz="14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717032"/>
            <a:ext cx="24765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20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56" y="2132856"/>
            <a:ext cx="396044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211960" y="1700808"/>
            <a:ext cx="4572000" cy="3539430"/>
          </a:xfrm>
          <a:prstGeom prst="rect">
            <a:avLst/>
          </a:prstGeom>
        </p:spPr>
        <p:txBody>
          <a:bodyPr>
            <a:spAutoFit/>
          </a:bodyPr>
          <a:lstStyle/>
          <a:p>
            <a:pPr algn="ctr"/>
            <a:r>
              <a:rPr lang="ru-RU" sz="1600" b="1" dirty="0" smtClean="0"/>
              <a:t>Развивающая игра «Знакомство с геометрическими фигурами» </a:t>
            </a:r>
          </a:p>
          <a:p>
            <a:pPr algn="just"/>
            <a:endParaRPr lang="ru-RU" sz="1600" b="1" dirty="0"/>
          </a:p>
          <a:p>
            <a:pPr algn="just"/>
            <a:r>
              <a:rPr lang="ru-RU" sz="1600" dirty="0" smtClean="0"/>
              <a:t>Игра для детей, которые только начали знакомство с геометрическими фигурами. В игре находятся 4 карточки с изображением овечки, рыбки, </a:t>
            </a:r>
            <a:r>
              <a:rPr lang="ru-RU" sz="1600" dirty="0" err="1" smtClean="0"/>
              <a:t>улиточки</a:t>
            </a:r>
            <a:r>
              <a:rPr lang="ru-RU" sz="1600" dirty="0" smtClean="0"/>
              <a:t> и черепашки, на которых расположены фигуры разного размера. Карточки с геометрическими фигурами надо вырезать и предложить ребенку правильно заполнить пустые места на картинке. Также геометрические фигуры отличаются по размеру (от меньшего к большему) и цвету (от светлого к темному).</a:t>
            </a:r>
            <a:endParaRPr lang="ru-RU" sz="1600" dirty="0"/>
          </a:p>
        </p:txBody>
      </p:sp>
    </p:spTree>
    <p:extLst>
      <p:ext uri="{BB962C8B-B14F-4D97-AF65-F5344CB8AC3E}">
        <p14:creationId xmlns:p14="http://schemas.microsoft.com/office/powerpoint/2010/main" val="322932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Игры </a:t>
            </a:r>
            <a:r>
              <a:rPr lang="ru-RU" dirty="0"/>
              <a:t>и упражнения </a:t>
            </a:r>
            <a:r>
              <a:rPr lang="ru-RU" dirty="0" smtClean="0"/>
              <a:t>для </a:t>
            </a:r>
            <a:r>
              <a:rPr lang="ru-RU" dirty="0"/>
              <a:t>домашних занятий</a:t>
            </a:r>
          </a:p>
        </p:txBody>
      </p:sp>
      <p:sp>
        <p:nvSpPr>
          <p:cNvPr id="3" name="Прямоугольник 2"/>
          <p:cNvSpPr/>
          <p:nvPr/>
        </p:nvSpPr>
        <p:spPr>
          <a:xfrm>
            <a:off x="731941" y="1916832"/>
            <a:ext cx="7920880" cy="3970318"/>
          </a:xfrm>
          <a:prstGeom prst="rect">
            <a:avLst/>
          </a:prstGeom>
        </p:spPr>
        <p:txBody>
          <a:bodyPr wrap="square">
            <a:spAutoFit/>
          </a:bodyPr>
          <a:lstStyle/>
          <a:p>
            <a:pPr marL="285750" indent="-285750" algn="just">
              <a:buFont typeface="Wingdings" panose="05000000000000000000" pitchFamily="2" charset="2"/>
              <a:buChar char="ü"/>
            </a:pPr>
            <a:r>
              <a:rPr lang="ru-RU" dirty="0"/>
              <a:t>  Предложите своей маленькой </a:t>
            </a:r>
            <a:r>
              <a:rPr lang="ru-RU" dirty="0" smtClean="0"/>
              <a:t>дочке </a:t>
            </a:r>
            <a:r>
              <a:rPr lang="ru-RU" dirty="0"/>
              <a:t>превратиться в Золушку и разло­жить в две разные кружечки фасоль и горох, которые Вы перемешали в большой чашке.</a:t>
            </a:r>
          </a:p>
          <a:p>
            <a:pPr marL="285750" indent="-285750" algn="just">
              <a:buFont typeface="Wingdings" panose="05000000000000000000" pitchFamily="2" charset="2"/>
              <a:buChar char="ü"/>
            </a:pPr>
            <a:r>
              <a:rPr lang="ru-RU" dirty="0"/>
              <a:t>С сынишкой можно провести игру-соревнование на скорость. Кто скорее, папа или сын разложит большие и маленькие болтики или гайки в два разных контейнера?</a:t>
            </a:r>
          </a:p>
          <a:p>
            <a:pPr marL="285750" indent="-285750" algn="just">
              <a:buFont typeface="Wingdings" panose="05000000000000000000" pitchFamily="2" charset="2"/>
              <a:buChar char="ü"/>
            </a:pPr>
            <a:r>
              <a:rPr lang="ru-RU" dirty="0"/>
              <a:t>   Покажите </a:t>
            </a:r>
            <a:r>
              <a:rPr lang="ru-RU" dirty="0" smtClean="0"/>
              <a:t>вашему ребенку, </a:t>
            </a:r>
            <a:r>
              <a:rPr lang="ru-RU" dirty="0"/>
              <a:t>как можно складывать забавные фигурки из спичек или счетных палочек. Пусть сложит лесенку, елочку, домик, кроватку для куклы.</a:t>
            </a:r>
          </a:p>
          <a:p>
            <a:pPr marL="285750" indent="-285750" algn="just">
              <a:buFont typeface="Wingdings" panose="05000000000000000000" pitchFamily="2" charset="2"/>
              <a:buChar char="ü"/>
            </a:pPr>
            <a:r>
              <a:rPr lang="ru-RU" dirty="0"/>
              <a:t> Выкладывайте с ребенком узоры из гороха, фасоли, желудей. Используйте для основы, картонку с тонким слоем пластилина.</a:t>
            </a:r>
          </a:p>
          <a:p>
            <a:pPr marL="285750" indent="-285750" algn="just">
              <a:buFont typeface="Wingdings" panose="05000000000000000000" pitchFamily="2" charset="2"/>
              <a:buChar char="ü"/>
            </a:pPr>
            <a:r>
              <a:rPr lang="ru-RU" dirty="0" smtClean="0"/>
              <a:t>Лепите </a:t>
            </a:r>
            <a:r>
              <a:rPr lang="ru-RU" dirty="0"/>
              <a:t>со своим </a:t>
            </a:r>
            <a:r>
              <a:rPr lang="ru-RU" dirty="0" smtClean="0"/>
              <a:t>ребенком </a:t>
            </a:r>
            <a:r>
              <a:rPr lang="ru-RU" dirty="0"/>
              <a:t>из пластилина, играйте в мозаику и </a:t>
            </a:r>
            <a:r>
              <a:rPr lang="ru-RU" dirty="0" err="1"/>
              <a:t>пазлы</a:t>
            </a:r>
            <a:r>
              <a:rPr lang="ru-RU" dirty="0"/>
              <a:t>.</a:t>
            </a:r>
          </a:p>
          <a:p>
            <a:pPr marL="285750" indent="-285750" algn="just">
              <a:buFont typeface="Wingdings" panose="05000000000000000000" pitchFamily="2" charset="2"/>
              <a:buChar char="ü"/>
            </a:pPr>
            <a:r>
              <a:rPr lang="ru-RU" dirty="0"/>
              <a:t> Учите ребенка застегивать и расстегивать пуговицы, шнуровать ботинки, плести косички из разноцветных шнурков.</a:t>
            </a:r>
          </a:p>
        </p:txBody>
      </p:sp>
    </p:spTree>
    <p:extLst>
      <p:ext uri="{BB962C8B-B14F-4D97-AF65-F5344CB8AC3E}">
        <p14:creationId xmlns:p14="http://schemas.microsoft.com/office/powerpoint/2010/main" val="3633525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79</TotalTime>
  <Words>1883</Words>
  <Application>Microsoft Office PowerPoint</Application>
  <PresentationFormat>Экран (4:3)</PresentationFormat>
  <Paragraphs>72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Волна</vt:lpstr>
      <vt:lpstr>Консультация для родителей «Освоение сенсорных эталонов детьми дошкольного возраста»</vt:lpstr>
      <vt:lpstr>Актуальность методической разработки</vt:lpstr>
      <vt:lpstr>Пояснительная записка</vt:lpstr>
      <vt:lpstr>Основные понятия</vt:lpstr>
      <vt:lpstr>Презентация PowerPoint</vt:lpstr>
      <vt:lpstr>Игры</vt:lpstr>
      <vt:lpstr>Презентация PowerPoint</vt:lpstr>
      <vt:lpstr>Презентация PowerPoint</vt:lpstr>
      <vt:lpstr>Игры и упражнения для домашних занятий</vt:lpstr>
      <vt:lpstr>Бизборд для сенсорного развития</vt:lpstr>
      <vt:lpstr>Презентация PowerPoint</vt:lpstr>
      <vt:lpstr>Как самостоятельно сделать «тренажёры» для сенсорного развития ребёнка</vt:lpstr>
      <vt:lpstr>Тактильные тренажёры</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 «Освоение сенсорных эталонов детьми дошкольного возраста»</dc:title>
  <dc:creator>Юлия Павлова</dc:creator>
  <cp:lastModifiedBy>User</cp:lastModifiedBy>
  <cp:revision>10</cp:revision>
  <dcterms:created xsi:type="dcterms:W3CDTF">2024-04-13T07:20:59Z</dcterms:created>
  <dcterms:modified xsi:type="dcterms:W3CDTF">2024-05-27T03:33:41Z</dcterms:modified>
</cp:coreProperties>
</file>