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9" r:id="rId3"/>
    <p:sldId id="285" r:id="rId4"/>
    <p:sldId id="29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91" r:id="rId31"/>
    <p:sldId id="28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3" autoAdjust="0"/>
    <p:restoredTop sz="94718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1727F-8BD9-4ABF-BD2B-35DAA4E14309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8529-2E66-4D5E-B19C-615353396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gif"/><Relationship Id="rId7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audio" Target="../media/audio3.wav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gif"/><Relationship Id="rId7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audio" Target="../media/audio3.wav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jpeg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1.gif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8.png"/><Relationship Id="rId11" Type="http://schemas.openxmlformats.org/officeDocument/2006/relationships/audio" Target="../media/audio3.wav"/><Relationship Id="rId5" Type="http://schemas.openxmlformats.org/officeDocument/2006/relationships/image" Target="../media/image28.jpe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1" Type="http://schemas.openxmlformats.org/officeDocument/2006/relationships/audio" Target="../media/audio9.wav"/><Relationship Id="rId6" Type="http://schemas.openxmlformats.org/officeDocument/2006/relationships/image" Target="../media/image11.gif"/><Relationship Id="rId11" Type="http://schemas.openxmlformats.org/officeDocument/2006/relationships/image" Target="../media/image37.png"/><Relationship Id="rId5" Type="http://schemas.openxmlformats.org/officeDocument/2006/relationships/image" Target="../media/image28.jpeg"/><Relationship Id="rId15" Type="http://schemas.openxmlformats.org/officeDocument/2006/relationships/image" Target="../media/image15.png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1" Type="http://schemas.openxmlformats.org/officeDocument/2006/relationships/audio" Target="../media/audio11.wav"/><Relationship Id="rId6" Type="http://schemas.openxmlformats.org/officeDocument/2006/relationships/image" Target="../media/image11.gif"/><Relationship Id="rId11" Type="http://schemas.openxmlformats.org/officeDocument/2006/relationships/image" Target="../media/image37.png"/><Relationship Id="rId5" Type="http://schemas.openxmlformats.org/officeDocument/2006/relationships/image" Target="../media/image28.jpeg"/><Relationship Id="rId15" Type="http://schemas.openxmlformats.org/officeDocument/2006/relationships/image" Target="../media/image15.png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audio" Target="../media/audio1.wav"/><Relationship Id="rId21" Type="http://schemas.openxmlformats.org/officeDocument/2006/relationships/image" Target="../media/image53.png"/><Relationship Id="rId7" Type="http://schemas.openxmlformats.org/officeDocument/2006/relationships/image" Target="../media/image11.gif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audio" Target="../media/audio12.wav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openxmlformats.org/officeDocument/2006/relationships/image" Target="../media/image27.png"/><Relationship Id="rId5" Type="http://schemas.openxmlformats.org/officeDocument/2006/relationships/image" Target="../media/image7.jpe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9.jpeg"/><Relationship Id="rId9" Type="http://schemas.openxmlformats.org/officeDocument/2006/relationships/audio" Target="../media/audio13.wav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3.png"/><Relationship Id="rId3" Type="http://schemas.openxmlformats.org/officeDocument/2006/relationships/image" Target="../media/image39.jpeg"/><Relationship Id="rId21" Type="http://schemas.openxmlformats.org/officeDocument/2006/relationships/image" Target="../media/image5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audio" Target="../media/audio14.wav"/><Relationship Id="rId6" Type="http://schemas.openxmlformats.org/officeDocument/2006/relationships/image" Target="../media/image11.gif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27.png"/><Relationship Id="rId10" Type="http://schemas.openxmlformats.org/officeDocument/2006/relationships/image" Target="../media/image44.png"/><Relationship Id="rId19" Type="http://schemas.openxmlformats.org/officeDocument/2006/relationships/image" Target="../media/image54.png"/><Relationship Id="rId4" Type="http://schemas.openxmlformats.org/officeDocument/2006/relationships/image" Target="../media/image7.jpeg"/><Relationship Id="rId9" Type="http://schemas.openxmlformats.org/officeDocument/2006/relationships/audio" Target="../media/audio13.wav"/><Relationship Id="rId14" Type="http://schemas.openxmlformats.org/officeDocument/2006/relationships/image" Target="../media/image48.png"/><Relationship Id="rId2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9.jpeg"/><Relationship Id="rId21" Type="http://schemas.openxmlformats.org/officeDocument/2006/relationships/image" Target="../media/image5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png"/><Relationship Id="rId20" Type="http://schemas.openxmlformats.org/officeDocument/2006/relationships/image" Target="../media/image53.png"/><Relationship Id="rId1" Type="http://schemas.openxmlformats.org/officeDocument/2006/relationships/audio" Target="../media/audio15.wav"/><Relationship Id="rId6" Type="http://schemas.openxmlformats.org/officeDocument/2006/relationships/image" Target="../media/image11.gif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23" Type="http://schemas.openxmlformats.org/officeDocument/2006/relationships/image" Target="../media/image27.png"/><Relationship Id="rId10" Type="http://schemas.openxmlformats.org/officeDocument/2006/relationships/audio" Target="../media/audio13.wav"/><Relationship Id="rId19" Type="http://schemas.openxmlformats.org/officeDocument/2006/relationships/image" Target="../media/image52.png"/><Relationship Id="rId4" Type="http://schemas.openxmlformats.org/officeDocument/2006/relationships/image" Target="../media/image7.jpeg"/><Relationship Id="rId9" Type="http://schemas.openxmlformats.org/officeDocument/2006/relationships/image" Target="../media/image56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8.png"/><Relationship Id="rId18" Type="http://schemas.openxmlformats.org/officeDocument/2006/relationships/image" Target="../media/image55.pn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20" Type="http://schemas.openxmlformats.org/officeDocument/2006/relationships/image" Target="../media/image58.png"/><Relationship Id="rId1" Type="http://schemas.openxmlformats.org/officeDocument/2006/relationships/audio" Target="../media/audio16.wav"/><Relationship Id="rId6" Type="http://schemas.openxmlformats.org/officeDocument/2006/relationships/image" Target="../media/image11.gif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2.png"/><Relationship Id="rId23" Type="http://schemas.openxmlformats.org/officeDocument/2006/relationships/image" Target="../media/image27.png"/><Relationship Id="rId10" Type="http://schemas.openxmlformats.org/officeDocument/2006/relationships/image" Target="../media/image60.png"/><Relationship Id="rId19" Type="http://schemas.openxmlformats.org/officeDocument/2006/relationships/image" Target="../media/image56.png"/><Relationship Id="rId4" Type="http://schemas.openxmlformats.org/officeDocument/2006/relationships/image" Target="../media/image7.jpeg"/><Relationship Id="rId9" Type="http://schemas.openxmlformats.org/officeDocument/2006/relationships/image" Target="../media/image44.png"/><Relationship Id="rId14" Type="http://schemas.openxmlformats.org/officeDocument/2006/relationships/image" Target="../media/image61.png"/><Relationship Id="rId2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48.png"/><Relationship Id="rId18" Type="http://schemas.openxmlformats.org/officeDocument/2006/relationships/image" Target="../media/image55.pn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20" Type="http://schemas.openxmlformats.org/officeDocument/2006/relationships/image" Target="../media/image58.png"/><Relationship Id="rId1" Type="http://schemas.openxmlformats.org/officeDocument/2006/relationships/audio" Target="../media/audio17.wav"/><Relationship Id="rId6" Type="http://schemas.openxmlformats.org/officeDocument/2006/relationships/image" Target="../media/image11.gif"/><Relationship Id="rId11" Type="http://schemas.openxmlformats.org/officeDocument/2006/relationships/image" Target="../media/image63.png"/><Relationship Id="rId5" Type="http://schemas.openxmlformats.org/officeDocument/2006/relationships/image" Target="../media/image40.png"/><Relationship Id="rId15" Type="http://schemas.openxmlformats.org/officeDocument/2006/relationships/image" Target="../media/image64.png"/><Relationship Id="rId23" Type="http://schemas.openxmlformats.org/officeDocument/2006/relationships/image" Target="../media/image27.png"/><Relationship Id="rId10" Type="http://schemas.openxmlformats.org/officeDocument/2006/relationships/image" Target="../media/image62.png"/><Relationship Id="rId19" Type="http://schemas.openxmlformats.org/officeDocument/2006/relationships/image" Target="../media/image56.png"/><Relationship Id="rId4" Type="http://schemas.openxmlformats.org/officeDocument/2006/relationships/image" Target="../media/image7.jpeg"/><Relationship Id="rId9" Type="http://schemas.openxmlformats.org/officeDocument/2006/relationships/image" Target="../media/image44.png"/><Relationship Id="rId14" Type="http://schemas.openxmlformats.org/officeDocument/2006/relationships/image" Target="../media/image61.png"/><Relationship Id="rId2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65.png"/><Relationship Id="rId18" Type="http://schemas.openxmlformats.org/officeDocument/2006/relationships/image" Target="../media/image55.pn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png"/><Relationship Id="rId20" Type="http://schemas.openxmlformats.org/officeDocument/2006/relationships/image" Target="../media/image58.png"/><Relationship Id="rId1" Type="http://schemas.openxmlformats.org/officeDocument/2006/relationships/audio" Target="../media/audio18.wav"/><Relationship Id="rId6" Type="http://schemas.openxmlformats.org/officeDocument/2006/relationships/image" Target="../media/image11.gif"/><Relationship Id="rId11" Type="http://schemas.openxmlformats.org/officeDocument/2006/relationships/image" Target="../media/image63.png"/><Relationship Id="rId5" Type="http://schemas.openxmlformats.org/officeDocument/2006/relationships/image" Target="../media/image40.png"/><Relationship Id="rId15" Type="http://schemas.openxmlformats.org/officeDocument/2006/relationships/image" Target="../media/image64.png"/><Relationship Id="rId23" Type="http://schemas.openxmlformats.org/officeDocument/2006/relationships/image" Target="../media/image27.png"/><Relationship Id="rId10" Type="http://schemas.openxmlformats.org/officeDocument/2006/relationships/image" Target="../media/image62.png"/><Relationship Id="rId19" Type="http://schemas.openxmlformats.org/officeDocument/2006/relationships/image" Target="../media/image56.png"/><Relationship Id="rId4" Type="http://schemas.openxmlformats.org/officeDocument/2006/relationships/image" Target="../media/image7.jpeg"/><Relationship Id="rId9" Type="http://schemas.openxmlformats.org/officeDocument/2006/relationships/image" Target="../media/image44.png"/><Relationship Id="rId14" Type="http://schemas.openxmlformats.org/officeDocument/2006/relationships/image" Target="../media/image61.png"/><Relationship Id="rId2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5.png"/><Relationship Id="rId18" Type="http://schemas.openxmlformats.org/officeDocument/2006/relationships/image" Target="../media/image55.pn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1.png"/><Relationship Id="rId12" Type="http://schemas.openxmlformats.org/officeDocument/2006/relationships/audio" Target="../media/audio13.wav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png"/><Relationship Id="rId20" Type="http://schemas.openxmlformats.org/officeDocument/2006/relationships/image" Target="../media/image58.png"/><Relationship Id="rId1" Type="http://schemas.openxmlformats.org/officeDocument/2006/relationships/audio" Target="../media/audio19.wav"/><Relationship Id="rId6" Type="http://schemas.openxmlformats.org/officeDocument/2006/relationships/image" Target="../media/image11.gif"/><Relationship Id="rId11" Type="http://schemas.openxmlformats.org/officeDocument/2006/relationships/image" Target="../media/image67.png"/><Relationship Id="rId5" Type="http://schemas.openxmlformats.org/officeDocument/2006/relationships/image" Target="../media/image40.png"/><Relationship Id="rId15" Type="http://schemas.openxmlformats.org/officeDocument/2006/relationships/image" Target="../media/image64.png"/><Relationship Id="rId23" Type="http://schemas.openxmlformats.org/officeDocument/2006/relationships/image" Target="../media/image27.png"/><Relationship Id="rId10" Type="http://schemas.openxmlformats.org/officeDocument/2006/relationships/image" Target="../media/image63.png"/><Relationship Id="rId19" Type="http://schemas.openxmlformats.org/officeDocument/2006/relationships/image" Target="../media/image56.png"/><Relationship Id="rId4" Type="http://schemas.openxmlformats.org/officeDocument/2006/relationships/image" Target="../media/image7.jpeg"/><Relationship Id="rId9" Type="http://schemas.openxmlformats.org/officeDocument/2006/relationships/image" Target="../media/image62.png"/><Relationship Id="rId14" Type="http://schemas.openxmlformats.org/officeDocument/2006/relationships/image" Target="../media/image61.png"/><Relationship Id="rId2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5.png"/><Relationship Id="rId18" Type="http://schemas.openxmlformats.org/officeDocument/2006/relationships/image" Target="../media/image71.png"/><Relationship Id="rId3" Type="http://schemas.openxmlformats.org/officeDocument/2006/relationships/image" Target="../media/image39.jpeg"/><Relationship Id="rId21" Type="http://schemas.openxmlformats.org/officeDocument/2006/relationships/image" Target="../media/image57.png"/><Relationship Id="rId7" Type="http://schemas.openxmlformats.org/officeDocument/2006/relationships/image" Target="../media/image41.png"/><Relationship Id="rId12" Type="http://schemas.openxmlformats.org/officeDocument/2006/relationships/audio" Target="../media/audio13.wav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png"/><Relationship Id="rId20" Type="http://schemas.openxmlformats.org/officeDocument/2006/relationships/image" Target="../media/image58.png"/><Relationship Id="rId1" Type="http://schemas.openxmlformats.org/officeDocument/2006/relationships/audio" Target="../media/audio20.wav"/><Relationship Id="rId6" Type="http://schemas.openxmlformats.org/officeDocument/2006/relationships/image" Target="../media/image11.gif"/><Relationship Id="rId11" Type="http://schemas.openxmlformats.org/officeDocument/2006/relationships/image" Target="../media/image67.png"/><Relationship Id="rId24" Type="http://schemas.openxmlformats.org/officeDocument/2006/relationships/image" Target="../media/image27.png"/><Relationship Id="rId5" Type="http://schemas.openxmlformats.org/officeDocument/2006/relationships/image" Target="../media/image69.png"/><Relationship Id="rId15" Type="http://schemas.openxmlformats.org/officeDocument/2006/relationships/image" Target="../media/image64.png"/><Relationship Id="rId23" Type="http://schemas.openxmlformats.org/officeDocument/2006/relationships/image" Target="../media/image15.png"/><Relationship Id="rId10" Type="http://schemas.openxmlformats.org/officeDocument/2006/relationships/image" Target="../media/image63.png"/><Relationship Id="rId19" Type="http://schemas.openxmlformats.org/officeDocument/2006/relationships/image" Target="../media/image56.png"/><Relationship Id="rId4" Type="http://schemas.openxmlformats.org/officeDocument/2006/relationships/image" Target="../media/image7.jpeg"/><Relationship Id="rId9" Type="http://schemas.openxmlformats.org/officeDocument/2006/relationships/image" Target="../media/image62.png"/><Relationship Id="rId14" Type="http://schemas.openxmlformats.org/officeDocument/2006/relationships/image" Target="../media/image61.png"/><Relationship Id="rId2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openxmlformats.org/officeDocument/2006/relationships/audio" Target="../media/audio24.wav"/><Relationship Id="rId7" Type="http://schemas.openxmlformats.org/officeDocument/2006/relationships/image" Target="../media/image75.jpe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audio" Target="../media/audio23.wav"/><Relationship Id="rId16" Type="http://schemas.openxmlformats.org/officeDocument/2006/relationships/image" Target="../media/image81.png"/><Relationship Id="rId1" Type="http://schemas.openxmlformats.org/officeDocument/2006/relationships/audio" Target="../media/audio22.wav"/><Relationship Id="rId6" Type="http://schemas.openxmlformats.org/officeDocument/2006/relationships/audio" Target="../media/audio1.wav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0" Type="http://schemas.openxmlformats.org/officeDocument/2006/relationships/image" Target="../media/image76.png"/><Relationship Id="rId4" Type="http://schemas.openxmlformats.org/officeDocument/2006/relationships/audio" Target="../media/audio25.wav"/><Relationship Id="rId9" Type="http://schemas.openxmlformats.org/officeDocument/2006/relationships/image" Target="../media/image40.png"/><Relationship Id="rId1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72.png"/><Relationship Id="rId11" Type="http://schemas.openxmlformats.org/officeDocument/2006/relationships/image" Target="../media/image27.png"/><Relationship Id="rId5" Type="http://schemas.openxmlformats.org/officeDocument/2006/relationships/image" Target="../media/image86.jpe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5" Type="http://schemas.openxmlformats.org/officeDocument/2006/relationships/image" Target="../media/image27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audio" Target="../media/audio3.wav"/><Relationship Id="rId4" Type="http://schemas.openxmlformats.org/officeDocument/2006/relationships/image" Target="../media/image6.jpeg"/><Relationship Id="rId9" Type="http://schemas.openxmlformats.org/officeDocument/2006/relationships/image" Target="../media/image11.gif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1.gif"/><Relationship Id="rId4" Type="http://schemas.openxmlformats.org/officeDocument/2006/relationships/image" Target="../media/image7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1.gif"/><Relationship Id="rId10" Type="http://schemas.openxmlformats.org/officeDocument/2006/relationships/image" Target="../media/image25.png"/><Relationship Id="rId4" Type="http://schemas.openxmlformats.org/officeDocument/2006/relationships/image" Target="../media/image16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gif"/><Relationship Id="rId7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audio" Target="../media/audio3.wav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детский сад №1 р.п. Тамала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1285860"/>
            <a:ext cx="8858279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Мини – проект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Тема :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«Развитие чувства времени у детей дошкольного 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возраста с внедрение ФГОС ».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(Звуковое сопровождение)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00298" y="5072074"/>
            <a:ext cx="650085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Подготовила: </a:t>
            </a:r>
          </a:p>
          <a:p>
            <a:pPr algn="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Егорова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льга Александровна</a:t>
            </a:r>
          </a:p>
          <a:p>
            <a:pPr algn="r"/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2014 год</a:t>
            </a:r>
          </a:p>
          <a:p>
            <a:pPr algn="r"/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00504"/>
            <a:ext cx="2886506" cy="2857496"/>
          </a:xfrm>
          <a:prstGeom prst="ellipse">
            <a:avLst/>
          </a:prstGeom>
          <a:ln w="57150">
            <a:solidFill>
              <a:srgbClr val="FFFF00"/>
            </a:solidFill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0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Определите, какое время года изображено на каждом рисунке.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Закрасьте кружок рядом с картинкой в нужный цвет.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оло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0"/>
            <a:ext cx="590550" cy="590550"/>
          </a:xfrm>
          <a:prstGeom prst="rect">
            <a:avLst/>
          </a:prstGeom>
        </p:spPr>
      </p:pic>
      <p:pic>
        <p:nvPicPr>
          <p:cNvPr id="4" name="Рисунок 3" descr="b030f073dd7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786710" y="142852"/>
            <a:ext cx="802577" cy="792000"/>
          </a:xfrm>
          <a:prstGeom prst="rect">
            <a:avLst/>
          </a:prstGeom>
        </p:spPr>
      </p:pic>
      <p:sp>
        <p:nvSpPr>
          <p:cNvPr id="5" name="Овал 4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357158" y="928670"/>
            <a:ext cx="720000" cy="72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71538" y="1000108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Зима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Овал 6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2214546" y="928670"/>
            <a:ext cx="720000" cy="720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1000108"/>
            <a:ext cx="139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Весна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Овал 9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4286248" y="92867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000628" y="1000108"/>
            <a:ext cx="11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Лето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Овал 11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6286512" y="928670"/>
            <a:ext cx="720000" cy="72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000892" y="1000108"/>
            <a:ext cx="143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Осень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208dae04d939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14612" y="2214554"/>
            <a:ext cx="2170455" cy="2520000"/>
          </a:xfrm>
          <a:prstGeom prst="rect">
            <a:avLst/>
          </a:prstGeom>
        </p:spPr>
      </p:pic>
      <p:pic>
        <p:nvPicPr>
          <p:cNvPr id="15" name="Рисунок 14" descr="3a5a206b3ed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42844" y="2357430"/>
            <a:ext cx="2565656" cy="2268000"/>
          </a:xfrm>
          <a:prstGeom prst="rect">
            <a:avLst/>
          </a:prstGeom>
        </p:spPr>
      </p:pic>
      <p:pic>
        <p:nvPicPr>
          <p:cNvPr id="19" name="Picture 4" descr="C:\Documents and Settings\Кирилл\Рабочий стол\Рабочий стол\МАМА\детские сады,фото\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7752" y="2143116"/>
            <a:ext cx="1903953" cy="2628000"/>
          </a:xfrm>
          <a:prstGeom prst="rect">
            <a:avLst/>
          </a:prstGeom>
          <a:noFill/>
        </p:spPr>
      </p:pic>
      <p:sp>
        <p:nvSpPr>
          <p:cNvPr id="20" name="Овал 19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3214678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5500694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858016" y="1857364"/>
            <a:ext cx="2105719" cy="2952000"/>
          </a:xfrm>
          <a:prstGeom prst="rect">
            <a:avLst/>
          </a:prstGeom>
        </p:spPr>
      </p:pic>
      <p:sp>
        <p:nvSpPr>
          <p:cNvPr id="24" name="Овал 23"/>
          <p:cNvSpPr>
            <a:spLocks noChangeAspect="1"/>
          </p:cNvSpPr>
          <p:nvPr/>
        </p:nvSpPr>
        <p:spPr>
          <a:xfrm>
            <a:off x="757239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>
            <a:spLocks noChangeAspect="1"/>
          </p:cNvSpPr>
          <p:nvPr/>
        </p:nvSpPr>
        <p:spPr>
          <a:xfrm>
            <a:off x="3214678" y="4857760"/>
            <a:ext cx="720000" cy="72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0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Определите, какое время года изображено на каждом рисунке.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Закрасьте кружок рядом с картинкой в нужный цвет.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оло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0"/>
            <a:ext cx="590550" cy="590550"/>
          </a:xfrm>
          <a:prstGeom prst="rect">
            <a:avLst/>
          </a:prstGeom>
        </p:spPr>
      </p:pic>
      <p:pic>
        <p:nvPicPr>
          <p:cNvPr id="4" name="Рисунок 3" descr="b030f073dd7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786710" y="142852"/>
            <a:ext cx="802577" cy="792000"/>
          </a:xfrm>
          <a:prstGeom prst="rect">
            <a:avLst/>
          </a:prstGeom>
        </p:spPr>
      </p:pic>
      <p:sp>
        <p:nvSpPr>
          <p:cNvPr id="5" name="Овал 4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357158" y="928670"/>
            <a:ext cx="720000" cy="72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71538" y="1000108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Зима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Овал 6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2214546" y="928670"/>
            <a:ext cx="720000" cy="720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1000108"/>
            <a:ext cx="139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Весна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Овал 9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4286248" y="92867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000628" y="1000108"/>
            <a:ext cx="11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Лето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Овал 11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6286512" y="928670"/>
            <a:ext cx="720000" cy="72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000892" y="1000108"/>
            <a:ext cx="143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Осень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208dae04d939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14612" y="2214554"/>
            <a:ext cx="2170455" cy="2520000"/>
          </a:xfrm>
          <a:prstGeom prst="rect">
            <a:avLst/>
          </a:prstGeom>
        </p:spPr>
      </p:pic>
      <p:pic>
        <p:nvPicPr>
          <p:cNvPr id="15" name="Рисунок 14" descr="3a5a206b3ed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42844" y="2357430"/>
            <a:ext cx="2565656" cy="2268000"/>
          </a:xfrm>
          <a:prstGeom prst="rect">
            <a:avLst/>
          </a:prstGeom>
        </p:spPr>
      </p:pic>
      <p:pic>
        <p:nvPicPr>
          <p:cNvPr id="19" name="Picture 4" descr="C:\Documents and Settings\Кирилл\Рабочий стол\Рабочий стол\МАМА\детские сады,фото\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7752" y="2143116"/>
            <a:ext cx="1903953" cy="2628000"/>
          </a:xfrm>
          <a:prstGeom prst="rect">
            <a:avLst/>
          </a:prstGeom>
          <a:noFill/>
        </p:spPr>
      </p:pic>
      <p:sp>
        <p:nvSpPr>
          <p:cNvPr id="20" name="Овал 19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3214678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5500694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858016" y="1857364"/>
            <a:ext cx="2105719" cy="2952000"/>
          </a:xfrm>
          <a:prstGeom prst="rect">
            <a:avLst/>
          </a:prstGeom>
        </p:spPr>
      </p:pic>
      <p:sp>
        <p:nvSpPr>
          <p:cNvPr id="24" name="Овал 23"/>
          <p:cNvSpPr>
            <a:spLocks noChangeAspect="1"/>
          </p:cNvSpPr>
          <p:nvPr/>
        </p:nvSpPr>
        <p:spPr>
          <a:xfrm>
            <a:off x="757239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>
            <a:spLocks noChangeAspect="1"/>
          </p:cNvSpPr>
          <p:nvPr/>
        </p:nvSpPr>
        <p:spPr>
          <a:xfrm>
            <a:off x="3214678" y="4857760"/>
            <a:ext cx="720000" cy="72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>
            <a:off x="5500694" y="4857760"/>
            <a:ext cx="720000" cy="720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0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Определите, какое время года изображено на каждом рисунке.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Закрасьте кружок рядом с картинкой в нужный цвет.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оло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7158" y="0"/>
            <a:ext cx="590550" cy="590550"/>
          </a:xfrm>
          <a:prstGeom prst="rect">
            <a:avLst/>
          </a:prstGeom>
        </p:spPr>
      </p:pic>
      <p:pic>
        <p:nvPicPr>
          <p:cNvPr id="4" name="Рисунок 3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86710" y="142852"/>
            <a:ext cx="802577" cy="792000"/>
          </a:xfrm>
          <a:prstGeom prst="rect">
            <a:avLst/>
          </a:prstGeom>
        </p:spPr>
      </p:pic>
      <p:sp>
        <p:nvSpPr>
          <p:cNvPr id="5" name="Овал 4">
            <a:hlinkClick r:id="" action="ppaction://noaction">
              <a:snd r:embed="rId6" name="camera.wav"/>
            </a:hlinkClick>
          </p:cNvPr>
          <p:cNvSpPr>
            <a:spLocks noChangeAspect="1"/>
          </p:cNvSpPr>
          <p:nvPr/>
        </p:nvSpPr>
        <p:spPr>
          <a:xfrm>
            <a:off x="357158" y="928670"/>
            <a:ext cx="720000" cy="72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71538" y="1000108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Зима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Овал 6">
            <a:hlinkClick r:id="" action="ppaction://noaction">
              <a:snd r:embed="rId6" name="camera.wav"/>
            </a:hlinkClick>
          </p:cNvPr>
          <p:cNvSpPr>
            <a:spLocks noChangeAspect="1"/>
          </p:cNvSpPr>
          <p:nvPr/>
        </p:nvSpPr>
        <p:spPr>
          <a:xfrm>
            <a:off x="2214546" y="928670"/>
            <a:ext cx="720000" cy="720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1000108"/>
            <a:ext cx="139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Весна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Овал 9">
            <a:hlinkClick r:id="" action="ppaction://noaction">
              <a:snd r:embed="rId6" name="camera.wav"/>
            </a:hlinkClick>
          </p:cNvPr>
          <p:cNvSpPr>
            <a:spLocks noChangeAspect="1"/>
          </p:cNvSpPr>
          <p:nvPr/>
        </p:nvSpPr>
        <p:spPr>
          <a:xfrm>
            <a:off x="4286248" y="92867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000628" y="1000108"/>
            <a:ext cx="11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Лето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Овал 11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6286512" y="928670"/>
            <a:ext cx="720000" cy="72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000892" y="1000108"/>
            <a:ext cx="143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Осень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208dae04d939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14612" y="2214554"/>
            <a:ext cx="2170455" cy="2520000"/>
          </a:xfrm>
          <a:prstGeom prst="rect">
            <a:avLst/>
          </a:prstGeom>
        </p:spPr>
      </p:pic>
      <p:pic>
        <p:nvPicPr>
          <p:cNvPr id="15" name="Рисунок 14" descr="3a5a206b3ed6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42844" y="2357430"/>
            <a:ext cx="2565656" cy="2268000"/>
          </a:xfrm>
          <a:prstGeom prst="rect">
            <a:avLst/>
          </a:prstGeom>
        </p:spPr>
      </p:pic>
      <p:pic>
        <p:nvPicPr>
          <p:cNvPr id="19" name="Picture 4" descr="C:\Documents and Settings\Кирилл\Рабочий стол\Рабочий стол\МАМА\детские сады,фото\2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857752" y="2143116"/>
            <a:ext cx="1903953" cy="2628000"/>
          </a:xfrm>
          <a:prstGeom prst="rect">
            <a:avLst/>
          </a:prstGeom>
          <a:noFill/>
        </p:spPr>
      </p:pic>
      <p:sp>
        <p:nvSpPr>
          <p:cNvPr id="20" name="Овал 19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3214678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5500694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4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858016" y="1857364"/>
            <a:ext cx="2105719" cy="2952000"/>
          </a:xfrm>
          <a:prstGeom prst="rect">
            <a:avLst/>
          </a:prstGeom>
        </p:spPr>
      </p:pic>
      <p:sp>
        <p:nvSpPr>
          <p:cNvPr id="24" name="Овал 23"/>
          <p:cNvSpPr>
            <a:spLocks noChangeAspect="1"/>
          </p:cNvSpPr>
          <p:nvPr/>
        </p:nvSpPr>
        <p:spPr>
          <a:xfrm>
            <a:off x="757239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>
            <a:spLocks noChangeAspect="1"/>
          </p:cNvSpPr>
          <p:nvPr/>
        </p:nvSpPr>
        <p:spPr>
          <a:xfrm>
            <a:off x="3214678" y="4857760"/>
            <a:ext cx="720000" cy="72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>
            <a:off x="5500694" y="4857760"/>
            <a:ext cx="720000" cy="720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9" name="Овал 28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572396" y="4857760"/>
            <a:ext cx="720000" cy="72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~PP3577.WAV">
            <a:hlinkClick r:id="" action="ppaction://media"/>
          </p:cNvPr>
          <p:cNvPicPr>
            <a:picLocks noRot="1" noChangeAspect="1"/>
          </p:cNvPicPr>
          <p:nvPr>
            <a:wavAudioFile r:embed="rId1" name="~PP3577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786050" y="0"/>
            <a:ext cx="3143272" cy="1071546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Сутки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858148" y="0"/>
            <a:ext cx="1167387" cy="1152000"/>
          </a:xfrm>
          <a:prstGeom prst="rect">
            <a:avLst/>
          </a:prstGeom>
        </p:spPr>
      </p:pic>
      <p:pic>
        <p:nvPicPr>
          <p:cNvPr id="6" name="Рисунок 5" descr="1252666893_smena-dnya-i-nochi1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500034" y="1142984"/>
            <a:ext cx="7968240" cy="478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7" name="Пятиугольник 6"/>
          <p:cNvSpPr/>
          <p:nvPr/>
        </p:nvSpPr>
        <p:spPr>
          <a:xfrm>
            <a:off x="0" y="6072206"/>
            <a:ext cx="9144000" cy="785794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Наша планета Земля вращается не только вокруг Солнца, но и вокруг своей оси, подставляя то один, то другой бок солнышку. Там, где планета освещена солнцем, </a:t>
            </a:r>
            <a:r>
              <a:rPr lang="ru-RU" sz="1600" b="1" dirty="0" smtClean="0">
                <a:solidFill>
                  <a:srgbClr val="C00000"/>
                </a:solidFill>
              </a:rPr>
              <a:t>- день</a:t>
            </a:r>
            <a:r>
              <a:rPr lang="ru-RU" sz="1600" b="1" dirty="0" smtClean="0">
                <a:solidFill>
                  <a:schemeClr val="tx1"/>
                </a:solidFill>
              </a:rPr>
              <a:t>. В это время с другой стороны планеты – </a:t>
            </a:r>
            <a:r>
              <a:rPr lang="ru-RU" sz="1600" b="1" dirty="0" smtClean="0">
                <a:solidFill>
                  <a:srgbClr val="C00000"/>
                </a:solidFill>
              </a:rPr>
              <a:t>ночь.</a:t>
            </a:r>
          </a:p>
        </p:txBody>
      </p:sp>
      <p:pic>
        <p:nvPicPr>
          <p:cNvPr id="8" name="~PP1329.WAV">
            <a:hlinkClick r:id="" action="ppaction://media"/>
          </p:cNvPr>
          <p:cNvPicPr>
            <a:picLocks noRot="1" noChangeAspect="1"/>
          </p:cNvPicPr>
          <p:nvPr>
            <a:wavAudioFile r:embed="rId1" name="~PP1329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уга 1"/>
          <p:cNvSpPr>
            <a:spLocks noChangeAspect="1"/>
          </p:cNvSpPr>
          <p:nvPr/>
        </p:nvSpPr>
        <p:spPr>
          <a:xfrm>
            <a:off x="357158" y="428604"/>
            <a:ext cx="6286544" cy="4537124"/>
          </a:xfrm>
          <a:prstGeom prst="arc">
            <a:avLst>
              <a:gd name="adj1" fmla="val 11085867"/>
              <a:gd name="adj2" fmla="val 21236419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уга 2"/>
          <p:cNvSpPr>
            <a:spLocks noChangeAspect="1"/>
          </p:cNvSpPr>
          <p:nvPr/>
        </p:nvSpPr>
        <p:spPr>
          <a:xfrm rot="-10800000">
            <a:off x="357158" y="-214338"/>
            <a:ext cx="6286544" cy="4537124"/>
          </a:xfrm>
          <a:prstGeom prst="arc">
            <a:avLst>
              <a:gd name="adj1" fmla="val 11085867"/>
              <a:gd name="adj2" fmla="val 21236419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весёлое_2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43108" y="1000108"/>
            <a:ext cx="2456030" cy="2520000"/>
          </a:xfrm>
          <a:prstGeom prst="rect">
            <a:avLst/>
          </a:prstGeom>
        </p:spPr>
      </p:pic>
      <p:pic>
        <p:nvPicPr>
          <p:cNvPr id="5" name="Рисунок 4" descr="b030f073dd79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358082" y="142852"/>
            <a:ext cx="1422754" cy="1404000"/>
          </a:xfrm>
          <a:prstGeom prst="rect">
            <a:avLst/>
          </a:prstGeom>
        </p:spPr>
      </p:pic>
      <p:pic>
        <p:nvPicPr>
          <p:cNvPr id="6" name="Рисунок 5" descr="ac219f35e06c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786446" y="1643050"/>
            <a:ext cx="1474635" cy="1476000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0" y="6072206"/>
            <a:ext cx="9144000" cy="785794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Один оборот нашей планеты вокруг своей оси – это </a:t>
            </a:r>
            <a:r>
              <a:rPr lang="ru-RU" sz="2000" b="1" dirty="0" smtClean="0">
                <a:solidFill>
                  <a:srgbClr val="C00000"/>
                </a:solidFill>
              </a:rPr>
              <a:t>сутки.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0" y="6072206"/>
            <a:ext cx="9144000" cy="785794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«Дни длинные, а ночи короткие». Когда это бывает?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Выберите правильный ответ.</a:t>
            </a:r>
          </a:p>
        </p:txBody>
      </p:sp>
      <p:pic>
        <p:nvPicPr>
          <p:cNvPr id="10" name="Рисунок 9" descr="оло.gif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85720" y="6143644"/>
            <a:ext cx="590550" cy="590550"/>
          </a:xfrm>
          <a:prstGeom prst="rect">
            <a:avLst/>
          </a:prstGeom>
        </p:spPr>
      </p:pic>
      <p:pic>
        <p:nvPicPr>
          <p:cNvPr id="11" name="Рисунок 10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8208000" y="5922000"/>
            <a:ext cx="936000" cy="936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6715140" y="3500438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" action="ppaction://noaction">
              <a:snd r:embed="rId11" name="camera.wav"/>
            </a:hlinkClick>
          </p:cNvPr>
          <p:cNvSpPr/>
          <p:nvPr/>
        </p:nvSpPr>
        <p:spPr>
          <a:xfrm>
            <a:off x="6715140" y="4714884"/>
            <a:ext cx="914400" cy="9144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643834" y="3714752"/>
            <a:ext cx="150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- Лето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3834" y="4786322"/>
            <a:ext cx="128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- Зима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6" name="~PP3349.WAV">
            <a:hlinkClick r:id="" action="ppaction://media"/>
          </p:cNvPr>
          <p:cNvPicPr>
            <a:picLocks noRot="1" noChangeAspect="1"/>
          </p:cNvPicPr>
          <p:nvPr>
            <a:wavAudioFile r:embed="rId1" name="~PP3349.WAV"/>
          </p:nvPr>
        </p:nvPicPr>
        <p:blipFill>
          <a:blip r:embed="rId12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030f073dd7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000891" y="1857364"/>
            <a:ext cx="2115893" cy="2088000"/>
          </a:xfrm>
          <a:prstGeom prst="rect">
            <a:avLst/>
          </a:prstGeom>
        </p:spPr>
      </p:pic>
      <p:sp>
        <p:nvSpPr>
          <p:cNvPr id="3" name="Пятиугольник 2"/>
          <p:cNvSpPr/>
          <p:nvPr/>
        </p:nvSpPr>
        <p:spPr>
          <a:xfrm>
            <a:off x="0" y="6215082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Время в течение суток можно называть по-разному.</a:t>
            </a:r>
          </a:p>
        </p:txBody>
      </p:sp>
      <p:pic>
        <p:nvPicPr>
          <p:cNvPr id="5" name="Рисунок 4" descr="2.gif"/>
          <p:cNvPicPr>
            <a:picLocks noChangeAspect="1"/>
          </p:cNvPicPr>
          <p:nvPr/>
        </p:nvPicPr>
        <p:blipFill>
          <a:blip r:embed="rId5" cstate="email"/>
          <a:srcRect b="50070"/>
          <a:stretch>
            <a:fillRect/>
          </a:stretch>
        </p:blipFill>
        <p:spPr>
          <a:xfrm>
            <a:off x="3857620" y="357166"/>
            <a:ext cx="2875841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1.gif"/>
          <p:cNvPicPr>
            <a:picLocks noChangeAspect="1"/>
          </p:cNvPicPr>
          <p:nvPr/>
        </p:nvPicPr>
        <p:blipFill>
          <a:blip r:embed="rId6" cstate="email"/>
          <a:srcRect b="50070"/>
          <a:stretch>
            <a:fillRect/>
          </a:stretch>
        </p:blipFill>
        <p:spPr>
          <a:xfrm>
            <a:off x="928662" y="357166"/>
            <a:ext cx="2937175" cy="2786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2.gif"/>
          <p:cNvPicPr>
            <a:picLocks noChangeAspect="1"/>
          </p:cNvPicPr>
          <p:nvPr/>
        </p:nvPicPr>
        <p:blipFill>
          <a:blip r:embed="rId5" cstate="email"/>
          <a:srcRect t="49930"/>
          <a:stretch>
            <a:fillRect/>
          </a:stretch>
        </p:blipFill>
        <p:spPr>
          <a:xfrm>
            <a:off x="3857620" y="3143248"/>
            <a:ext cx="2875841" cy="2793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1.gif"/>
          <p:cNvPicPr>
            <a:picLocks noChangeAspect="1"/>
          </p:cNvPicPr>
          <p:nvPr/>
        </p:nvPicPr>
        <p:blipFill>
          <a:blip r:embed="rId6" cstate="email"/>
          <a:srcRect t="49930"/>
          <a:stretch>
            <a:fillRect/>
          </a:stretch>
        </p:blipFill>
        <p:spPr>
          <a:xfrm>
            <a:off x="928662" y="3143248"/>
            <a:ext cx="2937175" cy="2793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~PP3247.WAV">
            <a:hlinkClick r:id="" action="ppaction://media"/>
          </p:cNvPr>
          <p:cNvPicPr>
            <a:picLocks noRot="1" noChangeAspect="1"/>
          </p:cNvPicPr>
          <p:nvPr>
            <a:wavAudioFile r:embed="rId1" name="~PP3247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6215082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Угадайте, про какую часть суток стихотворение.</a:t>
            </a:r>
          </a:p>
        </p:txBody>
      </p:sp>
      <p:pic>
        <p:nvPicPr>
          <p:cNvPr id="3" name="Рисунок 2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85720" y="6267450"/>
            <a:ext cx="590550" cy="590550"/>
          </a:xfrm>
          <a:prstGeom prst="rect">
            <a:avLst/>
          </a:prstGeom>
        </p:spPr>
      </p:pic>
      <p:pic>
        <p:nvPicPr>
          <p:cNvPr id="4" name="Рисунок 3" descr="b030f073dd79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786578" y="1071546"/>
            <a:ext cx="2115893" cy="2088000"/>
          </a:xfrm>
          <a:prstGeom prst="rect">
            <a:avLst/>
          </a:prstGeom>
        </p:spPr>
      </p:pic>
      <p:sp>
        <p:nvSpPr>
          <p:cNvPr id="5" name="Овал 4"/>
          <p:cNvSpPr>
            <a:spLocks noChangeAspect="1"/>
          </p:cNvSpPr>
          <p:nvPr/>
        </p:nvSpPr>
        <p:spPr>
          <a:xfrm>
            <a:off x="571472" y="142852"/>
            <a:ext cx="5832000" cy="5832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>
            <a:stCxn id="5" idx="0"/>
            <a:endCxn id="5" idx="4"/>
          </p:cNvCxnSpPr>
          <p:nvPr/>
        </p:nvCxnSpPr>
        <p:spPr>
          <a:xfrm rot="16200000" flipH="1">
            <a:off x="571472" y="3058852"/>
            <a:ext cx="583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5" idx="2"/>
            <a:endCxn id="5" idx="6"/>
          </p:cNvCxnSpPr>
          <p:nvPr/>
        </p:nvCxnSpPr>
        <p:spPr>
          <a:xfrm rot="10800000" flipH="1">
            <a:off x="571472" y="3058852"/>
            <a:ext cx="583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05cc871d6e4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1285852" y="642918"/>
            <a:ext cx="2475923" cy="1813745"/>
          </a:xfrm>
          <a:prstGeom prst="rect">
            <a:avLst/>
          </a:prstGeom>
        </p:spPr>
      </p:pic>
      <p:pic>
        <p:nvPicPr>
          <p:cNvPr id="11" name="Рисунок 10" descr="05cc871d6e43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3357554" y="428604"/>
            <a:ext cx="2052000" cy="2052000"/>
          </a:xfrm>
          <a:prstGeom prst="rect">
            <a:avLst/>
          </a:prstGeom>
        </p:spPr>
      </p:pic>
      <p:pic>
        <p:nvPicPr>
          <p:cNvPr id="12" name="Рисунок 11" descr="babies11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3571868" y="3571876"/>
            <a:ext cx="1775677" cy="1728000"/>
          </a:xfrm>
          <a:prstGeom prst="rect">
            <a:avLst/>
          </a:prstGeom>
        </p:spPr>
      </p:pic>
      <p:pic>
        <p:nvPicPr>
          <p:cNvPr id="13" name="Рисунок 12" descr="a392977b80f6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357290" y="3857628"/>
            <a:ext cx="2089484" cy="1404000"/>
          </a:xfrm>
          <a:prstGeom prst="rect">
            <a:avLst/>
          </a:prstGeom>
        </p:spPr>
      </p:pic>
      <p:sp>
        <p:nvSpPr>
          <p:cNvPr id="14" name="Овал 13"/>
          <p:cNvSpPr>
            <a:spLocks noChangeAspect="1"/>
          </p:cNvSpPr>
          <p:nvPr/>
        </p:nvSpPr>
        <p:spPr>
          <a:xfrm>
            <a:off x="5357818" y="1928802"/>
            <a:ext cx="612000" cy="61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" action="ppaction://noaction">
              <a:snd r:embed="rId12" name="camera.wav"/>
            </a:hlinkClick>
          </p:cNvPr>
          <p:cNvSpPr>
            <a:spLocks noChangeAspect="1"/>
          </p:cNvSpPr>
          <p:nvPr/>
        </p:nvSpPr>
        <p:spPr>
          <a:xfrm>
            <a:off x="1000100" y="1928802"/>
            <a:ext cx="612000" cy="61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" action="ppaction://noaction">
              <a:snd r:embed="rId12" name="camera.wav"/>
            </a:hlinkClick>
          </p:cNvPr>
          <p:cNvSpPr>
            <a:spLocks noChangeAspect="1"/>
          </p:cNvSpPr>
          <p:nvPr/>
        </p:nvSpPr>
        <p:spPr>
          <a:xfrm>
            <a:off x="1071538" y="3643314"/>
            <a:ext cx="612000" cy="6120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>
              <a:snd r:embed="rId12" name="camera.wav"/>
            </a:hlinkClick>
          </p:cNvPr>
          <p:cNvSpPr>
            <a:spLocks noChangeAspect="1"/>
          </p:cNvSpPr>
          <p:nvPr/>
        </p:nvSpPr>
        <p:spPr>
          <a:xfrm>
            <a:off x="5357818" y="3643314"/>
            <a:ext cx="612000" cy="612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000628" y="2428868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Утро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628" y="3071810"/>
            <a:ext cx="132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День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5786" y="3071810"/>
            <a:ext cx="305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Вечер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786" y="2500306"/>
            <a:ext cx="328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Ночь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72198" y="4357694"/>
            <a:ext cx="3071802" cy="1569660"/>
          </a:xfrm>
          <a:prstGeom prst="rect">
            <a:avLst/>
          </a:prstGeom>
          <a:blipFill>
            <a:blip r:embed="rId13" cstate="email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Вот и солнышко встаёт,</a:t>
            </a:r>
          </a:p>
          <a:p>
            <a:r>
              <a:rPr lang="ru-RU" sz="1600" b="1" dirty="0" smtClean="0"/>
              <a:t>Спать ребятам не даёт!</a:t>
            </a:r>
          </a:p>
          <a:p>
            <a:pPr>
              <a:buFontTx/>
              <a:buChar char="-"/>
            </a:pPr>
            <a:r>
              <a:rPr lang="ru-RU" sz="1600" b="1" dirty="0" smtClean="0"/>
              <a:t>Ну-ка, детки, подымайтесь,</a:t>
            </a:r>
          </a:p>
          <a:p>
            <a:r>
              <a:rPr lang="ru-RU" sz="1600" b="1" dirty="0" smtClean="0"/>
              <a:t>  Заряжайтесь, умывайтесь,</a:t>
            </a:r>
          </a:p>
          <a:p>
            <a:r>
              <a:rPr lang="ru-RU" sz="1600" b="1" dirty="0" smtClean="0"/>
              <a:t>  Аккуратно одевайтесь</a:t>
            </a:r>
          </a:p>
          <a:p>
            <a:r>
              <a:rPr lang="ru-RU" sz="1600" b="1" dirty="0" smtClean="0"/>
              <a:t>  И за завтрак принимайтесь!</a:t>
            </a:r>
            <a:endParaRPr lang="ru-RU" sz="1600" b="1" dirty="0"/>
          </a:p>
        </p:txBody>
      </p:sp>
      <p:pic>
        <p:nvPicPr>
          <p:cNvPr id="23" name="Рисунок 22" descr="стрелки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-5400000">
            <a:off x="2448230" y="1837994"/>
            <a:ext cx="2072897" cy="540000"/>
          </a:xfrm>
          <a:prstGeom prst="rect">
            <a:avLst/>
          </a:prstGeom>
        </p:spPr>
      </p:pic>
      <p:pic>
        <p:nvPicPr>
          <p:cNvPr id="24" name="Рисунок 23" descr="стрелки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-3180000">
            <a:off x="3017611" y="2006094"/>
            <a:ext cx="2072897" cy="540000"/>
          </a:xfrm>
          <a:prstGeom prst="rect">
            <a:avLst/>
          </a:prstGeom>
        </p:spPr>
      </p:pic>
      <p:pic>
        <p:nvPicPr>
          <p:cNvPr id="25" name="Рисунок 2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208000" y="5922000"/>
            <a:ext cx="936000" cy="936000"/>
          </a:xfrm>
          <a:prstGeom prst="rect">
            <a:avLst/>
          </a:prstGeom>
        </p:spPr>
      </p:pic>
      <p:pic>
        <p:nvPicPr>
          <p:cNvPr id="26" name="~PP2061.WAV">
            <a:hlinkClick r:id="" action="ppaction://media"/>
          </p:cNvPr>
          <p:cNvPicPr>
            <a:picLocks noRot="1" noChangeAspect="1"/>
          </p:cNvPicPr>
          <p:nvPr>
            <a:wavAudioFile r:embed="rId1" name="~PP2061.WAV"/>
          </p:nvPr>
        </p:nvPicPr>
        <p:blipFill>
          <a:blip r:embed="rId1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6215082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Угадайте, про какую часть суток стихотворение.</a:t>
            </a:r>
          </a:p>
        </p:txBody>
      </p:sp>
      <p:pic>
        <p:nvPicPr>
          <p:cNvPr id="3" name="Рисунок 2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85720" y="6267450"/>
            <a:ext cx="590550" cy="590550"/>
          </a:xfrm>
          <a:prstGeom prst="rect">
            <a:avLst/>
          </a:prstGeom>
        </p:spPr>
      </p:pic>
      <p:pic>
        <p:nvPicPr>
          <p:cNvPr id="4" name="Рисунок 3" descr="b030f073dd79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786578" y="1071546"/>
            <a:ext cx="2115893" cy="2088000"/>
          </a:xfrm>
          <a:prstGeom prst="rect">
            <a:avLst/>
          </a:prstGeom>
        </p:spPr>
      </p:pic>
      <p:sp>
        <p:nvSpPr>
          <p:cNvPr id="5" name="Овал 4"/>
          <p:cNvSpPr>
            <a:spLocks noChangeAspect="1"/>
          </p:cNvSpPr>
          <p:nvPr/>
        </p:nvSpPr>
        <p:spPr>
          <a:xfrm>
            <a:off x="571472" y="142852"/>
            <a:ext cx="5832000" cy="5832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>
            <a:stCxn id="5" idx="0"/>
            <a:endCxn id="5" idx="4"/>
          </p:cNvCxnSpPr>
          <p:nvPr/>
        </p:nvCxnSpPr>
        <p:spPr>
          <a:xfrm rot="16200000" flipH="1">
            <a:off x="571472" y="3058852"/>
            <a:ext cx="583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5" idx="2"/>
            <a:endCxn id="5" idx="6"/>
          </p:cNvCxnSpPr>
          <p:nvPr/>
        </p:nvCxnSpPr>
        <p:spPr>
          <a:xfrm rot="10800000" flipH="1">
            <a:off x="571472" y="3058852"/>
            <a:ext cx="5832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05cc871d6e43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1285852" y="642918"/>
            <a:ext cx="2475923" cy="1813745"/>
          </a:xfrm>
          <a:prstGeom prst="rect">
            <a:avLst/>
          </a:prstGeom>
        </p:spPr>
      </p:pic>
      <p:pic>
        <p:nvPicPr>
          <p:cNvPr id="11" name="Рисунок 10" descr="05cc871d6e43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3357554" y="428604"/>
            <a:ext cx="2052000" cy="2052000"/>
          </a:xfrm>
          <a:prstGeom prst="rect">
            <a:avLst/>
          </a:prstGeom>
        </p:spPr>
      </p:pic>
      <p:pic>
        <p:nvPicPr>
          <p:cNvPr id="12" name="Рисунок 11" descr="babies11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3571868" y="3571876"/>
            <a:ext cx="1775677" cy="1728000"/>
          </a:xfrm>
          <a:prstGeom prst="rect">
            <a:avLst/>
          </a:prstGeom>
        </p:spPr>
      </p:pic>
      <p:pic>
        <p:nvPicPr>
          <p:cNvPr id="13" name="Рисунок 12" descr="a392977b80f6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1357290" y="3857628"/>
            <a:ext cx="2089484" cy="1404000"/>
          </a:xfrm>
          <a:prstGeom prst="rect">
            <a:avLst/>
          </a:prstGeom>
        </p:spPr>
      </p:pic>
      <p:sp>
        <p:nvSpPr>
          <p:cNvPr id="14" name="Овал 13">
            <a:hlinkClick r:id="" action="ppaction://noaction">
              <a:snd r:embed="rId12" name="camera.wav"/>
            </a:hlinkClick>
          </p:cNvPr>
          <p:cNvSpPr>
            <a:spLocks noChangeAspect="1"/>
          </p:cNvSpPr>
          <p:nvPr/>
        </p:nvSpPr>
        <p:spPr>
          <a:xfrm>
            <a:off x="5357818" y="1928802"/>
            <a:ext cx="612000" cy="61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" action="ppaction://noaction">
              <a:snd r:embed="rId12" name="camera.wav"/>
            </a:hlinkClick>
          </p:cNvPr>
          <p:cNvSpPr>
            <a:spLocks noChangeAspect="1"/>
          </p:cNvSpPr>
          <p:nvPr/>
        </p:nvSpPr>
        <p:spPr>
          <a:xfrm>
            <a:off x="1000100" y="1928802"/>
            <a:ext cx="612000" cy="612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1071538" y="3643314"/>
            <a:ext cx="612000" cy="6120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" action="ppaction://noaction">
              <a:snd r:embed="rId12" name="camera.wav"/>
            </a:hlinkClick>
          </p:cNvPr>
          <p:cNvSpPr>
            <a:spLocks noChangeAspect="1"/>
          </p:cNvSpPr>
          <p:nvPr/>
        </p:nvSpPr>
        <p:spPr>
          <a:xfrm>
            <a:off x="5357818" y="3643314"/>
            <a:ext cx="612000" cy="6120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000628" y="2428868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Утро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628" y="3071810"/>
            <a:ext cx="132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День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5786" y="3071810"/>
            <a:ext cx="3058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Вечер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786" y="2500306"/>
            <a:ext cx="328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Ночь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5074" y="4357694"/>
            <a:ext cx="2714612" cy="1323439"/>
          </a:xfrm>
          <a:prstGeom prst="rect">
            <a:avLst/>
          </a:prstGeom>
          <a:blipFill>
            <a:blip r:embed="rId13" cstate="email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Уже за окошком темнеет,</a:t>
            </a:r>
          </a:p>
          <a:p>
            <a:r>
              <a:rPr lang="ru-RU" sz="1600" b="1" dirty="0" smtClean="0"/>
              <a:t>Прохожий зевнул на ходу.</a:t>
            </a:r>
          </a:p>
          <a:p>
            <a:r>
              <a:rPr lang="ru-RU" sz="1600" b="1" dirty="0" smtClean="0"/>
              <a:t>Из детского сада </a:t>
            </a:r>
          </a:p>
          <a:p>
            <a:r>
              <a:rPr lang="ru-RU" sz="1600" b="1" dirty="0" smtClean="0"/>
              <a:t>Спешу я скорее,</a:t>
            </a:r>
          </a:p>
          <a:p>
            <a:r>
              <a:rPr lang="ru-RU" sz="1600" b="1" dirty="0" smtClean="0"/>
              <a:t>Я к маме любимой иду!</a:t>
            </a:r>
          </a:p>
        </p:txBody>
      </p:sp>
      <p:pic>
        <p:nvPicPr>
          <p:cNvPr id="23" name="Рисунок 22" descr="стрелки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-5400000">
            <a:off x="2448230" y="1837994"/>
            <a:ext cx="2072897" cy="540000"/>
          </a:xfrm>
          <a:prstGeom prst="rect">
            <a:avLst/>
          </a:prstGeom>
        </p:spPr>
      </p:pic>
      <p:pic>
        <p:nvPicPr>
          <p:cNvPr id="24" name="Рисунок 23" descr="стрелки.png"/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 rot="7800000">
            <a:off x="1836832" y="3555015"/>
            <a:ext cx="2072897" cy="540000"/>
          </a:xfrm>
          <a:prstGeom prst="rect">
            <a:avLst/>
          </a:prstGeom>
        </p:spPr>
      </p:pic>
      <p:pic>
        <p:nvPicPr>
          <p:cNvPr id="25" name="Рисунок 2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208000" y="5922000"/>
            <a:ext cx="936000" cy="936000"/>
          </a:xfrm>
          <a:prstGeom prst="rect">
            <a:avLst/>
          </a:prstGeom>
        </p:spPr>
      </p:pic>
      <p:pic>
        <p:nvPicPr>
          <p:cNvPr id="26" name="~PP927.WAV">
            <a:hlinkClick r:id="" action="ppaction://media"/>
          </p:cNvPr>
          <p:cNvPicPr>
            <a:picLocks noRot="1" noChangeAspect="1"/>
          </p:cNvPicPr>
          <p:nvPr>
            <a:wavAudioFile r:embed="rId1" name="~PP927.WAV"/>
          </p:nvPr>
        </p:nvPicPr>
        <p:blipFill>
          <a:blip r:embed="rId1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500298" y="0"/>
            <a:ext cx="4071966" cy="857232"/>
          </a:xfrm>
          <a:prstGeom prst="flowChartPunchedTape">
            <a:avLst/>
          </a:prstGeom>
          <a:blipFill>
            <a:blip r:embed="rId5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недели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715272" y="142852"/>
            <a:ext cx="1130906" cy="1116000"/>
          </a:xfrm>
          <a:prstGeom prst="rect">
            <a:avLst/>
          </a:prstGeom>
        </p:spPr>
      </p:pic>
      <p:sp>
        <p:nvSpPr>
          <p:cNvPr id="4" name="Пятиугольник 3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 неделе семь дней.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Расставьте цифры по порядку и вы узнаете, в каком порядке дни недели идут друг за другом.</a:t>
            </a:r>
          </a:p>
        </p:txBody>
      </p:sp>
      <p:pic>
        <p:nvPicPr>
          <p:cNvPr id="6" name="Рисунок 5" descr="оло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7" name="Рисунок 6" descr="cc4eebca82bb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4143380"/>
            <a:ext cx="9144000" cy="18908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844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14612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00694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86578" y="5786454"/>
            <a:ext cx="1000132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5814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2285984" y="1071546"/>
            <a:ext cx="1039141" cy="2304000"/>
          </a:xfrm>
          <a:prstGeom prst="rect">
            <a:avLst/>
          </a:prstGeom>
        </p:spPr>
      </p:pic>
      <p:pic>
        <p:nvPicPr>
          <p:cNvPr id="17" name="Рисунок 16" descr="98ea82d000a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6286512" y="857232"/>
            <a:ext cx="1080000" cy="1800000"/>
          </a:xfrm>
          <a:prstGeom prst="rect">
            <a:avLst/>
          </a:prstGeom>
        </p:spPr>
      </p:pic>
      <p:pic>
        <p:nvPicPr>
          <p:cNvPr id="18" name="Рисунок 17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3571868" y="1785926"/>
            <a:ext cx="1036813" cy="2016000"/>
          </a:xfrm>
          <a:prstGeom prst="rect">
            <a:avLst/>
          </a:prstGeom>
        </p:spPr>
      </p:pic>
      <p:pic>
        <p:nvPicPr>
          <p:cNvPr id="19" name="Рисунок 18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928662" y="2143116"/>
            <a:ext cx="1221984" cy="1800000"/>
          </a:xfrm>
          <a:prstGeom prst="rect">
            <a:avLst/>
          </a:prstGeom>
        </p:spPr>
      </p:pic>
      <p:pic>
        <p:nvPicPr>
          <p:cNvPr id="20" name="Рисунок 19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7858148" y="1857364"/>
            <a:ext cx="979208" cy="2016000"/>
          </a:xfrm>
          <a:prstGeom prst="rect">
            <a:avLst/>
          </a:prstGeom>
        </p:spPr>
      </p:pic>
      <p:pic>
        <p:nvPicPr>
          <p:cNvPr id="21" name="Рисунок 20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>
          <a:xfrm>
            <a:off x="357158" y="214290"/>
            <a:ext cx="1200002" cy="1980000"/>
          </a:xfrm>
          <a:prstGeom prst="rect">
            <a:avLst/>
          </a:prstGeom>
        </p:spPr>
      </p:pic>
      <p:pic>
        <p:nvPicPr>
          <p:cNvPr id="22" name="Рисунок 21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6" cstate="email"/>
          <a:srcRect/>
          <a:stretch>
            <a:fillRect/>
          </a:stretch>
        </p:blipFill>
        <p:spPr>
          <a:xfrm>
            <a:off x="4929190" y="785794"/>
            <a:ext cx="1020005" cy="1980000"/>
          </a:xfrm>
          <a:prstGeom prst="rect">
            <a:avLst/>
          </a:prstGeom>
        </p:spPr>
      </p:pic>
      <p:pic>
        <p:nvPicPr>
          <p:cNvPr id="24" name="Рисунок 23" descr="77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572264" y="1071546"/>
            <a:ext cx="487813" cy="900000"/>
          </a:xfrm>
          <a:prstGeom prst="rect">
            <a:avLst/>
          </a:prstGeom>
        </p:spPr>
      </p:pic>
      <p:pic>
        <p:nvPicPr>
          <p:cNvPr id="25" name="Рисунок 24" descr="78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2500298" y="1285860"/>
            <a:ext cx="563600" cy="828000"/>
          </a:xfrm>
          <a:prstGeom prst="rect">
            <a:avLst/>
          </a:prstGeom>
        </p:spPr>
      </p:pic>
      <p:pic>
        <p:nvPicPr>
          <p:cNvPr id="26" name="Рисунок 25" descr="79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1214414" y="2357430"/>
            <a:ext cx="623950" cy="900000"/>
          </a:xfrm>
          <a:prstGeom prst="rect">
            <a:avLst/>
          </a:prstGeom>
        </p:spPr>
      </p:pic>
      <p:pic>
        <p:nvPicPr>
          <p:cNvPr id="27" name="Рисунок 26" descr="80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8001024" y="2000240"/>
            <a:ext cx="657988" cy="900000"/>
          </a:xfrm>
          <a:prstGeom prst="rect">
            <a:avLst/>
          </a:prstGeom>
        </p:spPr>
      </p:pic>
      <p:pic>
        <p:nvPicPr>
          <p:cNvPr id="28" name="Рисунок 27" descr="81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5072066" y="1071546"/>
            <a:ext cx="644972" cy="936000"/>
          </a:xfrm>
          <a:prstGeom prst="rect">
            <a:avLst/>
          </a:prstGeom>
        </p:spPr>
      </p:pic>
      <p:pic>
        <p:nvPicPr>
          <p:cNvPr id="29" name="Рисунок 28" descr="82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642911" y="357166"/>
            <a:ext cx="656773" cy="936000"/>
          </a:xfrm>
          <a:prstGeom prst="rect">
            <a:avLst/>
          </a:prstGeom>
        </p:spPr>
      </p:pic>
      <p:pic>
        <p:nvPicPr>
          <p:cNvPr id="30" name="Рисунок 29" descr="83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3786182" y="2000240"/>
            <a:ext cx="676890" cy="900000"/>
          </a:xfrm>
          <a:prstGeom prst="rect">
            <a:avLst/>
          </a:prstGeom>
        </p:spPr>
      </p:pic>
      <p:pic>
        <p:nvPicPr>
          <p:cNvPr id="31" name="~PP2481.WAV">
            <a:hlinkClick r:id="" action="ppaction://media"/>
          </p:cNvPr>
          <p:cNvPicPr>
            <a:picLocks noRot="1" noChangeAspect="1"/>
          </p:cNvPicPr>
          <p:nvPr>
            <a:wavAudioFile r:embed="rId1" name="~PP2481.WAV"/>
          </p:nvPr>
        </p:nvPicPr>
        <p:blipFill>
          <a:blip r:embed="rId2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500298" y="0"/>
            <a:ext cx="4071966" cy="857232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недели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15272" y="142852"/>
            <a:ext cx="1130906" cy="1116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Расставьте цифры по порядку и вы узнаете, в каком порядке дни недели идут друг за другом.</a:t>
            </a:r>
          </a:p>
        </p:txBody>
      </p:sp>
      <p:pic>
        <p:nvPicPr>
          <p:cNvPr id="6" name="Рисунок 5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-142908" y="6267450"/>
            <a:ext cx="590550" cy="590550"/>
          </a:xfrm>
          <a:prstGeom prst="rect">
            <a:avLst/>
          </a:prstGeom>
        </p:spPr>
      </p:pic>
      <p:pic>
        <p:nvPicPr>
          <p:cNvPr id="7" name="Рисунок 6" descr="cc4eebca82bb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4143380"/>
            <a:ext cx="9144000" cy="1890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72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14612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00694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86578" y="5786454"/>
            <a:ext cx="1000132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5814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98ea82d000a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2285984" y="1071546"/>
            <a:ext cx="1039141" cy="2304000"/>
          </a:xfrm>
          <a:prstGeom prst="rect">
            <a:avLst/>
          </a:prstGeom>
        </p:spPr>
      </p:pic>
      <p:pic>
        <p:nvPicPr>
          <p:cNvPr id="18" name="Рисунок 17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3571868" y="1785926"/>
            <a:ext cx="1036813" cy="2016000"/>
          </a:xfrm>
          <a:prstGeom prst="rect">
            <a:avLst/>
          </a:prstGeom>
        </p:spPr>
      </p:pic>
      <p:pic>
        <p:nvPicPr>
          <p:cNvPr id="19" name="Рисунок 18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928662" y="2143116"/>
            <a:ext cx="1221984" cy="1800000"/>
          </a:xfrm>
          <a:prstGeom prst="rect">
            <a:avLst/>
          </a:prstGeom>
        </p:spPr>
      </p:pic>
      <p:pic>
        <p:nvPicPr>
          <p:cNvPr id="20" name="Рисунок 19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6786578" y="1285860"/>
            <a:ext cx="979208" cy="2016000"/>
          </a:xfrm>
          <a:prstGeom prst="rect">
            <a:avLst/>
          </a:prstGeom>
        </p:spPr>
      </p:pic>
      <p:pic>
        <p:nvPicPr>
          <p:cNvPr id="21" name="Рисунок 20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357158" y="214290"/>
            <a:ext cx="1200002" cy="1980000"/>
          </a:xfrm>
          <a:prstGeom prst="rect">
            <a:avLst/>
          </a:prstGeom>
        </p:spPr>
      </p:pic>
      <p:pic>
        <p:nvPicPr>
          <p:cNvPr id="22" name="Рисунок 21" descr="98ea82d000a4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4929190" y="857232"/>
            <a:ext cx="1020005" cy="1980000"/>
          </a:xfrm>
          <a:prstGeom prst="rect">
            <a:avLst/>
          </a:prstGeom>
        </p:spPr>
      </p:pic>
      <p:pic>
        <p:nvPicPr>
          <p:cNvPr id="25" name="Рисунок 24" descr="78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2500298" y="1285860"/>
            <a:ext cx="563600" cy="828000"/>
          </a:xfrm>
          <a:prstGeom prst="rect">
            <a:avLst/>
          </a:prstGeom>
        </p:spPr>
      </p:pic>
      <p:pic>
        <p:nvPicPr>
          <p:cNvPr id="26" name="Рисунок 25" descr="79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1214414" y="2357430"/>
            <a:ext cx="623950" cy="900000"/>
          </a:xfrm>
          <a:prstGeom prst="rect">
            <a:avLst/>
          </a:prstGeom>
        </p:spPr>
      </p:pic>
      <p:pic>
        <p:nvPicPr>
          <p:cNvPr id="27" name="Рисунок 26" descr="80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929454" y="1428736"/>
            <a:ext cx="657988" cy="900000"/>
          </a:xfrm>
          <a:prstGeom prst="rect">
            <a:avLst/>
          </a:prstGeom>
        </p:spPr>
      </p:pic>
      <p:pic>
        <p:nvPicPr>
          <p:cNvPr id="28" name="Рисунок 27" descr="81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5072066" y="1071546"/>
            <a:ext cx="644972" cy="936000"/>
          </a:xfrm>
          <a:prstGeom prst="rect">
            <a:avLst/>
          </a:prstGeom>
        </p:spPr>
      </p:pic>
      <p:pic>
        <p:nvPicPr>
          <p:cNvPr id="29" name="Рисунок 28" descr="82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642911" y="357166"/>
            <a:ext cx="656773" cy="936000"/>
          </a:xfrm>
          <a:prstGeom prst="rect">
            <a:avLst/>
          </a:prstGeom>
        </p:spPr>
      </p:pic>
      <p:pic>
        <p:nvPicPr>
          <p:cNvPr id="30" name="Рисунок 29" descr="83.png">
            <a:hlinkClick r:id="" action="ppaction://noaction">
              <a:snd r:embed="rId9" name="cashreg.wav"/>
            </a:hlinkClick>
          </p:cNvPr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3786182" y="2000240"/>
            <a:ext cx="676890" cy="900000"/>
          </a:xfrm>
          <a:prstGeom prst="rect">
            <a:avLst/>
          </a:prstGeom>
        </p:spPr>
      </p:pic>
      <p:pic>
        <p:nvPicPr>
          <p:cNvPr id="31" name="Рисунок 30" descr="98ea82d000a4.png"/>
          <p:cNvPicPr>
            <a:picLocks noChangeAspect="1"/>
          </p:cNvPicPr>
          <p:nvPr/>
        </p:nvPicPr>
        <p:blipFill>
          <a:blip r:embed="rId21" cstate="email"/>
          <a:srcRect/>
          <a:stretch>
            <a:fillRect/>
          </a:stretch>
        </p:blipFill>
        <p:spPr>
          <a:xfrm>
            <a:off x="428596" y="3786190"/>
            <a:ext cx="864000" cy="1440000"/>
          </a:xfrm>
          <a:prstGeom prst="rect">
            <a:avLst/>
          </a:prstGeom>
        </p:spPr>
      </p:pic>
      <p:pic>
        <p:nvPicPr>
          <p:cNvPr id="32" name="Рисунок 31" descr="77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642910" y="3929066"/>
            <a:ext cx="390250" cy="720000"/>
          </a:xfrm>
          <a:prstGeom prst="rect">
            <a:avLst/>
          </a:prstGeom>
        </p:spPr>
      </p:pic>
      <p:pic>
        <p:nvPicPr>
          <p:cNvPr id="33" name="~PP1929.WAV">
            <a:hlinkClick r:id="" action="ppaction://media"/>
          </p:cNvPr>
          <p:cNvPicPr>
            <a:picLocks noRot="1" noChangeAspect="1"/>
          </p:cNvPicPr>
          <p:nvPr>
            <a:wavAudioFile r:embed="rId1" name="~PP1929.WAV"/>
          </p:nvPr>
        </p:nvPicPr>
        <p:blipFill>
          <a:blip r:embed="rId2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79388" y="188913"/>
            <a:ext cx="8713787" cy="6480175"/>
          </a:xfrm>
          <a:prstGeom prst="rect">
            <a:avLst/>
          </a:prstGeom>
          <a:noFill/>
          <a:ln w="76200" cmpd="tri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755650" y="333375"/>
            <a:ext cx="77041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u="sng" dirty="0"/>
              <a:t>ХАРАКТЕРИСТИКА  ПРОЕКТА</a:t>
            </a: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 rot="5400000">
            <a:off x="1908175" y="-387349"/>
            <a:ext cx="503237" cy="35290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10800000" vert="eaVert" wrap="none" anchor="ctr"/>
          <a:lstStyle/>
          <a:p>
            <a:pPr algn="ctr">
              <a:defRPr/>
            </a:pPr>
            <a:r>
              <a:rPr lang="ru-RU" sz="1600" b="1" dirty="0"/>
              <a:t>ТИП ПРОЕКТА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 rot="5400000">
            <a:off x="7093744" y="619919"/>
            <a:ext cx="503238" cy="25209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10800000" vert="eaVert" wrap="none" anchor="ctr"/>
          <a:lstStyle/>
          <a:p>
            <a:pPr algn="ctr">
              <a:defRPr/>
            </a:pPr>
            <a:r>
              <a:rPr lang="ru-RU" sz="1600" b="1"/>
              <a:t>УЧАСТНИКИ ПРОЕКТА</a:t>
            </a: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 rot="5400000">
            <a:off x="1579563" y="1778000"/>
            <a:ext cx="503238" cy="23764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10800000" vert="eaVert" wrap="none" anchor="ctr"/>
          <a:lstStyle/>
          <a:p>
            <a:pPr algn="ctr">
              <a:defRPr/>
            </a:pPr>
            <a:r>
              <a:rPr lang="ru-RU" sz="1600" b="1" dirty="0"/>
              <a:t>ХАРАКТЕР УЧАСТИЯ</a:t>
            </a: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 rot="-5400000">
            <a:off x="2105805" y="3180552"/>
            <a:ext cx="431800" cy="3643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sz="1600" b="1" dirty="0"/>
              <a:t>СРОКИ  РЕАЛИЗАЦИИ</a:t>
            </a:r>
          </a:p>
        </p:txBody>
      </p:sp>
      <p:sp>
        <p:nvSpPr>
          <p:cNvPr id="123914" name="AutoShape 10"/>
          <p:cNvSpPr>
            <a:spLocks noChangeArrowheads="1"/>
          </p:cNvSpPr>
          <p:nvPr/>
        </p:nvSpPr>
        <p:spPr bwMode="auto">
          <a:xfrm rot="10800000">
            <a:off x="323850" y="1989138"/>
            <a:ext cx="4968875" cy="431800"/>
          </a:xfrm>
          <a:prstGeom prst="wedgeRectCallout">
            <a:avLst>
              <a:gd name="adj1" fmla="val 47185"/>
              <a:gd name="adj2" fmla="val 123157"/>
            </a:avLst>
          </a:prstGeom>
          <a:solidFill>
            <a:srgbClr val="FFCC99"/>
          </a:solidFill>
          <a:ln w="9525" algn="ctr">
            <a:solidFill>
              <a:srgbClr val="3366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/>
          <a:lstStyle/>
          <a:p>
            <a:pPr algn="ctr">
              <a:defRPr/>
            </a:pPr>
            <a:r>
              <a:rPr lang="ru-RU" sz="2000" b="1" i="1">
                <a:solidFill>
                  <a:schemeClr val="dk1"/>
                </a:solidFill>
                <a:latin typeface="+mn-lt"/>
              </a:rPr>
              <a:t>практико-ориентированный</a:t>
            </a:r>
          </a:p>
        </p:txBody>
      </p:sp>
      <p:sp>
        <p:nvSpPr>
          <p:cNvPr id="123915" name="AutoShape 11"/>
          <p:cNvSpPr>
            <a:spLocks noChangeArrowheads="1"/>
          </p:cNvSpPr>
          <p:nvPr/>
        </p:nvSpPr>
        <p:spPr bwMode="auto">
          <a:xfrm rot="10800000">
            <a:off x="3419475" y="2708275"/>
            <a:ext cx="4968875" cy="720725"/>
          </a:xfrm>
          <a:prstGeom prst="wedgeRectCallout">
            <a:avLst>
              <a:gd name="adj1" fmla="val -46264"/>
              <a:gd name="adj2" fmla="val 126208"/>
            </a:avLst>
          </a:prstGeom>
          <a:solidFill>
            <a:srgbClr val="E5ECA2"/>
          </a:solidFill>
          <a:ln w="9525" algn="ctr">
            <a:solidFill>
              <a:srgbClr val="FD6094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/>
          <a:lstStyle/>
          <a:p>
            <a:pPr algn="ctr">
              <a:defRPr/>
            </a:pPr>
            <a:r>
              <a:rPr lang="ru-RU" sz="2000" b="1" i="1">
                <a:solidFill>
                  <a:srgbClr val="000000"/>
                </a:solidFill>
                <a:latin typeface="Arial" pitchFamily="34" charset="0"/>
              </a:rPr>
              <a:t>воспитанники  дошкольного возраста,  педагоги</a:t>
            </a:r>
          </a:p>
        </p:txBody>
      </p:sp>
      <p:sp>
        <p:nvSpPr>
          <p:cNvPr id="123916" name="AutoShape 12"/>
          <p:cNvSpPr>
            <a:spLocks noChangeArrowheads="1"/>
          </p:cNvSpPr>
          <p:nvPr/>
        </p:nvSpPr>
        <p:spPr bwMode="auto">
          <a:xfrm rot="10800000">
            <a:off x="785786" y="3643313"/>
            <a:ext cx="7500990" cy="1008062"/>
          </a:xfrm>
          <a:prstGeom prst="wedgeRectCallout">
            <a:avLst>
              <a:gd name="adj1" fmla="val 45167"/>
              <a:gd name="adj2" fmla="val 92676"/>
            </a:avLst>
          </a:prstGeom>
          <a:solidFill>
            <a:srgbClr val="D3E4AA"/>
          </a:solidFill>
          <a:ln w="9525" algn="ctr">
            <a:solidFill>
              <a:srgbClr val="FD6094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/>
          <a:lstStyle/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  <a:latin typeface="+mn-lt"/>
              </a:rPr>
              <a:t>активная деятельность детей, сотрудничество с </a:t>
            </a:r>
            <a:r>
              <a:rPr lang="ru-RU" sz="2000" b="1" i="1" dirty="0" smtClean="0">
                <a:solidFill>
                  <a:srgbClr val="000000"/>
                </a:solidFill>
                <a:latin typeface="+mn-lt"/>
              </a:rPr>
              <a:t>воспитателями</a:t>
            </a:r>
            <a:endParaRPr lang="ru-RU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>
              <a:defRPr/>
            </a:pPr>
            <a:endParaRPr lang="ru-RU" sz="2000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3919" name="AutoShape 15"/>
          <p:cNvSpPr>
            <a:spLocks noChangeArrowheads="1"/>
          </p:cNvSpPr>
          <p:nvPr/>
        </p:nvSpPr>
        <p:spPr bwMode="auto">
          <a:xfrm rot="10800000">
            <a:off x="571500" y="5715000"/>
            <a:ext cx="8137525" cy="647700"/>
          </a:xfrm>
          <a:prstGeom prst="wedgeRectCallout">
            <a:avLst>
              <a:gd name="adj1" fmla="val 46370"/>
              <a:gd name="adj2" fmla="val 126222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10800000"/>
          <a:lstStyle/>
          <a:p>
            <a:pPr algn="ctr">
              <a:defRPr/>
            </a:pPr>
            <a:endParaRPr lang="ru-RU" sz="800" b="1" i="1" dirty="0"/>
          </a:p>
          <a:p>
            <a:pPr algn="ctr">
              <a:defRPr/>
            </a:pPr>
            <a:r>
              <a:rPr lang="ru-RU" sz="2000" b="1" i="1" dirty="0"/>
              <a:t>долгосрочный (реализуется в течение учебного года)</a:t>
            </a:r>
          </a:p>
          <a:p>
            <a:pPr algn="ctr">
              <a:defRPr/>
            </a:pPr>
            <a:endParaRPr lang="ru-RU" sz="2000" b="1" i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3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8" grpId="0" animBg="1"/>
      <p:bldP spid="123909" grpId="0" animBg="1"/>
      <p:bldP spid="123910" grpId="0" animBg="1"/>
      <p:bldP spid="123911" grpId="0" animBg="1"/>
      <p:bldP spid="123914" grpId="0" animBg="1"/>
      <p:bldP spid="123915" grpId="0" animBg="1"/>
      <p:bldP spid="123916" grpId="0" animBg="1"/>
      <p:bldP spid="1239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500298" y="0"/>
            <a:ext cx="4071966" cy="857232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недели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15272" y="142852"/>
            <a:ext cx="1130906" cy="1116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Расставьте цифры по порядку и вы узнаете, в каком порядке дни недели идут друг за другом.</a:t>
            </a:r>
          </a:p>
        </p:txBody>
      </p:sp>
      <p:pic>
        <p:nvPicPr>
          <p:cNvPr id="6" name="Рисунок 5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7" name="Рисунок 6" descr="cc4eebca82bb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4143380"/>
            <a:ext cx="9144000" cy="18908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14612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00694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86578" y="5786454"/>
            <a:ext cx="1000132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5814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98ea82d000a4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1643042" y="3643314"/>
            <a:ext cx="795590" cy="1764000"/>
          </a:xfrm>
          <a:prstGeom prst="rect">
            <a:avLst/>
          </a:prstGeom>
        </p:spPr>
      </p:pic>
      <p:pic>
        <p:nvPicPr>
          <p:cNvPr id="17" name="Рисунок 16" descr="98ea82d000a4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500034" y="3643314"/>
            <a:ext cx="864000" cy="1440000"/>
          </a:xfrm>
          <a:prstGeom prst="rect">
            <a:avLst/>
          </a:prstGeom>
        </p:spPr>
      </p:pic>
      <p:pic>
        <p:nvPicPr>
          <p:cNvPr id="18" name="Рисунок 17" descr="98ea82d000a4.png">
            <a:hlinkClick r:id="" action="ppaction://noaction">
              <a:snd r:embed="rId10" name="cashreg.wav"/>
            </a:hlinkClick>
          </p:cNvPr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3571868" y="1785926"/>
            <a:ext cx="1036813" cy="2016000"/>
          </a:xfrm>
          <a:prstGeom prst="rect">
            <a:avLst/>
          </a:prstGeom>
        </p:spPr>
      </p:pic>
      <p:pic>
        <p:nvPicPr>
          <p:cNvPr id="19" name="Рисунок 18" descr="98ea82d000a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928662" y="2143116"/>
            <a:ext cx="1221984" cy="1800000"/>
          </a:xfrm>
          <a:prstGeom prst="rect">
            <a:avLst/>
          </a:prstGeom>
        </p:spPr>
      </p:pic>
      <p:pic>
        <p:nvPicPr>
          <p:cNvPr id="20" name="Рисунок 19" descr="98ea82d000a4.png">
            <a:hlinkClick r:id="" action="ppaction://noaction">
              <a:snd r:embed="rId10" name="cashreg.wav"/>
            </a:hlinkClick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7858148" y="1857364"/>
            <a:ext cx="979208" cy="2016000"/>
          </a:xfrm>
          <a:prstGeom prst="rect">
            <a:avLst/>
          </a:prstGeom>
        </p:spPr>
      </p:pic>
      <p:pic>
        <p:nvPicPr>
          <p:cNvPr id="21" name="Рисунок 20" descr="98ea82d000a4.png">
            <a:hlinkClick r:id="" action="ppaction://noaction">
              <a:snd r:embed="rId10" name="cashreg.wav"/>
            </a:hlinkClick>
          </p:cNvPr>
          <p:cNvPicPr>
            <a:picLocks noChangeAspect="1"/>
          </p:cNvPicPr>
          <p:nvPr/>
        </p:nvPicPr>
        <p:blipFill>
          <a:blip r:embed="rId14" cstate="email"/>
          <a:srcRect/>
          <a:stretch>
            <a:fillRect/>
          </a:stretch>
        </p:blipFill>
        <p:spPr>
          <a:xfrm>
            <a:off x="357158" y="214290"/>
            <a:ext cx="1200002" cy="1980000"/>
          </a:xfrm>
          <a:prstGeom prst="rect">
            <a:avLst/>
          </a:prstGeom>
        </p:spPr>
      </p:pic>
      <p:pic>
        <p:nvPicPr>
          <p:cNvPr id="22" name="Рисунок 21" descr="98ea82d000a4.png">
            <a:hlinkClick r:id="" action="ppaction://noaction">
              <a:snd r:embed="rId10" name="cashreg.wav"/>
            </a:hlinkClick>
          </p:cNvPr>
          <p:cNvPicPr>
            <a:picLocks noChangeAspect="1"/>
          </p:cNvPicPr>
          <p:nvPr/>
        </p:nvPicPr>
        <p:blipFill>
          <a:blip r:embed="rId15" cstate="email"/>
          <a:srcRect/>
          <a:stretch>
            <a:fillRect/>
          </a:stretch>
        </p:blipFill>
        <p:spPr>
          <a:xfrm>
            <a:off x="4929190" y="785794"/>
            <a:ext cx="1020005" cy="1980000"/>
          </a:xfrm>
          <a:prstGeom prst="rect">
            <a:avLst/>
          </a:prstGeom>
        </p:spPr>
      </p:pic>
      <p:pic>
        <p:nvPicPr>
          <p:cNvPr id="24" name="Рисунок 23" descr="77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714348" y="3786190"/>
            <a:ext cx="390250" cy="720000"/>
          </a:xfrm>
          <a:prstGeom prst="rect">
            <a:avLst/>
          </a:prstGeom>
        </p:spPr>
      </p:pic>
      <p:pic>
        <p:nvPicPr>
          <p:cNvPr id="25" name="Рисунок 24" descr="78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1785918" y="3786190"/>
            <a:ext cx="490088" cy="720000"/>
          </a:xfrm>
          <a:prstGeom prst="rect">
            <a:avLst/>
          </a:prstGeom>
        </p:spPr>
      </p:pic>
      <p:pic>
        <p:nvPicPr>
          <p:cNvPr id="26" name="Рисунок 25" descr="79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1214414" y="2357430"/>
            <a:ext cx="623950" cy="900000"/>
          </a:xfrm>
          <a:prstGeom prst="rect">
            <a:avLst/>
          </a:prstGeom>
        </p:spPr>
      </p:pic>
      <p:pic>
        <p:nvPicPr>
          <p:cNvPr id="27" name="Рисунок 26" descr="80.png">
            <a:hlinkClick r:id="" action="ppaction://noaction">
              <a:snd r:embed="rId10" name="cashreg.wav"/>
            </a:hlinkClick>
          </p:cNvPr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8001024" y="2000240"/>
            <a:ext cx="657988" cy="900000"/>
          </a:xfrm>
          <a:prstGeom prst="rect">
            <a:avLst/>
          </a:prstGeom>
        </p:spPr>
      </p:pic>
      <p:pic>
        <p:nvPicPr>
          <p:cNvPr id="28" name="Рисунок 27" descr="81.png">
            <a:hlinkClick r:id="" action="ppaction://noaction">
              <a:snd r:embed="rId10" name="cashreg.wav"/>
            </a:hlinkClick>
          </p:cNvPr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5072066" y="1071546"/>
            <a:ext cx="644972" cy="936000"/>
          </a:xfrm>
          <a:prstGeom prst="rect">
            <a:avLst/>
          </a:prstGeom>
        </p:spPr>
      </p:pic>
      <p:pic>
        <p:nvPicPr>
          <p:cNvPr id="29" name="Рисунок 28" descr="82.png">
            <a:hlinkClick r:id="" action="ppaction://noaction">
              <a:snd r:embed="rId10" name="cashreg.wav"/>
            </a:hlinkClick>
          </p:cNvPr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642911" y="357166"/>
            <a:ext cx="656773" cy="936000"/>
          </a:xfrm>
          <a:prstGeom prst="rect">
            <a:avLst/>
          </a:prstGeom>
        </p:spPr>
      </p:pic>
      <p:pic>
        <p:nvPicPr>
          <p:cNvPr id="30" name="Рисунок 29" descr="83.png">
            <a:hlinkClick r:id="" action="ppaction://noaction">
              <a:snd r:embed="rId10" name="cashreg.wav"/>
            </a:hlinkClick>
          </p:cNvPr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3786182" y="2000240"/>
            <a:ext cx="676890" cy="900000"/>
          </a:xfrm>
          <a:prstGeom prst="rect">
            <a:avLst/>
          </a:prstGeom>
        </p:spPr>
      </p:pic>
      <p:pic>
        <p:nvPicPr>
          <p:cNvPr id="31" name="~PP4021.WAV">
            <a:hlinkClick r:id="" action="ppaction://media"/>
          </p:cNvPr>
          <p:cNvPicPr>
            <a:picLocks noRot="1" noChangeAspect="1"/>
          </p:cNvPicPr>
          <p:nvPr>
            <a:wavAudioFile r:embed="rId1" name="~PP4021.WAV"/>
          </p:nvPr>
        </p:nvPicPr>
        <p:blipFill>
          <a:blip r:embed="rId2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500298" y="0"/>
            <a:ext cx="4071966" cy="857232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недели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15272" y="142852"/>
            <a:ext cx="1130906" cy="1116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Расставьте цифры по порядку и вы узнаете, в каком порядке дни недели идут друг за другом.</a:t>
            </a:r>
          </a:p>
        </p:txBody>
      </p:sp>
      <p:pic>
        <p:nvPicPr>
          <p:cNvPr id="6" name="Рисунок 5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7" name="Рисунок 6" descr="cc4eebca82bb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4143380"/>
            <a:ext cx="9144000" cy="18908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43372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00694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86578" y="5786454"/>
            <a:ext cx="1000132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5814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98ea82d000a4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3571868" y="1785926"/>
            <a:ext cx="1036813" cy="2016000"/>
          </a:xfrm>
          <a:prstGeom prst="rect">
            <a:avLst/>
          </a:prstGeom>
        </p:spPr>
      </p:pic>
      <p:pic>
        <p:nvPicPr>
          <p:cNvPr id="19" name="Рисунок 18" descr="98ea82d000a4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2928926" y="3714752"/>
            <a:ext cx="928704" cy="1368000"/>
          </a:xfrm>
          <a:prstGeom prst="rect">
            <a:avLst/>
          </a:prstGeom>
        </p:spPr>
      </p:pic>
      <p:pic>
        <p:nvPicPr>
          <p:cNvPr id="20" name="Рисунок 19" descr="98ea82d000a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7858148" y="1857364"/>
            <a:ext cx="979208" cy="2016000"/>
          </a:xfrm>
          <a:prstGeom prst="rect">
            <a:avLst/>
          </a:prstGeom>
        </p:spPr>
      </p:pic>
      <p:pic>
        <p:nvPicPr>
          <p:cNvPr id="21" name="Рисунок 20" descr="98ea82d000a4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357158" y="214290"/>
            <a:ext cx="1200002" cy="1980000"/>
          </a:xfrm>
          <a:prstGeom prst="rect">
            <a:avLst/>
          </a:prstGeom>
        </p:spPr>
      </p:pic>
      <p:pic>
        <p:nvPicPr>
          <p:cNvPr id="22" name="Рисунок 21" descr="98ea82d000a4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4929190" y="785794"/>
            <a:ext cx="1020005" cy="1980000"/>
          </a:xfrm>
          <a:prstGeom prst="rect">
            <a:avLst/>
          </a:prstGeom>
        </p:spPr>
      </p:pic>
      <p:pic>
        <p:nvPicPr>
          <p:cNvPr id="26" name="Рисунок 25" descr="79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143240" y="3786190"/>
            <a:ext cx="524118" cy="756000"/>
          </a:xfrm>
          <a:prstGeom prst="rect">
            <a:avLst/>
          </a:prstGeom>
        </p:spPr>
      </p:pic>
      <p:pic>
        <p:nvPicPr>
          <p:cNvPr id="27" name="Рисунок 26" descr="8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001024" y="2000240"/>
            <a:ext cx="657988" cy="900000"/>
          </a:xfrm>
          <a:prstGeom prst="rect">
            <a:avLst/>
          </a:prstGeom>
        </p:spPr>
      </p:pic>
      <p:pic>
        <p:nvPicPr>
          <p:cNvPr id="28" name="Рисунок 27" descr="81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072066" y="1071546"/>
            <a:ext cx="644972" cy="936000"/>
          </a:xfrm>
          <a:prstGeom prst="rect">
            <a:avLst/>
          </a:prstGeom>
        </p:spPr>
      </p:pic>
      <p:pic>
        <p:nvPicPr>
          <p:cNvPr id="29" name="Рисунок 28" descr="82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42911" y="357166"/>
            <a:ext cx="656773" cy="936000"/>
          </a:xfrm>
          <a:prstGeom prst="rect">
            <a:avLst/>
          </a:prstGeom>
        </p:spPr>
      </p:pic>
      <p:pic>
        <p:nvPicPr>
          <p:cNvPr id="30" name="Рисунок 29" descr="83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3786182" y="2000240"/>
            <a:ext cx="676890" cy="900000"/>
          </a:xfrm>
          <a:prstGeom prst="rect">
            <a:avLst/>
          </a:prstGeom>
        </p:spPr>
      </p:pic>
      <p:pic>
        <p:nvPicPr>
          <p:cNvPr id="31" name="Рисунок 30" descr="98ea82d000a4.png"/>
          <p:cNvPicPr>
            <a:picLocks noChangeAspect="1"/>
          </p:cNvPicPr>
          <p:nvPr/>
        </p:nvPicPr>
        <p:blipFill>
          <a:blip r:embed="rId19" cstate="email"/>
          <a:srcRect/>
          <a:stretch>
            <a:fillRect/>
          </a:stretch>
        </p:blipFill>
        <p:spPr>
          <a:xfrm>
            <a:off x="500034" y="3643314"/>
            <a:ext cx="864000" cy="1440000"/>
          </a:xfrm>
          <a:prstGeom prst="rect">
            <a:avLst/>
          </a:prstGeom>
        </p:spPr>
      </p:pic>
      <p:pic>
        <p:nvPicPr>
          <p:cNvPr id="32" name="Рисунок 31" descr="98ea82d000a4.png"/>
          <p:cNvPicPr>
            <a:picLocks noChangeAspect="1"/>
          </p:cNvPicPr>
          <p:nvPr/>
        </p:nvPicPr>
        <p:blipFill>
          <a:blip r:embed="rId20" cstate="email"/>
          <a:srcRect/>
          <a:stretch>
            <a:fillRect/>
          </a:stretch>
        </p:blipFill>
        <p:spPr>
          <a:xfrm>
            <a:off x="1643042" y="3643314"/>
            <a:ext cx="795590" cy="1764000"/>
          </a:xfrm>
          <a:prstGeom prst="rect">
            <a:avLst/>
          </a:prstGeom>
        </p:spPr>
      </p:pic>
      <p:pic>
        <p:nvPicPr>
          <p:cNvPr id="33" name="Рисунок 32" descr="77.png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714348" y="3786190"/>
            <a:ext cx="390250" cy="720000"/>
          </a:xfrm>
          <a:prstGeom prst="rect">
            <a:avLst/>
          </a:prstGeom>
        </p:spPr>
      </p:pic>
      <p:pic>
        <p:nvPicPr>
          <p:cNvPr id="34" name="Рисунок 33" descr="78.png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1785918" y="3786190"/>
            <a:ext cx="490088" cy="720000"/>
          </a:xfrm>
          <a:prstGeom prst="rect">
            <a:avLst/>
          </a:prstGeom>
        </p:spPr>
      </p:pic>
      <p:pic>
        <p:nvPicPr>
          <p:cNvPr id="25" name="~PP1907.WAV">
            <a:hlinkClick r:id="" action="ppaction://media"/>
          </p:cNvPr>
          <p:cNvPicPr>
            <a:picLocks noRot="1" noChangeAspect="1"/>
          </p:cNvPicPr>
          <p:nvPr>
            <a:wavAudioFile r:embed="rId1" name="~PP1907.WAV"/>
          </p:nvPr>
        </p:nvPicPr>
        <p:blipFill>
          <a:blip r:embed="rId2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500298" y="0"/>
            <a:ext cx="4071966" cy="857232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недели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15272" y="142852"/>
            <a:ext cx="1130906" cy="1116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Расставь цифры по порядку и ты узнаешь, в каком порядке дни недели идут друг за другом.</a:t>
            </a:r>
          </a:p>
        </p:txBody>
      </p:sp>
      <p:pic>
        <p:nvPicPr>
          <p:cNvPr id="6" name="Рисунок 5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7" name="Рисунок 6" descr="cc4eebca82bb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4143380"/>
            <a:ext cx="9144000" cy="18908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500694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86578" y="5786454"/>
            <a:ext cx="1000132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5814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98ea82d000a4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3571868" y="1785926"/>
            <a:ext cx="1036813" cy="2016000"/>
          </a:xfrm>
          <a:prstGeom prst="rect">
            <a:avLst/>
          </a:prstGeom>
        </p:spPr>
      </p:pic>
      <p:pic>
        <p:nvPicPr>
          <p:cNvPr id="19" name="Рисунок 18" descr="98ea82d000a4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2928926" y="3714752"/>
            <a:ext cx="953144" cy="1404000"/>
          </a:xfrm>
          <a:prstGeom prst="rect">
            <a:avLst/>
          </a:prstGeom>
        </p:spPr>
      </p:pic>
      <p:pic>
        <p:nvPicPr>
          <p:cNvPr id="20" name="Рисунок 19" descr="98ea82d000a4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4286248" y="3643314"/>
            <a:ext cx="821834" cy="1692000"/>
          </a:xfrm>
          <a:prstGeom prst="rect">
            <a:avLst/>
          </a:prstGeom>
        </p:spPr>
      </p:pic>
      <p:pic>
        <p:nvPicPr>
          <p:cNvPr id="21" name="Рисунок 20" descr="98ea82d000a4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357158" y="214290"/>
            <a:ext cx="1200002" cy="1980000"/>
          </a:xfrm>
          <a:prstGeom prst="rect">
            <a:avLst/>
          </a:prstGeom>
        </p:spPr>
      </p:pic>
      <p:pic>
        <p:nvPicPr>
          <p:cNvPr id="22" name="Рисунок 21" descr="98ea82d000a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4929190" y="785794"/>
            <a:ext cx="1020005" cy="1980000"/>
          </a:xfrm>
          <a:prstGeom prst="rect">
            <a:avLst/>
          </a:prstGeom>
        </p:spPr>
      </p:pic>
      <p:pic>
        <p:nvPicPr>
          <p:cNvPr id="26" name="Рисунок 25" descr="79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143240" y="3786190"/>
            <a:ext cx="524118" cy="756000"/>
          </a:xfrm>
          <a:prstGeom prst="rect">
            <a:avLst/>
          </a:prstGeom>
        </p:spPr>
      </p:pic>
      <p:pic>
        <p:nvPicPr>
          <p:cNvPr id="27" name="Рисунок 26" descr="80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4429124" y="3786190"/>
            <a:ext cx="526390" cy="720000"/>
          </a:xfrm>
          <a:prstGeom prst="rect">
            <a:avLst/>
          </a:prstGeom>
        </p:spPr>
      </p:pic>
      <p:pic>
        <p:nvPicPr>
          <p:cNvPr id="28" name="Рисунок 27" descr="81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072066" y="1071546"/>
            <a:ext cx="644972" cy="936000"/>
          </a:xfrm>
          <a:prstGeom prst="rect">
            <a:avLst/>
          </a:prstGeom>
        </p:spPr>
      </p:pic>
      <p:pic>
        <p:nvPicPr>
          <p:cNvPr id="29" name="Рисунок 28" descr="82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42911" y="357166"/>
            <a:ext cx="656773" cy="936000"/>
          </a:xfrm>
          <a:prstGeom prst="rect">
            <a:avLst/>
          </a:prstGeom>
        </p:spPr>
      </p:pic>
      <p:pic>
        <p:nvPicPr>
          <p:cNvPr id="30" name="Рисунок 29" descr="83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3786182" y="2000240"/>
            <a:ext cx="676890" cy="900000"/>
          </a:xfrm>
          <a:prstGeom prst="rect">
            <a:avLst/>
          </a:prstGeom>
        </p:spPr>
      </p:pic>
      <p:pic>
        <p:nvPicPr>
          <p:cNvPr id="31" name="Рисунок 30" descr="98ea82d000a4.png"/>
          <p:cNvPicPr>
            <a:picLocks noChangeAspect="1"/>
          </p:cNvPicPr>
          <p:nvPr/>
        </p:nvPicPr>
        <p:blipFill>
          <a:blip r:embed="rId19" cstate="email"/>
          <a:srcRect/>
          <a:stretch>
            <a:fillRect/>
          </a:stretch>
        </p:blipFill>
        <p:spPr>
          <a:xfrm>
            <a:off x="500034" y="3643314"/>
            <a:ext cx="864000" cy="1440000"/>
          </a:xfrm>
          <a:prstGeom prst="rect">
            <a:avLst/>
          </a:prstGeom>
        </p:spPr>
      </p:pic>
      <p:pic>
        <p:nvPicPr>
          <p:cNvPr id="32" name="Рисунок 31" descr="98ea82d000a4.png"/>
          <p:cNvPicPr>
            <a:picLocks noChangeAspect="1"/>
          </p:cNvPicPr>
          <p:nvPr/>
        </p:nvPicPr>
        <p:blipFill>
          <a:blip r:embed="rId20" cstate="email"/>
          <a:srcRect/>
          <a:stretch>
            <a:fillRect/>
          </a:stretch>
        </p:blipFill>
        <p:spPr>
          <a:xfrm>
            <a:off x="1643042" y="3643314"/>
            <a:ext cx="795590" cy="1764000"/>
          </a:xfrm>
          <a:prstGeom prst="rect">
            <a:avLst/>
          </a:prstGeom>
        </p:spPr>
      </p:pic>
      <p:pic>
        <p:nvPicPr>
          <p:cNvPr id="33" name="Рисунок 32" descr="77.png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714348" y="3786190"/>
            <a:ext cx="390250" cy="720000"/>
          </a:xfrm>
          <a:prstGeom prst="rect">
            <a:avLst/>
          </a:prstGeom>
        </p:spPr>
      </p:pic>
      <p:pic>
        <p:nvPicPr>
          <p:cNvPr id="34" name="Рисунок 33" descr="78.png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1785918" y="3786190"/>
            <a:ext cx="490088" cy="720000"/>
          </a:xfrm>
          <a:prstGeom prst="rect">
            <a:avLst/>
          </a:prstGeom>
        </p:spPr>
      </p:pic>
      <p:pic>
        <p:nvPicPr>
          <p:cNvPr id="24" name="~PP3748.WAV">
            <a:hlinkClick r:id="" action="ppaction://media"/>
          </p:cNvPr>
          <p:cNvPicPr>
            <a:picLocks noRot="1" noChangeAspect="1"/>
          </p:cNvPicPr>
          <p:nvPr>
            <a:wavAudioFile r:embed="rId1" name="~PP3748.WAV"/>
          </p:nvPr>
        </p:nvPicPr>
        <p:blipFill>
          <a:blip r:embed="rId2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500298" y="0"/>
            <a:ext cx="4071966" cy="857232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недели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15272" y="142852"/>
            <a:ext cx="1130906" cy="1116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Расставьте цифры по порядку и вы узнаете, в каком порядке дни недели идут друг за другом.</a:t>
            </a:r>
          </a:p>
        </p:txBody>
      </p:sp>
      <p:pic>
        <p:nvPicPr>
          <p:cNvPr id="6" name="Рисунок 5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7" name="Рисунок 6" descr="cc4eebca82bb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4143380"/>
            <a:ext cx="9144000" cy="189081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786578" y="5786454"/>
            <a:ext cx="1000132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5814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98ea82d000a4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3571868" y="1785926"/>
            <a:ext cx="1036813" cy="2016000"/>
          </a:xfrm>
          <a:prstGeom prst="rect">
            <a:avLst/>
          </a:prstGeom>
        </p:spPr>
      </p:pic>
      <p:pic>
        <p:nvPicPr>
          <p:cNvPr id="19" name="Рисунок 18" descr="98ea82d000a4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2928926" y="3714752"/>
            <a:ext cx="953144" cy="1404000"/>
          </a:xfrm>
          <a:prstGeom prst="rect">
            <a:avLst/>
          </a:prstGeom>
        </p:spPr>
      </p:pic>
      <p:pic>
        <p:nvPicPr>
          <p:cNvPr id="20" name="Рисунок 19" descr="98ea82d000a4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4286248" y="3643314"/>
            <a:ext cx="821834" cy="1692000"/>
          </a:xfrm>
          <a:prstGeom prst="rect">
            <a:avLst/>
          </a:prstGeom>
        </p:spPr>
      </p:pic>
      <p:pic>
        <p:nvPicPr>
          <p:cNvPr id="21" name="Рисунок 20" descr="98ea82d000a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>
          <a:xfrm>
            <a:off x="357158" y="214290"/>
            <a:ext cx="1200002" cy="1980000"/>
          </a:xfrm>
          <a:prstGeom prst="rect">
            <a:avLst/>
          </a:prstGeom>
        </p:spPr>
      </p:pic>
      <p:pic>
        <p:nvPicPr>
          <p:cNvPr id="22" name="Рисунок 21" descr="98ea82d000a4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5715008" y="3571876"/>
            <a:ext cx="834549" cy="1620000"/>
          </a:xfrm>
          <a:prstGeom prst="rect">
            <a:avLst/>
          </a:prstGeom>
        </p:spPr>
      </p:pic>
      <p:pic>
        <p:nvPicPr>
          <p:cNvPr id="26" name="Рисунок 25" descr="79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143240" y="3786190"/>
            <a:ext cx="524118" cy="756000"/>
          </a:xfrm>
          <a:prstGeom prst="rect">
            <a:avLst/>
          </a:prstGeom>
        </p:spPr>
      </p:pic>
      <p:pic>
        <p:nvPicPr>
          <p:cNvPr id="27" name="Рисунок 26" descr="80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4429124" y="3786190"/>
            <a:ext cx="526390" cy="720000"/>
          </a:xfrm>
          <a:prstGeom prst="rect">
            <a:avLst/>
          </a:prstGeom>
        </p:spPr>
      </p:pic>
      <p:pic>
        <p:nvPicPr>
          <p:cNvPr id="28" name="Рисунок 27" descr="81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857884" y="3786190"/>
            <a:ext cx="520937" cy="756000"/>
          </a:xfrm>
          <a:prstGeom prst="rect">
            <a:avLst/>
          </a:prstGeom>
        </p:spPr>
      </p:pic>
      <p:pic>
        <p:nvPicPr>
          <p:cNvPr id="29" name="Рисунок 28" descr="82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42911" y="357166"/>
            <a:ext cx="656773" cy="936000"/>
          </a:xfrm>
          <a:prstGeom prst="rect">
            <a:avLst/>
          </a:prstGeom>
        </p:spPr>
      </p:pic>
      <p:pic>
        <p:nvPicPr>
          <p:cNvPr id="30" name="Рисунок 29" descr="83.png">
            <a:hlinkClick r:id="" action="ppaction://noaction">
              <a:snd r:embed="rId8" name="cashreg.wav"/>
            </a:hlinkClick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3786182" y="2000240"/>
            <a:ext cx="676890" cy="900000"/>
          </a:xfrm>
          <a:prstGeom prst="rect">
            <a:avLst/>
          </a:prstGeom>
        </p:spPr>
      </p:pic>
      <p:pic>
        <p:nvPicPr>
          <p:cNvPr id="31" name="Рисунок 30" descr="98ea82d000a4.png"/>
          <p:cNvPicPr>
            <a:picLocks noChangeAspect="1"/>
          </p:cNvPicPr>
          <p:nvPr/>
        </p:nvPicPr>
        <p:blipFill>
          <a:blip r:embed="rId19" cstate="email"/>
          <a:srcRect/>
          <a:stretch>
            <a:fillRect/>
          </a:stretch>
        </p:blipFill>
        <p:spPr>
          <a:xfrm>
            <a:off x="500034" y="3643314"/>
            <a:ext cx="864000" cy="1440000"/>
          </a:xfrm>
          <a:prstGeom prst="rect">
            <a:avLst/>
          </a:prstGeom>
        </p:spPr>
      </p:pic>
      <p:pic>
        <p:nvPicPr>
          <p:cNvPr id="32" name="Рисунок 31" descr="98ea82d000a4.png"/>
          <p:cNvPicPr>
            <a:picLocks noChangeAspect="1"/>
          </p:cNvPicPr>
          <p:nvPr/>
        </p:nvPicPr>
        <p:blipFill>
          <a:blip r:embed="rId20" cstate="email"/>
          <a:srcRect/>
          <a:stretch>
            <a:fillRect/>
          </a:stretch>
        </p:blipFill>
        <p:spPr>
          <a:xfrm>
            <a:off x="1643042" y="3643314"/>
            <a:ext cx="795590" cy="1764000"/>
          </a:xfrm>
          <a:prstGeom prst="rect">
            <a:avLst/>
          </a:prstGeom>
        </p:spPr>
      </p:pic>
      <p:pic>
        <p:nvPicPr>
          <p:cNvPr id="33" name="Рисунок 32" descr="77.png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714348" y="3786190"/>
            <a:ext cx="390250" cy="720000"/>
          </a:xfrm>
          <a:prstGeom prst="rect">
            <a:avLst/>
          </a:prstGeom>
        </p:spPr>
      </p:pic>
      <p:pic>
        <p:nvPicPr>
          <p:cNvPr id="34" name="Рисунок 33" descr="78.png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1785918" y="3786190"/>
            <a:ext cx="490088" cy="720000"/>
          </a:xfrm>
          <a:prstGeom prst="rect">
            <a:avLst/>
          </a:prstGeom>
        </p:spPr>
      </p:pic>
      <p:pic>
        <p:nvPicPr>
          <p:cNvPr id="23" name="~PP1510.WAV">
            <a:hlinkClick r:id="" action="ppaction://media"/>
          </p:cNvPr>
          <p:cNvPicPr>
            <a:picLocks noRot="1" noChangeAspect="1"/>
          </p:cNvPicPr>
          <p:nvPr>
            <a:wavAudioFile r:embed="rId1" name="~PP1510.WAV"/>
          </p:nvPr>
        </p:nvPicPr>
        <p:blipFill>
          <a:blip r:embed="rId2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500298" y="0"/>
            <a:ext cx="4071966" cy="857232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недели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15272" y="142852"/>
            <a:ext cx="1130906" cy="1116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Расставьте цифры по порядку и вы узнаете, в каком порядке дни недели идут друг за другом.</a:t>
            </a:r>
          </a:p>
        </p:txBody>
      </p:sp>
      <p:pic>
        <p:nvPicPr>
          <p:cNvPr id="6" name="Рисунок 5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7" name="Рисунок 6" descr="cc4eebca82bb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4143380"/>
            <a:ext cx="9144000" cy="189081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858148" y="5786454"/>
            <a:ext cx="1143008" cy="27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98ea82d000a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3571868" y="1785926"/>
            <a:ext cx="1036813" cy="2016000"/>
          </a:xfrm>
          <a:prstGeom prst="rect">
            <a:avLst/>
          </a:prstGeom>
        </p:spPr>
      </p:pic>
      <p:pic>
        <p:nvPicPr>
          <p:cNvPr id="19" name="Рисунок 18" descr="98ea82d000a4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2928926" y="3714752"/>
            <a:ext cx="953144" cy="1404000"/>
          </a:xfrm>
          <a:prstGeom prst="rect">
            <a:avLst/>
          </a:prstGeom>
        </p:spPr>
      </p:pic>
      <p:pic>
        <p:nvPicPr>
          <p:cNvPr id="20" name="Рисунок 19" descr="98ea82d000a4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4286248" y="3643314"/>
            <a:ext cx="821834" cy="1692000"/>
          </a:xfrm>
          <a:prstGeom prst="rect">
            <a:avLst/>
          </a:prstGeom>
        </p:spPr>
      </p:pic>
      <p:pic>
        <p:nvPicPr>
          <p:cNvPr id="21" name="Рисунок 20" descr="98ea82d000a4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6929454" y="3643314"/>
            <a:ext cx="981822" cy="1620000"/>
          </a:xfrm>
          <a:prstGeom prst="rect">
            <a:avLst/>
          </a:prstGeom>
        </p:spPr>
      </p:pic>
      <p:pic>
        <p:nvPicPr>
          <p:cNvPr id="22" name="Рисунок 21" descr="98ea82d000a4.png">
            <a:hlinkClick r:id="" action="ppaction://noaction">
              <a:snd r:embed="rId12" name="cashreg.wav"/>
            </a:hlinkClick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5715008" y="3571876"/>
            <a:ext cx="834549" cy="1620000"/>
          </a:xfrm>
          <a:prstGeom prst="rect">
            <a:avLst/>
          </a:prstGeom>
        </p:spPr>
      </p:pic>
      <p:pic>
        <p:nvPicPr>
          <p:cNvPr id="26" name="Рисунок 25" descr="79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143240" y="3786190"/>
            <a:ext cx="524118" cy="756000"/>
          </a:xfrm>
          <a:prstGeom prst="rect">
            <a:avLst/>
          </a:prstGeom>
        </p:spPr>
      </p:pic>
      <p:pic>
        <p:nvPicPr>
          <p:cNvPr id="27" name="Рисунок 26" descr="80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4429124" y="3786190"/>
            <a:ext cx="526390" cy="720000"/>
          </a:xfrm>
          <a:prstGeom prst="rect">
            <a:avLst/>
          </a:prstGeom>
        </p:spPr>
      </p:pic>
      <p:pic>
        <p:nvPicPr>
          <p:cNvPr id="28" name="Рисунок 27" descr="81.png">
            <a:hlinkClick r:id="" action="ppaction://noaction">
              <a:snd r:embed="rId12" name="cashreg.wav"/>
            </a:hlinkClick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857884" y="3786190"/>
            <a:ext cx="520937" cy="756000"/>
          </a:xfrm>
          <a:prstGeom prst="rect">
            <a:avLst/>
          </a:prstGeom>
        </p:spPr>
      </p:pic>
      <p:pic>
        <p:nvPicPr>
          <p:cNvPr id="29" name="Рисунок 28" descr="82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215206" y="3786190"/>
            <a:ext cx="555731" cy="792000"/>
          </a:xfrm>
          <a:prstGeom prst="rect">
            <a:avLst/>
          </a:prstGeom>
        </p:spPr>
      </p:pic>
      <p:pic>
        <p:nvPicPr>
          <p:cNvPr id="30" name="Рисунок 29" descr="8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3786182" y="2000240"/>
            <a:ext cx="676890" cy="900000"/>
          </a:xfrm>
          <a:prstGeom prst="rect">
            <a:avLst/>
          </a:prstGeom>
        </p:spPr>
      </p:pic>
      <p:pic>
        <p:nvPicPr>
          <p:cNvPr id="31" name="Рисунок 30" descr="98ea82d000a4.png"/>
          <p:cNvPicPr>
            <a:picLocks noChangeAspect="1"/>
          </p:cNvPicPr>
          <p:nvPr/>
        </p:nvPicPr>
        <p:blipFill>
          <a:blip r:embed="rId19" cstate="email"/>
          <a:srcRect/>
          <a:stretch>
            <a:fillRect/>
          </a:stretch>
        </p:blipFill>
        <p:spPr>
          <a:xfrm>
            <a:off x="500034" y="3643314"/>
            <a:ext cx="864000" cy="1440000"/>
          </a:xfrm>
          <a:prstGeom prst="rect">
            <a:avLst/>
          </a:prstGeom>
        </p:spPr>
      </p:pic>
      <p:pic>
        <p:nvPicPr>
          <p:cNvPr id="32" name="Рисунок 31" descr="98ea82d000a4.png"/>
          <p:cNvPicPr>
            <a:picLocks noChangeAspect="1"/>
          </p:cNvPicPr>
          <p:nvPr/>
        </p:nvPicPr>
        <p:blipFill>
          <a:blip r:embed="rId20" cstate="email"/>
          <a:srcRect/>
          <a:stretch>
            <a:fillRect/>
          </a:stretch>
        </p:blipFill>
        <p:spPr>
          <a:xfrm>
            <a:off x="1643042" y="3643314"/>
            <a:ext cx="795590" cy="1764000"/>
          </a:xfrm>
          <a:prstGeom prst="rect">
            <a:avLst/>
          </a:prstGeom>
        </p:spPr>
      </p:pic>
      <p:pic>
        <p:nvPicPr>
          <p:cNvPr id="33" name="Рисунок 32" descr="77.png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714348" y="3786190"/>
            <a:ext cx="390250" cy="720000"/>
          </a:xfrm>
          <a:prstGeom prst="rect">
            <a:avLst/>
          </a:prstGeom>
        </p:spPr>
      </p:pic>
      <p:pic>
        <p:nvPicPr>
          <p:cNvPr id="34" name="Рисунок 33" descr="78.png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1785918" y="3786190"/>
            <a:ext cx="490088" cy="720000"/>
          </a:xfrm>
          <a:prstGeom prst="rect">
            <a:avLst/>
          </a:prstGeom>
        </p:spPr>
      </p:pic>
      <p:pic>
        <p:nvPicPr>
          <p:cNvPr id="23" name="~PP2695.WAV">
            <a:hlinkClick r:id="" action="ppaction://media"/>
          </p:cNvPr>
          <p:cNvPicPr>
            <a:picLocks noRot="1" noChangeAspect="1"/>
          </p:cNvPicPr>
          <p:nvPr>
            <a:wavAudioFile r:embed="rId1" name="~PP2695.WAV"/>
          </p:nvPr>
        </p:nvPicPr>
        <p:blipFill>
          <a:blip r:embed="rId2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500298" y="0"/>
            <a:ext cx="4071966" cy="857232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Дни недели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143240" y="857232"/>
            <a:ext cx="2918475" cy="2880000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0" y="6357958"/>
            <a:ext cx="9144000" cy="50004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Расставьте цифры по порядку и вы узнаете, в каком порядке дни недели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идут друг за другом.</a:t>
            </a:r>
          </a:p>
        </p:txBody>
      </p:sp>
      <p:pic>
        <p:nvPicPr>
          <p:cNvPr id="6" name="Рисунок 5" descr="оло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7" name="Рисунок 6" descr="cc4eebca82bb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4143380"/>
            <a:ext cx="9144000" cy="1890812"/>
          </a:xfrm>
          <a:prstGeom prst="rect">
            <a:avLst/>
          </a:prstGeom>
        </p:spPr>
      </p:pic>
      <p:pic>
        <p:nvPicPr>
          <p:cNvPr id="18" name="Рисунок 17" descr="98ea82d000a4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8143899" y="3643314"/>
            <a:ext cx="851668" cy="1656000"/>
          </a:xfrm>
          <a:prstGeom prst="rect">
            <a:avLst/>
          </a:prstGeom>
        </p:spPr>
      </p:pic>
      <p:pic>
        <p:nvPicPr>
          <p:cNvPr id="19" name="Рисунок 18" descr="98ea82d000a4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2928926" y="3714752"/>
            <a:ext cx="953144" cy="1404000"/>
          </a:xfrm>
          <a:prstGeom prst="rect">
            <a:avLst/>
          </a:prstGeom>
        </p:spPr>
      </p:pic>
      <p:pic>
        <p:nvPicPr>
          <p:cNvPr id="20" name="Рисунок 19" descr="98ea82d000a4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4286248" y="3643314"/>
            <a:ext cx="821834" cy="1692000"/>
          </a:xfrm>
          <a:prstGeom prst="rect">
            <a:avLst/>
          </a:prstGeom>
        </p:spPr>
      </p:pic>
      <p:pic>
        <p:nvPicPr>
          <p:cNvPr id="21" name="Рисунок 20" descr="98ea82d000a4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6929454" y="3643314"/>
            <a:ext cx="981822" cy="1620000"/>
          </a:xfrm>
          <a:prstGeom prst="rect">
            <a:avLst/>
          </a:prstGeom>
        </p:spPr>
      </p:pic>
      <p:pic>
        <p:nvPicPr>
          <p:cNvPr id="22" name="Рисунок 21" descr="98ea82d000a4.png">
            <a:hlinkClick r:id="" action="ppaction://noaction">
              <a:snd r:embed="rId12" name="cashreg.wav"/>
            </a:hlinkClick>
          </p:cNvPr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>
          <a:xfrm>
            <a:off x="5715008" y="3571876"/>
            <a:ext cx="834549" cy="1620000"/>
          </a:xfrm>
          <a:prstGeom prst="rect">
            <a:avLst/>
          </a:prstGeom>
        </p:spPr>
      </p:pic>
      <p:pic>
        <p:nvPicPr>
          <p:cNvPr id="26" name="Рисунок 25" descr="79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3143240" y="3786190"/>
            <a:ext cx="524118" cy="756000"/>
          </a:xfrm>
          <a:prstGeom prst="rect">
            <a:avLst/>
          </a:prstGeom>
        </p:spPr>
      </p:pic>
      <p:pic>
        <p:nvPicPr>
          <p:cNvPr id="27" name="Рисунок 26" descr="80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4429124" y="3786190"/>
            <a:ext cx="526390" cy="720000"/>
          </a:xfrm>
          <a:prstGeom prst="rect">
            <a:avLst/>
          </a:prstGeom>
        </p:spPr>
      </p:pic>
      <p:pic>
        <p:nvPicPr>
          <p:cNvPr id="28" name="Рисунок 27" descr="81.png">
            <a:hlinkClick r:id="" action="ppaction://noaction">
              <a:snd r:embed="rId12" name="cashreg.wav"/>
            </a:hlinkClick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5857884" y="3786190"/>
            <a:ext cx="520937" cy="756000"/>
          </a:xfrm>
          <a:prstGeom prst="rect">
            <a:avLst/>
          </a:prstGeom>
        </p:spPr>
      </p:pic>
      <p:pic>
        <p:nvPicPr>
          <p:cNvPr id="29" name="Рисунок 28" descr="82.png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215206" y="3786190"/>
            <a:ext cx="555731" cy="792000"/>
          </a:xfrm>
          <a:prstGeom prst="rect">
            <a:avLst/>
          </a:prstGeom>
        </p:spPr>
      </p:pic>
      <p:pic>
        <p:nvPicPr>
          <p:cNvPr id="30" name="Рисунок 29" descr="83.png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8286776" y="3786190"/>
            <a:ext cx="595662" cy="792000"/>
          </a:xfrm>
          <a:prstGeom prst="rect">
            <a:avLst/>
          </a:prstGeom>
        </p:spPr>
      </p:pic>
      <p:pic>
        <p:nvPicPr>
          <p:cNvPr id="31" name="Рисунок 30" descr="98ea82d000a4.png"/>
          <p:cNvPicPr>
            <a:picLocks noChangeAspect="1"/>
          </p:cNvPicPr>
          <p:nvPr/>
        </p:nvPicPr>
        <p:blipFill>
          <a:blip r:embed="rId19" cstate="email"/>
          <a:srcRect/>
          <a:stretch>
            <a:fillRect/>
          </a:stretch>
        </p:blipFill>
        <p:spPr>
          <a:xfrm>
            <a:off x="500034" y="3643314"/>
            <a:ext cx="864000" cy="1440000"/>
          </a:xfrm>
          <a:prstGeom prst="rect">
            <a:avLst/>
          </a:prstGeom>
        </p:spPr>
      </p:pic>
      <p:pic>
        <p:nvPicPr>
          <p:cNvPr id="32" name="Рисунок 31" descr="98ea82d000a4.png"/>
          <p:cNvPicPr>
            <a:picLocks noChangeAspect="1"/>
          </p:cNvPicPr>
          <p:nvPr/>
        </p:nvPicPr>
        <p:blipFill>
          <a:blip r:embed="rId20" cstate="email"/>
          <a:srcRect/>
          <a:stretch>
            <a:fillRect/>
          </a:stretch>
        </p:blipFill>
        <p:spPr>
          <a:xfrm>
            <a:off x="1643042" y="3643314"/>
            <a:ext cx="795590" cy="1764000"/>
          </a:xfrm>
          <a:prstGeom prst="rect">
            <a:avLst/>
          </a:prstGeom>
        </p:spPr>
      </p:pic>
      <p:pic>
        <p:nvPicPr>
          <p:cNvPr id="33" name="Рисунок 32" descr="77.png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714348" y="3786190"/>
            <a:ext cx="390250" cy="720000"/>
          </a:xfrm>
          <a:prstGeom prst="rect">
            <a:avLst/>
          </a:prstGeom>
        </p:spPr>
      </p:pic>
      <p:pic>
        <p:nvPicPr>
          <p:cNvPr id="34" name="Рисунок 33" descr="78.png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1785918" y="3786190"/>
            <a:ext cx="490088" cy="720000"/>
          </a:xfrm>
          <a:prstGeom prst="rect">
            <a:avLst/>
          </a:prstGeom>
        </p:spPr>
      </p:pic>
      <p:pic>
        <p:nvPicPr>
          <p:cNvPr id="23" name="Рисунок 2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8208000" y="6072206"/>
            <a:ext cx="936000" cy="936000"/>
          </a:xfrm>
          <a:prstGeom prst="rect">
            <a:avLst/>
          </a:prstGeom>
        </p:spPr>
      </p:pic>
      <p:pic>
        <p:nvPicPr>
          <p:cNvPr id="24" name="~PP2097.WAV">
            <a:hlinkClick r:id="" action="ppaction://media"/>
          </p:cNvPr>
          <p:cNvPicPr>
            <a:picLocks noRot="1" noChangeAspect="1"/>
          </p:cNvPicPr>
          <p:nvPr>
            <a:wavAudioFile r:embed="rId1" name="~PP2097.WAV"/>
          </p:nvPr>
        </p:nvPicPr>
        <p:blipFill>
          <a:blip r:embed="rId2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030f073dd7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86248" y="4000504"/>
            <a:ext cx="2480703" cy="2448000"/>
          </a:xfrm>
          <a:prstGeom prst="rect">
            <a:avLst/>
          </a:prstGeom>
        </p:spPr>
      </p:pic>
      <p:pic>
        <p:nvPicPr>
          <p:cNvPr id="13" name="Рисунок 12" descr="3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071670" y="4500570"/>
            <a:ext cx="2016000" cy="2016000"/>
          </a:xfrm>
          <a:prstGeom prst="rect">
            <a:avLst/>
          </a:prstGeom>
        </p:spPr>
      </p:pic>
      <p:pic>
        <p:nvPicPr>
          <p:cNvPr id="14" name="Рисунок 13" descr="8879f521d5cf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142844" y="2143116"/>
            <a:ext cx="1833710" cy="2268000"/>
          </a:xfrm>
          <a:prstGeom prst="rect">
            <a:avLst/>
          </a:prstGeom>
        </p:spPr>
      </p:pic>
      <p:pic>
        <p:nvPicPr>
          <p:cNvPr id="15" name="Рисунок 14" descr="8879f521d5cf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1214414" y="500042"/>
            <a:ext cx="1833710" cy="2268000"/>
          </a:xfrm>
          <a:prstGeom prst="rect">
            <a:avLst/>
          </a:prstGeom>
        </p:spPr>
      </p:pic>
      <p:pic>
        <p:nvPicPr>
          <p:cNvPr id="16" name="Рисунок 15" descr="8879f521d5cf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857488" y="928670"/>
            <a:ext cx="1833710" cy="2268000"/>
          </a:xfrm>
          <a:prstGeom prst="rect">
            <a:avLst/>
          </a:prstGeom>
        </p:spPr>
      </p:pic>
      <p:pic>
        <p:nvPicPr>
          <p:cNvPr id="17" name="Рисунок 16" descr="8879f521d5cf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572000" y="428604"/>
            <a:ext cx="1833710" cy="2268000"/>
          </a:xfrm>
          <a:prstGeom prst="rect">
            <a:avLst/>
          </a:prstGeom>
        </p:spPr>
      </p:pic>
      <p:pic>
        <p:nvPicPr>
          <p:cNvPr id="18" name="Рисунок 17" descr="8879f521d5cf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215074" y="928670"/>
            <a:ext cx="1833710" cy="2268000"/>
          </a:xfrm>
          <a:prstGeom prst="rect">
            <a:avLst/>
          </a:prstGeom>
        </p:spPr>
      </p:pic>
      <p:pic>
        <p:nvPicPr>
          <p:cNvPr id="19" name="Рисунок 18" descr="8879f521d5cf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310290" y="2000240"/>
            <a:ext cx="1833710" cy="2268000"/>
          </a:xfrm>
          <a:prstGeom prst="rect">
            <a:avLst/>
          </a:prstGeom>
        </p:spPr>
      </p:pic>
      <p:pic>
        <p:nvPicPr>
          <p:cNvPr id="20" name="Рисунок 19" descr="8879f521d5cf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7072330" y="4071942"/>
            <a:ext cx="1833710" cy="226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4282" y="2643182"/>
            <a:ext cx="1796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Понедельник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348" y="3143248"/>
            <a:ext cx="745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1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1604" y="100010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Вторник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57356" y="1500174"/>
            <a:ext cx="673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2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14678" y="1428736"/>
            <a:ext cx="1097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Среда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0430" y="1928802"/>
            <a:ext cx="530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3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29190" y="1000108"/>
            <a:ext cx="124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Четверг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43504" y="1428736"/>
            <a:ext cx="816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4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00826" y="1500174"/>
            <a:ext cx="126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Пятница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15140" y="2000240"/>
            <a:ext cx="64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5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5272" y="2571744"/>
            <a:ext cx="110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Суббота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58148" y="3071810"/>
            <a:ext cx="745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6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15206" y="4714884"/>
            <a:ext cx="148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Воскресенье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43834" y="5143512"/>
            <a:ext cx="745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7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35" name="~PP413.WAV">
            <a:hlinkClick r:id="" action="ppaction://media"/>
          </p:cNvPr>
          <p:cNvPicPr>
            <a:picLocks noRot="1" noChangeAspect="1"/>
          </p:cNvPicPr>
          <p:nvPr>
            <a:wavAudioFile r:embed="rId1" name="~PP413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0" y="6215082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 теперь внимательно послушайте, что говорят зверушки, и найдите того,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кто ошибается. Подсказка: зайчик прав.</a:t>
            </a:r>
          </a:p>
        </p:txBody>
      </p:sp>
      <p:pic>
        <p:nvPicPr>
          <p:cNvPr id="4" name="Рисунок 3" descr="оло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6" name="Рисунок 5" descr="b030f073dd79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786710" y="142852"/>
            <a:ext cx="1130906" cy="1116000"/>
          </a:xfrm>
          <a:prstGeom prst="rect">
            <a:avLst/>
          </a:prstGeom>
        </p:spPr>
      </p:pic>
      <p:pic>
        <p:nvPicPr>
          <p:cNvPr id="8" name="Рисунок 7" descr="155a296a7678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928926" y="3643314"/>
            <a:ext cx="1917533" cy="2556000"/>
          </a:xfrm>
          <a:prstGeom prst="rect">
            <a:avLst/>
          </a:prstGeom>
        </p:spPr>
      </p:pic>
      <p:pic>
        <p:nvPicPr>
          <p:cNvPr id="10" name="Рисунок 9" descr="aba07ab70eba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357950" y="4071942"/>
            <a:ext cx="1769672" cy="2016000"/>
          </a:xfrm>
          <a:prstGeom prst="rect">
            <a:avLst/>
          </a:prstGeom>
        </p:spPr>
      </p:pic>
      <p:pic>
        <p:nvPicPr>
          <p:cNvPr id="11" name="Рисунок 10" descr="post-18254-1150056583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571472" y="3643314"/>
            <a:ext cx="1583267" cy="2160000"/>
          </a:xfrm>
          <a:prstGeom prst="rect">
            <a:avLst/>
          </a:prstGeom>
        </p:spPr>
      </p:pic>
      <p:pic>
        <p:nvPicPr>
          <p:cNvPr id="12" name="Рисунок 11" descr="2079d05122d7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5500694" y="1714488"/>
            <a:ext cx="2178927" cy="1944000"/>
          </a:xfrm>
          <a:prstGeom prst="rect">
            <a:avLst/>
          </a:prstGeom>
        </p:spPr>
      </p:pic>
      <p:pic>
        <p:nvPicPr>
          <p:cNvPr id="13" name="Рисунок 12" descr="de9b07875b85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2571736" y="1000108"/>
            <a:ext cx="1998000" cy="2664000"/>
          </a:xfrm>
          <a:prstGeom prst="rect">
            <a:avLst/>
          </a:prstGeom>
        </p:spPr>
      </p:pic>
      <p:sp>
        <p:nvSpPr>
          <p:cNvPr id="14" name="Овальная выноска 13"/>
          <p:cNvSpPr/>
          <p:nvPr/>
        </p:nvSpPr>
        <p:spPr>
          <a:xfrm>
            <a:off x="4429124" y="3500438"/>
            <a:ext cx="1357322" cy="826962"/>
          </a:xfrm>
          <a:prstGeom prst="wedgeEllipseCallout">
            <a:avLst>
              <a:gd name="adj1" fmla="val -74368"/>
              <a:gd name="adj2" fmla="val 8662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Сегодня </a:t>
            </a:r>
            <a:r>
              <a:rPr lang="ru-RU" sz="1600" b="1" dirty="0" smtClean="0">
                <a:solidFill>
                  <a:srgbClr val="C00000"/>
                </a:solidFill>
              </a:rPr>
              <a:t>среда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>
            <a:off x="1857356" y="3357562"/>
            <a:ext cx="1357322" cy="826962"/>
          </a:xfrm>
          <a:prstGeom prst="wedgeEllipseCallout">
            <a:avLst>
              <a:gd name="adj1" fmla="val -47149"/>
              <a:gd name="adj2" fmla="val 87739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Вчера был </a:t>
            </a:r>
            <a:r>
              <a:rPr lang="ru-RU" sz="1600" b="1" dirty="0" smtClean="0">
                <a:solidFill>
                  <a:srgbClr val="C00000"/>
                </a:solidFill>
              </a:rPr>
              <a:t>вторник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 flipH="1">
            <a:off x="857224" y="785794"/>
            <a:ext cx="1928826" cy="1041276"/>
          </a:xfrm>
          <a:prstGeom prst="wedgeEllipseCallout">
            <a:avLst>
              <a:gd name="adj1" fmla="val -73334"/>
              <a:gd name="adj2" fmla="val 7775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Послезавтра будет </a:t>
            </a:r>
            <a:r>
              <a:rPr lang="ru-RU" sz="1600" b="1" dirty="0" smtClean="0">
                <a:solidFill>
                  <a:srgbClr val="C00000"/>
                </a:solidFill>
              </a:rPr>
              <a:t>пятница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 flipH="1">
            <a:off x="5857884" y="3714752"/>
            <a:ext cx="1285884" cy="755524"/>
          </a:xfrm>
          <a:prstGeom prst="wedgeEllipseCallout">
            <a:avLst>
              <a:gd name="adj1" fmla="val -74368"/>
              <a:gd name="adj2" fmla="val 8662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Завтра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четверг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 flipH="1">
            <a:off x="4429124" y="1071546"/>
            <a:ext cx="1857388" cy="898400"/>
          </a:xfrm>
          <a:prstGeom prst="wedgeEllipseCallout">
            <a:avLst>
              <a:gd name="adj1" fmla="val -66411"/>
              <a:gd name="adj2" fmla="val 11952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Позавчера было </a:t>
            </a:r>
            <a:r>
              <a:rPr lang="ru-RU" sz="1600" b="1" dirty="0" smtClean="0">
                <a:solidFill>
                  <a:srgbClr val="C00000"/>
                </a:solidFill>
              </a:rPr>
              <a:t>воскресенье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9" name="~PP2081.WAV">
            <a:hlinkClick r:id="" action="ppaction://media"/>
          </p:cNvPr>
          <p:cNvPicPr>
            <a:picLocks noRot="1" noChangeAspect="1"/>
          </p:cNvPicPr>
          <p:nvPr>
            <a:wavAudioFile r:embed="rId1" name="~PP2081.WAV"/>
          </p:nvPr>
        </p:nvPicPr>
        <p:blipFill>
          <a:blip r:embed="rId1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142844" y="500042"/>
            <a:ext cx="304800" cy="304800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8" cstate="print"/>
          <a:stretch>
            <a:fillRect/>
          </a:stretch>
        </p:blipFill>
        <p:spPr>
          <a:xfrm>
            <a:off x="14284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79d05122d7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72066" y="2143116"/>
            <a:ext cx="3107000" cy="2772000"/>
          </a:xfrm>
          <a:prstGeom prst="rect">
            <a:avLst/>
          </a:prstGeom>
        </p:spPr>
      </p:pic>
      <p:pic>
        <p:nvPicPr>
          <p:cNvPr id="3" name="Рисунок 2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214414" y="3143248"/>
            <a:ext cx="2496542" cy="2412000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3000364" y="1785926"/>
            <a:ext cx="2714644" cy="1684218"/>
          </a:xfrm>
          <a:prstGeom prst="cloudCallout">
            <a:avLst>
              <a:gd name="adj1" fmla="val -40987"/>
              <a:gd name="adj2" fmla="val 101459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Мышонок, ты ошибся!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Позавчера был </a:t>
            </a:r>
            <a:r>
              <a:rPr lang="ru-RU" sz="1600" b="1" dirty="0" smtClean="0">
                <a:solidFill>
                  <a:srgbClr val="C00000"/>
                </a:solidFill>
              </a:rPr>
              <a:t>понедельник!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0" y="6215082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Ребята, постарайтесь и вы выучить слова: позавчера, вчера, сегодня, завтра, послезавтра. И никогда их не путайте!</a:t>
            </a:r>
          </a:p>
        </p:txBody>
      </p:sp>
      <p:pic>
        <p:nvPicPr>
          <p:cNvPr id="6" name="~PP2663.WAV">
            <a:hlinkClick r:id="" action="ppaction://media"/>
          </p:cNvPr>
          <p:cNvPicPr>
            <a:picLocks noRot="1" noChangeAspect="1"/>
          </p:cNvPicPr>
          <p:nvPr>
            <a:wavAudioFile r:embed="rId1" name="~PP2663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357950" y="3000372"/>
            <a:ext cx="2480703" cy="2448000"/>
          </a:xfrm>
          <a:prstGeom prst="rect">
            <a:avLst/>
          </a:prstGeom>
        </p:spPr>
      </p:pic>
      <p:sp>
        <p:nvSpPr>
          <p:cNvPr id="3" name="Пятиугольник 2"/>
          <p:cNvSpPr/>
          <p:nvPr/>
        </p:nvSpPr>
        <p:spPr>
          <a:xfrm>
            <a:off x="0" y="6215082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Отгадайте загадку: </a:t>
            </a:r>
            <a:r>
              <a:rPr lang="ru-RU" b="1" dirty="0" smtClean="0">
                <a:solidFill>
                  <a:srgbClr val="002060"/>
                </a:solidFill>
              </a:rPr>
              <a:t>«В начале его и в конце холодно, а в середине -  жарко»</a:t>
            </a:r>
          </a:p>
        </p:txBody>
      </p:sp>
      <p:pic>
        <p:nvPicPr>
          <p:cNvPr id="4" name="Рисунок 3" descr="оло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sp>
        <p:nvSpPr>
          <p:cNvPr id="5" name="Прямоугольник 4"/>
          <p:cNvSpPr>
            <a:spLocks noChangeAspect="1"/>
          </p:cNvSpPr>
          <p:nvPr/>
        </p:nvSpPr>
        <p:spPr>
          <a:xfrm>
            <a:off x="428596" y="1571612"/>
            <a:ext cx="1836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>
            <a:spLocks noChangeAspect="1"/>
          </p:cNvSpPr>
          <p:nvPr/>
        </p:nvSpPr>
        <p:spPr>
          <a:xfrm>
            <a:off x="2285984" y="1571612"/>
            <a:ext cx="1836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>
            <a:spLocks noChangeAspect="1"/>
          </p:cNvSpPr>
          <p:nvPr/>
        </p:nvSpPr>
        <p:spPr>
          <a:xfrm>
            <a:off x="4143372" y="1571612"/>
            <a:ext cx="1836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>
            <a:spLocks noChangeAspect="1"/>
          </p:cNvSpPr>
          <p:nvPr/>
        </p:nvSpPr>
        <p:spPr>
          <a:xfrm>
            <a:off x="428596" y="1571612"/>
            <a:ext cx="1836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</a:rPr>
              <a:t>Г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>
            <a:spLocks noChangeAspect="1"/>
          </p:cNvSpPr>
          <p:nvPr/>
        </p:nvSpPr>
        <p:spPr>
          <a:xfrm>
            <a:off x="2285984" y="1571612"/>
            <a:ext cx="1836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</a:rPr>
              <a:t>О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>
            <a:spLocks noChangeAspect="1"/>
          </p:cNvSpPr>
          <p:nvPr/>
        </p:nvSpPr>
        <p:spPr>
          <a:xfrm>
            <a:off x="4143372" y="1571612"/>
            <a:ext cx="1836000" cy="183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</a:rPr>
              <a:t>Д</a:t>
            </a:r>
            <a:endParaRPr lang="ru-RU" sz="96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26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715140" y="571480"/>
            <a:ext cx="1908000" cy="1908000"/>
          </a:xfrm>
          <a:prstGeom prst="rect">
            <a:avLst/>
          </a:prstGeom>
        </p:spPr>
      </p:pic>
      <p:pic>
        <p:nvPicPr>
          <p:cNvPr id="12" name="Рисунок 11" descr="photo-1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571604" y="3643314"/>
            <a:ext cx="3408833" cy="226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8208000" y="6072206"/>
            <a:ext cx="936000" cy="936000"/>
          </a:xfrm>
          <a:prstGeom prst="rect">
            <a:avLst/>
          </a:prstGeom>
        </p:spPr>
      </p:pic>
      <p:pic>
        <p:nvPicPr>
          <p:cNvPr id="14" name="~PP4047.WAV">
            <a:hlinkClick r:id="" action="ppaction://media"/>
          </p:cNvPr>
          <p:cNvPicPr>
            <a:picLocks noRot="1" noChangeAspect="1"/>
          </p:cNvPicPr>
          <p:nvPr>
            <a:wavAudioFile r:embed="rId1" name="~PP4047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688" y="0"/>
            <a:ext cx="885831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u="sng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Задачи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 </a:t>
            </a:r>
          </a:p>
          <a:p>
            <a:pPr algn="ctr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928670"/>
            <a:ext cx="8429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2834066">
            <a:off x="1781526" y="52090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72396" y="4286256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714876" y="857232"/>
            <a:ext cx="484632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678604">
            <a:off x="6955795" y="406018"/>
            <a:ext cx="484632" cy="1046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500174"/>
            <a:ext cx="3286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Образовательная</a:t>
            </a:r>
          </a:p>
          <a:p>
            <a:pPr algn="ctr"/>
            <a:r>
              <a:rPr lang="ru-RU" dirty="0" smtClean="0"/>
              <a:t>- Обобщить и закрепить знание детей о часах, их назначении,  расположении чисел в порядке до 12 (на циферблате).</a:t>
            </a:r>
          </a:p>
          <a:p>
            <a:pPr algn="ctr">
              <a:buFontTx/>
              <a:buChar char="-"/>
            </a:pPr>
            <a:r>
              <a:rPr lang="ru-RU" dirty="0" smtClean="0"/>
              <a:t>Продолжать формировать умение: ориентироваться  в частях суток; определять время по часам с точностью до 1  часа;  увеличивать и уменьшать данное число на 1;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71868" y="1500174"/>
            <a:ext cx="2857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Развивающая</a:t>
            </a:r>
          </a:p>
          <a:p>
            <a:pPr algn="ctr"/>
            <a:r>
              <a:rPr lang="ru-RU" dirty="0" smtClean="0"/>
              <a:t>- Способствовать развитию логического  мышления через решение занимательных математических задач.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57950" y="1500174"/>
            <a:ext cx="24288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Воспитательная</a:t>
            </a:r>
          </a:p>
          <a:p>
            <a:pPr algn="ctr"/>
            <a:r>
              <a:rPr lang="ru-RU" dirty="0" smtClean="0"/>
              <a:t>- Содействовать воспитанию дружеских отношений, коммуникативных навыков через коллективную работу</a:t>
            </a:r>
            <a:endParaRPr lang="ru-RU" dirty="0"/>
          </a:p>
        </p:txBody>
      </p:sp>
      <p:pic>
        <p:nvPicPr>
          <p:cNvPr id="14" name="Рисунок 13" descr="b030f073dd79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58016" y="4500570"/>
            <a:ext cx="2115893" cy="208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857620" y="4143381"/>
            <a:ext cx="5143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Методы и приёмы: </a:t>
            </a:r>
          </a:p>
          <a:p>
            <a:r>
              <a:rPr lang="ru-RU" dirty="0" smtClean="0"/>
              <a:t>словесный иллюстративный, </a:t>
            </a:r>
          </a:p>
          <a:p>
            <a:r>
              <a:rPr lang="ru-RU" dirty="0" smtClean="0"/>
              <a:t>игровой.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00701" y="2967335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14348" y="1142984"/>
            <a:ext cx="9054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Планируемый результат:</a:t>
            </a:r>
            <a:endParaRPr lang="ru-RU" sz="4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2714620"/>
            <a:ext cx="3000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имеют представления: </a:t>
            </a:r>
            <a:endParaRPr lang="ru-RU" sz="10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последовательности дней недели, части суток,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времен года, понятие год;</a:t>
            </a:r>
            <a:endParaRPr lang="ru-RU" sz="2400" dirty="0" smtClean="0"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4500570"/>
            <a:ext cx="3500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Дают правильные и полные ответы на вопросы: </a:t>
            </a:r>
            <a:r>
              <a:rPr lang="ru-RU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Сколько всего?</a:t>
            </a:r>
            <a:r>
              <a:rPr lang="ru-RU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Какой?</a:t>
            </a:r>
            <a:r>
              <a:rPr lang="ru-RU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dirty="0" smtClean="0"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Который по счету?</a:t>
            </a:r>
            <a:r>
              <a:rPr lang="ru-RU" dirty="0" smtClean="0"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2400" dirty="0" smtClean="0"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рациональном планировании и использовании своего личного времени.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рациональном планировании и использовании своего личного времени.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7884" y="2643182"/>
            <a:ext cx="2428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Имеют представление о рациональном использовании личного времени</a:t>
            </a:r>
            <a:endParaRPr lang="ru-RU" dirty="0"/>
          </a:p>
        </p:txBody>
      </p:sp>
      <p:sp>
        <p:nvSpPr>
          <p:cNvPr id="16" name="Тройная стрелка влево/вправо/вверх 15"/>
          <p:cNvSpPr/>
          <p:nvPr/>
        </p:nvSpPr>
        <p:spPr>
          <a:xfrm rot="10800000">
            <a:off x="3786179" y="2786058"/>
            <a:ext cx="2000265" cy="1643074"/>
          </a:xfrm>
          <a:prstGeom prst="leftRight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030f073dd7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500562" y="1142984"/>
            <a:ext cx="4429156" cy="4214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2388491"/>
            <a:ext cx="6931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</a:rPr>
              <a:t>До новых встреч!</a:t>
            </a:r>
            <a:endParaRPr lang="ru-RU" sz="8800" b="1" dirty="0">
              <a:solidFill>
                <a:srgbClr val="C00000"/>
              </a:solidFill>
            </a:endParaRPr>
          </a:p>
        </p:txBody>
      </p:sp>
      <p:pic>
        <p:nvPicPr>
          <p:cNvPr id="7" name="~PP431.WAV">
            <a:hlinkClick r:id="" action="ppaction://media"/>
          </p:cNvPr>
          <p:cNvPicPr>
            <a:picLocks noRot="1" noChangeAspect="1"/>
          </p:cNvPicPr>
          <p:nvPr>
            <a:wavAudioFile r:embed="rId1" name="~PP431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14282" y="142852"/>
            <a:ext cx="87154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Образовательная область: «Познание» </a:t>
            </a:r>
          </a:p>
          <a:p>
            <a:pPr algn="ctr"/>
            <a:r>
              <a:rPr lang="ru-RU" dirty="0" smtClean="0"/>
              <a:t>(формирование элементарных математических представлений)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07181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интеграция областей </a:t>
            </a:r>
            <a:endParaRPr lang="ru-RU" sz="5400" dirty="0"/>
          </a:p>
        </p:txBody>
      </p:sp>
      <p:sp>
        <p:nvSpPr>
          <p:cNvPr id="6" name="Стрелка вверх 5"/>
          <p:cNvSpPr/>
          <p:nvPr/>
        </p:nvSpPr>
        <p:spPr>
          <a:xfrm rot="20599242">
            <a:off x="1416066" y="212064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9459598">
            <a:off x="7382967" y="405589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9880718">
            <a:off x="4192586" y="4118583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 rot="9890811">
            <a:off x="1405305" y="4261150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 rot="20570393">
            <a:off x="4348361" y="212139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 rot="20586934">
            <a:off x="6989656" y="2120969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4349" y="1785926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«Коммуникация».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32255" y="1428736"/>
            <a:ext cx="1879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«Социализация».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29388" y="157161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«Здоровье».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55266" y="5192080"/>
            <a:ext cx="2833468" cy="380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«Физическое воспитание».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57158" y="5572140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«Художественное творчество»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215206" y="5286388"/>
            <a:ext cx="186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«Познание»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030f073dd79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14678" y="2357430"/>
            <a:ext cx="4049386" cy="399600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 flipH="1">
            <a:off x="428596" y="1000108"/>
            <a:ext cx="4071966" cy="2255722"/>
          </a:xfrm>
          <a:prstGeom prst="cloudCallout">
            <a:avLst>
              <a:gd name="adj1" fmla="val -44423"/>
              <a:gd name="adj2" fmla="val 10726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Без ног и без крыльев оно,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Быстро летит,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Не догонишь его.</a:t>
            </a:r>
            <a:endParaRPr lang="ru-RU" b="1" dirty="0">
              <a:solidFill>
                <a:srgbClr val="7030A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Выноска-облако 3"/>
          <p:cNvSpPr/>
          <p:nvPr/>
        </p:nvSpPr>
        <p:spPr>
          <a:xfrm flipH="1">
            <a:off x="428596" y="1000108"/>
            <a:ext cx="4071966" cy="2255722"/>
          </a:xfrm>
          <a:prstGeom prst="cloudCallout">
            <a:avLst>
              <a:gd name="adj1" fmla="val -44423"/>
              <a:gd name="adj2" fmla="val 10726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Про время обычно говорят, что оно идёт, бежит, течёт…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Время никогда не останавливается.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Люди научились измерять время.</a:t>
            </a:r>
            <a:endParaRPr lang="ru-RU" sz="1600" b="1" dirty="0" smtClean="0"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ransition advTm="3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3214678" y="0"/>
            <a:ext cx="2428892" cy="1071546"/>
          </a:xfrm>
          <a:prstGeom prst="flowChartPunchedTape">
            <a:avLst/>
          </a:prstGeom>
          <a:blipFill>
            <a:blip r:embed="rId5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</a:t>
            </a:r>
            <a:endParaRPr lang="ru-RU" sz="5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Дуга 2"/>
          <p:cNvSpPr>
            <a:spLocks noChangeAspect="1"/>
          </p:cNvSpPr>
          <p:nvPr/>
        </p:nvSpPr>
        <p:spPr>
          <a:xfrm>
            <a:off x="1428728" y="2000240"/>
            <a:ext cx="6286544" cy="4537124"/>
          </a:xfrm>
          <a:prstGeom prst="arc">
            <a:avLst>
              <a:gd name="adj1" fmla="val 11085867"/>
              <a:gd name="adj2" fmla="val 21236419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/>
          <p:cNvSpPr>
            <a:spLocks noChangeAspect="1"/>
          </p:cNvSpPr>
          <p:nvPr/>
        </p:nvSpPr>
        <p:spPr>
          <a:xfrm rot="-10800000">
            <a:off x="1428728" y="1357298"/>
            <a:ext cx="6286544" cy="4537124"/>
          </a:xfrm>
          <a:prstGeom prst="arc">
            <a:avLst>
              <a:gd name="adj1" fmla="val 11085867"/>
              <a:gd name="adj2" fmla="val 21236419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весёлое_2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286116" y="2500306"/>
            <a:ext cx="2456030" cy="2520000"/>
          </a:xfrm>
          <a:prstGeom prst="rect">
            <a:avLst/>
          </a:prstGeom>
        </p:spPr>
      </p:pic>
      <p:pic>
        <p:nvPicPr>
          <p:cNvPr id="6" name="Рисунок 5" descr="ac219f35e06c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14348" y="3214686"/>
            <a:ext cx="1474635" cy="1476000"/>
          </a:xfrm>
          <a:prstGeom prst="rect">
            <a:avLst/>
          </a:prstGeom>
        </p:spPr>
      </p:pic>
      <p:pic>
        <p:nvPicPr>
          <p:cNvPr id="7" name="Рисунок 6" descr="b030f073dd79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929454" y="142852"/>
            <a:ext cx="2079412" cy="2052000"/>
          </a:xfrm>
          <a:prstGeom prst="rect">
            <a:avLst/>
          </a:prstGeom>
        </p:spPr>
      </p:pic>
      <p:sp>
        <p:nvSpPr>
          <p:cNvPr id="9" name="Пятиугольник 8"/>
          <p:cNvSpPr/>
          <p:nvPr/>
        </p:nvSpPr>
        <p:spPr>
          <a:xfrm>
            <a:off x="0" y="6373368"/>
            <a:ext cx="9144000" cy="48463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 год </a:t>
            </a:r>
            <a:r>
              <a:rPr lang="ru-RU" b="1" dirty="0" smtClean="0">
                <a:solidFill>
                  <a:schemeClr val="tx1"/>
                </a:solidFill>
              </a:rPr>
              <a:t>– это время, за которое Земля совершает один полный оборот вокруг Солнца.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0" y="6373368"/>
            <a:ext cx="9144000" cy="48463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 descr="оло.gif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034" y="6429396"/>
            <a:ext cx="820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Прошло 3 года. Сколько полных оборотов сделала Земля вокруг Солнца?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78.png">
            <a:hlinkClick r:id="" action="ppaction://noaction">
              <a:snd r:embed="rId10" name="camera.wav"/>
            </a:hlinkClick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143900" y="2500306"/>
            <a:ext cx="735128" cy="1080000"/>
          </a:xfrm>
          <a:prstGeom prst="rect">
            <a:avLst/>
          </a:prstGeom>
        </p:spPr>
      </p:pic>
      <p:pic>
        <p:nvPicPr>
          <p:cNvPr id="14" name="Рисунок 13" descr="79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143900" y="3786190"/>
            <a:ext cx="748740" cy="1080000"/>
          </a:xfrm>
          <a:prstGeom prst="rect">
            <a:avLst/>
          </a:prstGeom>
        </p:spPr>
      </p:pic>
      <p:pic>
        <p:nvPicPr>
          <p:cNvPr id="15" name="Рисунок 14" descr="81.png">
            <a:hlinkClick r:id="" action="ppaction://noaction">
              <a:snd r:embed="rId10" name="camera.wav"/>
            </a:hlinkClick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8143900" y="5000636"/>
            <a:ext cx="744199" cy="1080000"/>
          </a:xfrm>
          <a:prstGeom prst="rect">
            <a:avLst/>
          </a:prstGeom>
        </p:spPr>
      </p:pic>
      <p:pic>
        <p:nvPicPr>
          <p:cNvPr id="17" name="Рисунок 16" descr="ac219f35e06c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14348" y="3214686"/>
            <a:ext cx="1474635" cy="1476000"/>
          </a:xfrm>
          <a:prstGeom prst="rect">
            <a:avLst/>
          </a:prstGeom>
        </p:spPr>
      </p:pic>
      <p:pic>
        <p:nvPicPr>
          <p:cNvPr id="18" name="Рисунок 1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8208000" y="6072206"/>
            <a:ext cx="936000" cy="936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C 0.07917 -0.15116 0.19844 -0.24583 0.33108 -0.24583 C 0.46458 -0.24583 0.58368 -0.15116 0.66424 1.11111E-6 C 0.58368 0.15162 0.46458 0.24768 0.33108 0.24768 C 0.19844 0.24768 0.07917 0.15162 -5.55556E-7 1.11111E-6 Z " pathEditMode="relative" rAng="0" ptsTypes="fffff">
                                      <p:cBhvr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2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C 0.07917 -0.15116 0.19844 -0.24583 0.33108 -0.24583 C 0.46458 -0.24583 0.58368 -0.15116 0.66424 1.11111E-6 C 0.58368 0.15162 0.46458 0.24768 0.33108 0.24768 C 0.19844 0.24768 0.07917 0.15162 -5.55556E-7 1.11111E-6 Z " pathEditMode="relative" rAng="0" ptsTypes="fffff">
                                      <p:cBhvr>
                                        <p:cTn id="6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" y="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928662" y="0"/>
            <a:ext cx="7500990" cy="857232"/>
          </a:xfrm>
          <a:prstGeom prst="flowChartPunchedTape">
            <a:avLst/>
          </a:prstGeom>
          <a:blipFill>
            <a:blip r:embed="rId4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i="1" spc="50" dirty="0" smtClean="0">
                <a:ln w="11430"/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Месяцы, времена года</a:t>
            </a:r>
            <a:endParaRPr lang="ru-RU" sz="4400" b="1" i="1" spc="50" dirty="0">
              <a:ln w="11430"/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d6f590309a8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857356" y="1071546"/>
            <a:ext cx="5220557" cy="5184000"/>
          </a:xfrm>
          <a:prstGeom prst="rect">
            <a:avLst/>
          </a:prstGeom>
        </p:spPr>
      </p:pic>
      <p:pic>
        <p:nvPicPr>
          <p:cNvPr id="5" name="Рисунок 4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500958" y="928670"/>
            <a:ext cx="1349792" cy="1332000"/>
          </a:xfrm>
          <a:prstGeom prst="rect">
            <a:avLst/>
          </a:prstGeom>
        </p:spPr>
      </p:pic>
      <p:pic>
        <p:nvPicPr>
          <p:cNvPr id="6" name="Рисунок 5" descr="стрелки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-8220000">
            <a:off x="2387139" y="2547113"/>
            <a:ext cx="2487476" cy="648000"/>
          </a:xfrm>
          <a:prstGeom prst="rect">
            <a:avLst/>
          </a:prstGeom>
        </p:spPr>
      </p:pic>
      <p:pic>
        <p:nvPicPr>
          <p:cNvPr id="7" name="Рисунок 6" descr="стрелки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-6600000">
            <a:off x="2843659" y="2241406"/>
            <a:ext cx="2487476" cy="648000"/>
          </a:xfrm>
          <a:prstGeom prst="rect">
            <a:avLst/>
          </a:prstGeom>
        </p:spPr>
      </p:pic>
      <p:pic>
        <p:nvPicPr>
          <p:cNvPr id="8" name="Рисунок 7" descr="стрелки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-4440000">
            <a:off x="3553903" y="2246724"/>
            <a:ext cx="2487476" cy="648000"/>
          </a:xfrm>
          <a:prstGeom prst="rect">
            <a:avLst/>
          </a:prstGeom>
        </p:spPr>
      </p:pic>
      <p:pic>
        <p:nvPicPr>
          <p:cNvPr id="9" name="Рисунок 8" descr="стрелки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-2820000">
            <a:off x="4056258" y="2449630"/>
            <a:ext cx="2487476" cy="648000"/>
          </a:xfrm>
          <a:prstGeom prst="rect">
            <a:avLst/>
          </a:prstGeom>
        </p:spPr>
      </p:pic>
      <p:pic>
        <p:nvPicPr>
          <p:cNvPr id="10" name="Рисунок 9" descr="стрелки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rot="-1140000">
            <a:off x="4323973" y="2959012"/>
            <a:ext cx="2487476" cy="648000"/>
          </a:xfrm>
          <a:prstGeom prst="rect">
            <a:avLst/>
          </a:prstGeom>
        </p:spPr>
      </p:pic>
      <p:pic>
        <p:nvPicPr>
          <p:cNvPr id="11" name="Рисунок 10" descr="стрелки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-9780000" flipH="1">
            <a:off x="4397635" y="3638513"/>
            <a:ext cx="2507394" cy="648000"/>
          </a:xfrm>
          <a:prstGeom prst="rect">
            <a:avLst/>
          </a:prstGeom>
        </p:spPr>
      </p:pic>
      <p:pic>
        <p:nvPicPr>
          <p:cNvPr id="12" name="Рисунок 11" descr="стрелки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-8400000" flipH="1">
            <a:off x="4201202" y="4087621"/>
            <a:ext cx="2507394" cy="648000"/>
          </a:xfrm>
          <a:prstGeom prst="rect">
            <a:avLst/>
          </a:prstGeom>
        </p:spPr>
      </p:pic>
      <p:pic>
        <p:nvPicPr>
          <p:cNvPr id="13" name="Рисунок 12" descr="стрелки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-6720000" flipH="1">
            <a:off x="3731164" y="4460219"/>
            <a:ext cx="2507394" cy="648000"/>
          </a:xfrm>
          <a:prstGeom prst="rect">
            <a:avLst/>
          </a:prstGeom>
        </p:spPr>
      </p:pic>
      <p:pic>
        <p:nvPicPr>
          <p:cNvPr id="14" name="Рисунок 13" descr="стрелки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-4320000" flipH="1">
            <a:off x="2799413" y="4468896"/>
            <a:ext cx="2507394" cy="648000"/>
          </a:xfrm>
          <a:prstGeom prst="rect">
            <a:avLst/>
          </a:prstGeom>
        </p:spPr>
      </p:pic>
      <p:pic>
        <p:nvPicPr>
          <p:cNvPr id="15" name="Рисунок 14" descr="стрелки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-2640000" flipH="1">
            <a:off x="2306684" y="4119217"/>
            <a:ext cx="2450840" cy="638445"/>
          </a:xfrm>
          <a:prstGeom prst="rect">
            <a:avLst/>
          </a:prstGeom>
        </p:spPr>
      </p:pic>
      <p:pic>
        <p:nvPicPr>
          <p:cNvPr id="16" name="Рисунок 15" descr="стрелки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-960000" flipH="1">
            <a:off x="2112189" y="3611530"/>
            <a:ext cx="2450840" cy="638445"/>
          </a:xfrm>
          <a:prstGeom prst="rect">
            <a:avLst/>
          </a:prstGeom>
        </p:spPr>
      </p:pic>
      <p:pic>
        <p:nvPicPr>
          <p:cNvPr id="17" name="Рисунок 16" descr="стрелки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720000" flipH="1">
            <a:off x="2111261" y="3033861"/>
            <a:ext cx="2450840" cy="638445"/>
          </a:xfrm>
          <a:prstGeom prst="rect">
            <a:avLst/>
          </a:prstGeom>
        </p:spPr>
      </p:pic>
      <p:pic>
        <p:nvPicPr>
          <p:cNvPr id="18" name="Рисунок 17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928926" y="2143116"/>
            <a:ext cx="1349792" cy="1332000"/>
          </a:xfrm>
          <a:prstGeom prst="rect">
            <a:avLst/>
          </a:prstGeom>
        </p:spPr>
      </p:pic>
      <p:pic>
        <p:nvPicPr>
          <p:cNvPr id="19" name="Рисунок 18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643438" y="2143116"/>
            <a:ext cx="1349792" cy="1332000"/>
          </a:xfrm>
          <a:prstGeom prst="rect">
            <a:avLst/>
          </a:prstGeom>
        </p:spPr>
      </p:pic>
      <p:pic>
        <p:nvPicPr>
          <p:cNvPr id="20" name="Рисунок 19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643438" y="3786190"/>
            <a:ext cx="1349792" cy="1332000"/>
          </a:xfrm>
          <a:prstGeom prst="rect">
            <a:avLst/>
          </a:prstGeom>
        </p:spPr>
      </p:pic>
      <p:pic>
        <p:nvPicPr>
          <p:cNvPr id="21" name="Рисунок 20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14612" y="3786190"/>
            <a:ext cx="1349792" cy="1332000"/>
          </a:xfrm>
          <a:prstGeom prst="rect">
            <a:avLst/>
          </a:prstGeom>
        </p:spPr>
      </p:pic>
      <p:sp>
        <p:nvSpPr>
          <p:cNvPr id="23" name="Пятиугольник 22"/>
          <p:cNvSpPr/>
          <p:nvPr/>
        </p:nvSpPr>
        <p:spPr>
          <a:xfrm>
            <a:off x="0" y="6373368"/>
            <a:ext cx="9144000" cy="484632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А в каком месяце твой день рождения? Какое это время года?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4" name="Рисунок 23" descr="оло.gif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0" y="6267450"/>
            <a:ext cx="590550" cy="590550"/>
          </a:xfrm>
          <a:prstGeom prst="rect">
            <a:avLst/>
          </a:prstGeom>
        </p:spPr>
      </p:pic>
      <p:pic>
        <p:nvPicPr>
          <p:cNvPr id="25" name="Рисунок 2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208000" y="6072206"/>
            <a:ext cx="936000" cy="936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1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4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5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85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9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500"/>
                            </p:stCondLst>
                            <p:childTnLst>
                              <p:par>
                                <p:cTn id="178" presetID="2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0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Определите, какое время года изображено на каждом рисунке.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Закрасьте кружок рядом с картинкой в нужный цвет.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оло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7158" y="0"/>
            <a:ext cx="590550" cy="590550"/>
          </a:xfrm>
          <a:prstGeom prst="rect">
            <a:avLst/>
          </a:prstGeom>
        </p:spPr>
      </p:pic>
      <p:pic>
        <p:nvPicPr>
          <p:cNvPr id="4" name="Рисунок 3" descr="b030f073dd7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786710" y="142852"/>
            <a:ext cx="802577" cy="792000"/>
          </a:xfrm>
          <a:prstGeom prst="rect">
            <a:avLst/>
          </a:prstGeom>
        </p:spPr>
      </p:pic>
      <p:sp>
        <p:nvSpPr>
          <p:cNvPr id="5" name="Овал 4">
            <a:hlinkClick r:id="" action="ppaction://noaction">
              <a:snd r:embed="rId7" name="camera.wav"/>
            </a:hlinkClick>
          </p:cNvPr>
          <p:cNvSpPr>
            <a:spLocks noChangeAspect="1"/>
          </p:cNvSpPr>
          <p:nvPr/>
        </p:nvSpPr>
        <p:spPr>
          <a:xfrm>
            <a:off x="357158" y="928670"/>
            <a:ext cx="720000" cy="72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71538" y="1000108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Зима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Овал 6">
            <a:hlinkClick r:id="" action="ppaction://noaction">
              <a:snd r:embed="rId7" name="camera.wav"/>
            </a:hlinkClick>
          </p:cNvPr>
          <p:cNvSpPr>
            <a:spLocks noChangeAspect="1"/>
          </p:cNvSpPr>
          <p:nvPr/>
        </p:nvSpPr>
        <p:spPr>
          <a:xfrm>
            <a:off x="2214546" y="928670"/>
            <a:ext cx="720000" cy="720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1000108"/>
            <a:ext cx="139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Весна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Овал 9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4286248" y="92867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000628" y="1000108"/>
            <a:ext cx="11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Лето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Овал 11">
            <a:hlinkClick r:id="" action="ppaction://noaction">
              <a:snd r:embed="rId7" name="camera.wav"/>
            </a:hlinkClick>
          </p:cNvPr>
          <p:cNvSpPr>
            <a:spLocks noChangeAspect="1"/>
          </p:cNvSpPr>
          <p:nvPr/>
        </p:nvSpPr>
        <p:spPr>
          <a:xfrm>
            <a:off x="6286512" y="928670"/>
            <a:ext cx="720000" cy="72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000892" y="1000108"/>
            <a:ext cx="143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Осень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208dae04d939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714612" y="2214554"/>
            <a:ext cx="2170455" cy="2520000"/>
          </a:xfrm>
          <a:prstGeom prst="rect">
            <a:avLst/>
          </a:prstGeom>
        </p:spPr>
      </p:pic>
      <p:pic>
        <p:nvPicPr>
          <p:cNvPr id="15" name="Рисунок 14" descr="3a5a206b3ed6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42844" y="2357430"/>
            <a:ext cx="2565656" cy="2268000"/>
          </a:xfrm>
          <a:prstGeom prst="rect">
            <a:avLst/>
          </a:prstGeom>
        </p:spPr>
      </p:pic>
      <p:pic>
        <p:nvPicPr>
          <p:cNvPr id="19" name="Picture 4" descr="C:\Documents and Settings\Кирилл\Рабочий стол\Рабочий стол\МАМА\детские сады,фото\2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857752" y="2143116"/>
            <a:ext cx="1903953" cy="2628000"/>
          </a:xfrm>
          <a:prstGeom prst="rect">
            <a:avLst/>
          </a:prstGeom>
          <a:noFill/>
        </p:spPr>
      </p:pic>
      <p:sp>
        <p:nvSpPr>
          <p:cNvPr id="20" name="Овал 19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3214678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5500694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4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858016" y="1857364"/>
            <a:ext cx="2105719" cy="2952000"/>
          </a:xfrm>
          <a:prstGeom prst="rect">
            <a:avLst/>
          </a:prstGeom>
        </p:spPr>
      </p:pic>
      <p:sp>
        <p:nvSpPr>
          <p:cNvPr id="24" name="Овал 23"/>
          <p:cNvSpPr>
            <a:spLocks noChangeAspect="1"/>
          </p:cNvSpPr>
          <p:nvPr/>
        </p:nvSpPr>
        <p:spPr>
          <a:xfrm>
            <a:off x="757239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~PP339.WAV">
            <a:hlinkClick r:id="" action="ppaction://media"/>
          </p:cNvPr>
          <p:cNvPicPr>
            <a:picLocks noRot="1" noChangeAspect="1"/>
          </p:cNvPicPr>
          <p:nvPr>
            <a:wavAudioFile r:embed="rId1" name="~PP339.WAV"/>
          </p:nvPr>
        </p:nvPicPr>
        <p:blipFill>
          <a:blip r:embed="rId12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/>
          <p:cNvSpPr/>
          <p:nvPr/>
        </p:nvSpPr>
        <p:spPr>
          <a:xfrm>
            <a:off x="0" y="0"/>
            <a:ext cx="9144000" cy="642918"/>
          </a:xfrm>
          <a:prstGeom prst="homePlat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Определите, какое время года изображено на каждом рисунке.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Закрасьте кружок рядом с картинкой в нужный цвет.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оло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7158" y="0"/>
            <a:ext cx="590550" cy="590550"/>
          </a:xfrm>
          <a:prstGeom prst="rect">
            <a:avLst/>
          </a:prstGeom>
        </p:spPr>
      </p:pic>
      <p:pic>
        <p:nvPicPr>
          <p:cNvPr id="4" name="Рисунок 3" descr="b030f073dd79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786710" y="142852"/>
            <a:ext cx="802577" cy="792000"/>
          </a:xfrm>
          <a:prstGeom prst="rect">
            <a:avLst/>
          </a:prstGeom>
        </p:spPr>
      </p:pic>
      <p:sp>
        <p:nvSpPr>
          <p:cNvPr id="5" name="Овал 4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357158" y="928670"/>
            <a:ext cx="720000" cy="72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71538" y="1000108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- </a:t>
            </a:r>
            <a:r>
              <a:rPr lang="ru-RU" sz="2400" b="1" dirty="0" smtClean="0">
                <a:solidFill>
                  <a:srgbClr val="002060"/>
                </a:solidFill>
              </a:rPr>
              <a:t>Зима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Овал 6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2214546" y="928670"/>
            <a:ext cx="720000" cy="720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1000108"/>
            <a:ext cx="139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Весна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Овал 9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4286248" y="92867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000628" y="1000108"/>
            <a:ext cx="11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Лето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Овал 11">
            <a:hlinkClick r:id="" action="ppaction://noaction">
              <a:snd r:embed="rId5" name="camera.wav"/>
            </a:hlinkClick>
          </p:cNvPr>
          <p:cNvSpPr>
            <a:spLocks noChangeAspect="1"/>
          </p:cNvSpPr>
          <p:nvPr/>
        </p:nvSpPr>
        <p:spPr>
          <a:xfrm>
            <a:off x="6286512" y="928670"/>
            <a:ext cx="720000" cy="720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000892" y="1000108"/>
            <a:ext cx="143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- Осень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208dae04d939.g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14612" y="2214554"/>
            <a:ext cx="2170455" cy="2520000"/>
          </a:xfrm>
          <a:prstGeom prst="rect">
            <a:avLst/>
          </a:prstGeom>
        </p:spPr>
      </p:pic>
      <p:pic>
        <p:nvPicPr>
          <p:cNvPr id="15" name="Рисунок 14" descr="3a5a206b3ed6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42844" y="2357430"/>
            <a:ext cx="2565656" cy="2268000"/>
          </a:xfrm>
          <a:prstGeom prst="rect">
            <a:avLst/>
          </a:prstGeom>
        </p:spPr>
      </p:pic>
      <p:pic>
        <p:nvPicPr>
          <p:cNvPr id="19" name="Picture 4" descr="C:\Documents and Settings\Кирилл\Рабочий стол\Рабочий стол\МАМА\детские сады,фото\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7752" y="2143116"/>
            <a:ext cx="1903953" cy="2628000"/>
          </a:xfrm>
          <a:prstGeom prst="rect">
            <a:avLst/>
          </a:prstGeom>
          <a:noFill/>
        </p:spPr>
      </p:pic>
      <p:sp>
        <p:nvSpPr>
          <p:cNvPr id="20" name="Овал 19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3214678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5500694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858016" y="1857364"/>
            <a:ext cx="2105719" cy="2952000"/>
          </a:xfrm>
          <a:prstGeom prst="rect">
            <a:avLst/>
          </a:prstGeom>
        </p:spPr>
      </p:pic>
      <p:sp>
        <p:nvSpPr>
          <p:cNvPr id="24" name="Овал 23"/>
          <p:cNvSpPr>
            <a:spLocks noChangeAspect="1"/>
          </p:cNvSpPr>
          <p:nvPr/>
        </p:nvSpPr>
        <p:spPr>
          <a:xfrm>
            <a:off x="7572396" y="4857760"/>
            <a:ext cx="720000" cy="72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785786" y="4857760"/>
            <a:ext cx="720000" cy="72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870</Words>
  <Application>Microsoft Office PowerPoint</Application>
  <PresentationFormat>Экран (4:3)</PresentationFormat>
  <Paragraphs>174</Paragraphs>
  <Slides>31</Slides>
  <Notes>0</Notes>
  <HiddenSlides>0</HiddenSlides>
  <MMClips>23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HomeLab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КОМП</cp:lastModifiedBy>
  <cp:revision>40</cp:revision>
  <dcterms:created xsi:type="dcterms:W3CDTF">2010-07-20T06:20:03Z</dcterms:created>
  <dcterms:modified xsi:type="dcterms:W3CDTF">2018-04-20T18:52:21Z</dcterms:modified>
</cp:coreProperties>
</file>