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2" r:id="rId1"/>
  </p:sldMasterIdLst>
  <p:notesMasterIdLst>
    <p:notesMasterId r:id="rId13"/>
  </p:notesMasterIdLst>
  <p:sldIdLst>
    <p:sldId id="256" r:id="rId2"/>
    <p:sldId id="276" r:id="rId3"/>
    <p:sldId id="268" r:id="rId4"/>
    <p:sldId id="269" r:id="rId5"/>
    <p:sldId id="258" r:id="rId6"/>
    <p:sldId id="277" r:id="rId7"/>
    <p:sldId id="279" r:id="rId8"/>
    <p:sldId id="259" r:id="rId9"/>
    <p:sldId id="271" r:id="rId10"/>
    <p:sldId id="260" r:id="rId11"/>
    <p:sldId id="265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83761CF-D8D5-4596-8D20-E545FB3A35E1}">
          <p14:sldIdLst>
            <p14:sldId id="256"/>
            <p14:sldId id="276"/>
            <p14:sldId id="268"/>
            <p14:sldId id="269"/>
            <p14:sldId id="258"/>
            <p14:sldId id="277"/>
            <p14:sldId id="259"/>
            <p14:sldId id="271"/>
            <p14:sldId id="260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>
        <p:scale>
          <a:sx n="105" d="100"/>
          <a:sy n="105" d="100"/>
        </p:scale>
        <p:origin x="-36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7342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 txBox="1"/>
          <p:nvPr/>
        </p:nvSpPr>
        <p:spPr>
          <a:xfrm>
            <a:off x="1501600" y="1545807"/>
            <a:ext cx="5624400" cy="144571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b="1" dirty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Способы и средства формирования и развития регуляторных способностей в разных возрастных группах (игра, литература, развивающий диалог, практические упражнения, моделирование ситуаций)
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08677" y="2991518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73724" y="160774"/>
            <a:ext cx="7355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Филиал детский сад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Рябинушка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Муниципальное бюджетное общеобразовательное учреждение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Огневская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8005" y="2984801"/>
            <a:ext cx="2112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Тырышкина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7692" y="4481166"/>
            <a:ext cx="2577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п.Берёзовка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2025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24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574300"/>
            <a:ext cx="3443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572858" y="1574300"/>
            <a:ext cx="33870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019341"/>
            <a:ext cx="7085700" cy="3029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endParaRPr lang="ru-RU" sz="1000" b="1" dirty="0" smtClean="0">
              <a:solidFill>
                <a:srgbClr val="3030D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 flipV="1">
            <a:off x="9107152" y="5015011"/>
            <a:ext cx="45719" cy="45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ru-RU" sz="2000" dirty="0" smtClean="0">
              <a:solidFill>
                <a:srgbClr val="3030D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567692" y="2443249"/>
            <a:ext cx="9113007" cy="82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s://avatars.mds.yandex.net/i?id=1eebf1824f3dd548cf0cd504343c5292dae413d0-5326992-images-thumbs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1298" y="1672076"/>
            <a:ext cx="3847723" cy="24987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56785" y="217283"/>
            <a:ext cx="6382692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                   Малайзия</a:t>
            </a:r>
            <a:endParaRPr lang="ru-RU" sz="28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0737" y="1424568"/>
            <a:ext cx="3202963" cy="2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3208" y="-62808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1177" y="172016"/>
            <a:ext cx="5895230" cy="79670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3000" b="1" dirty="0" smtClean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           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3000" b="1" dirty="0" smtClean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          </a:t>
            </a:r>
          </a:p>
          <a:p>
            <a:pPr marL="0" indent="0" algn="l">
              <a:lnSpc>
                <a:spcPct val="100000"/>
              </a:lnSpc>
              <a:buNone/>
            </a:pPr>
            <a:endParaRPr lang="ru-RU" sz="3000" b="1" dirty="0">
              <a:solidFill>
                <a:srgbClr val="3030D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3000" b="1" dirty="0" smtClean="0">
              <a:solidFill>
                <a:srgbClr val="3030D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ru-RU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3000" b="1" dirty="0" smtClean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</a:t>
            </a:r>
          </a:p>
          <a:p>
            <a:pPr marL="0" indent="0" algn="l">
              <a:lnSpc>
                <a:spcPct val="100000"/>
              </a:lnSpc>
              <a:buNone/>
            </a:pPr>
            <a:endParaRPr lang="ru-RU" sz="3000" b="1" dirty="0">
              <a:solidFill>
                <a:srgbClr val="3030D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3000" b="1" dirty="0" smtClean="0">
              <a:solidFill>
                <a:srgbClr val="3030D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ru-RU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3000" b="1" dirty="0" smtClean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            </a:t>
            </a:r>
          </a:p>
          <a:p>
            <a:pPr marL="0" indent="0" algn="l">
              <a:lnSpc>
                <a:spcPct val="100000"/>
              </a:lnSpc>
              <a:buNone/>
            </a:pPr>
            <a:endParaRPr lang="ru-RU" sz="3000" b="1" dirty="0">
              <a:solidFill>
                <a:srgbClr val="3030D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ru-RU" sz="3000" b="1" dirty="0" smtClean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         </a:t>
            </a:r>
            <a:r>
              <a:rPr lang="ru-RU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Вывод:</a:t>
            </a: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58020" y="1394234"/>
            <a:ext cx="6092981" cy="9053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3030D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
</a:t>
            </a:r>
            <a:r>
              <a:rPr lang="ru-RU" sz="1600" dirty="0" smtClean="0">
                <a:solidFill>
                  <a:srgbClr val="3030D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Постарайтесь стать для ваших детей любимым взрослым , знающим много игр и с удовольствием в них играющим, с которым интересно проводить время.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1\Desktop\фото сад\Старожилы села\IMG_20211018_1053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987" y="2571750"/>
            <a:ext cx="3083506" cy="229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ownloads\д2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3236" y="2571751"/>
            <a:ext cx="3397878" cy="236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3577" y="1892175"/>
            <a:ext cx="5966234" cy="6586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Цель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Повышение уровня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компетентности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педагогов в вопросах развития регуляторных способностей у детей дошкольного возраста.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1560" y="2550817"/>
            <a:ext cx="118600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Задачи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209" y="309594"/>
            <a:ext cx="686252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Развитие регуляторных </a:t>
            </a:r>
            <a:r>
              <a:rPr lang="ru-RU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способностей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это процесс формирования у ребёнка 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навыков </a:t>
            </a: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осознанно управлять своим поведением, 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эмоциями, умение </a:t>
            </a:r>
            <a:r>
              <a:rPr lang="ru-RU" sz="1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действовать по собственному 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замыслу , адекватно оценивать себя и других</a:t>
            </a:r>
            <a:r>
              <a:rPr lang="ru-RU" sz="1400" dirty="0" smtClean="0">
                <a:solidFill>
                  <a:srgbClr val="333333"/>
                </a:solidFill>
                <a:latin typeface="YS Text"/>
              </a:rPr>
              <a:t>.</a:t>
            </a:r>
            <a:endParaRPr lang="ru-RU" sz="1400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5838" y="2688879"/>
            <a:ext cx="5739897" cy="1902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  -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познакомить педагогов с опытом работы по формированию и развитию регуляторных способностей в разных возрастных группах.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 -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активизировать знания педагогов о регуляторных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способностях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,  содержании образовательной деятельности по их развитию.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  -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вызвать у педагогов интерес по данной теме, использовать 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полученные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знания в своей работе.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75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8" name="Text 1"/>
          <p:cNvSpPr txBox="1"/>
          <p:nvPr/>
        </p:nvSpPr>
        <p:spPr>
          <a:xfrm>
            <a:off x="684876" y="1267485"/>
            <a:ext cx="3472200" cy="1272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</a:t>
            </a:r>
            <a:r>
              <a:rPr lang="en-US" sz="1400" dirty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Воспитание — нечто большее, чем обучение; это развитие внутренней силы» — Антон Макаренко. Данные слова отражают суть формирования регуляторных способностей у детей дошкольного возраста</a:t>
            </a:r>
            <a:r>
              <a:rPr lang="en-US" sz="1400" dirty="0">
                <a:solidFill>
                  <a:srgbClr val="3030D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.</a:t>
            </a: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72001" y="3202163"/>
            <a:ext cx="3621386" cy="1941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dirty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Развитие регуляторных способностей критически важно для подготовки детей к социальной и учебной деятельности. Современные исследования подтверждают, что эти умения закладываются именно в раннем возрасте, влияя на дальнейший успех </a:t>
            </a:r>
            <a:r>
              <a:rPr lang="en-US" sz="1400" dirty="0" err="1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ребёнка</a:t>
            </a:r>
            <a:r>
              <a:rPr lang="en-US" sz="1400" dirty="0" smtClean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Регуляторные</a:t>
            </a:r>
            <a:r>
              <a:rPr lang="en-US" sz="1400" dirty="0" smtClean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способности</a:t>
            </a:r>
            <a:r>
              <a:rPr lang="en-US" sz="1400" dirty="0" smtClean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обеспечивают</a:t>
            </a:r>
            <a:r>
              <a:rPr lang="en-US" sz="1400" dirty="0" smtClean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самоконтроль</a:t>
            </a:r>
            <a:r>
              <a:rPr lang="en-US" sz="1400" dirty="0" smtClean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адаптивность</a:t>
            </a:r>
            <a:r>
              <a:rPr lang="en-US" sz="1400" dirty="0" smtClean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поведения</a:t>
            </a:r>
            <a:r>
              <a:rPr lang="en-US" sz="1400" dirty="0" smtClean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у </a:t>
            </a:r>
            <a:r>
              <a:rPr lang="en-US" sz="1400" dirty="0" err="1" smtClean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детей</a:t>
            </a:r>
            <a:r>
              <a:rPr lang="en-US" sz="1400" dirty="0" smtClean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разного</a:t>
            </a:r>
            <a:r>
              <a:rPr lang="en-US" sz="1400" dirty="0" smtClean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возраста</a:t>
            </a:r>
            <a:r>
              <a:rPr lang="en-US" sz="1400" dirty="0" smtClean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. </a:t>
            </a: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2"/>
            <a:ext cx="8352900" cy="5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74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</a:t>
            </a:r>
            <a:r>
              <a:rPr lang="en-US" sz="2400" b="1" dirty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регуляторных</a:t>
            </a:r>
            <a:r>
              <a:rPr lang="en-US" sz="2074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 способностей у дошкольников: 
</a:t>
            </a:r>
            <a:endParaRPr lang="en-US" sz="2074" dirty="0"/>
          </a:p>
        </p:txBody>
      </p:sp>
      <p:pic>
        <p:nvPicPr>
          <p:cNvPr id="4098" name="Picture 2" descr="C:\Users\Рябинушка\Desktop\мои документы\фото на стену\IMG_20200915_1108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0475" y="1262981"/>
            <a:ext cx="2585576" cy="193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C:\Users\1\AppData\Local\Temp\2580a6c9-15f1-45c7-8f24-f267cc74f510_29-10-2025_13-55-52.zip.510\WhatsApp Image 2025-10-29 at 13.52.20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937" y="2842788"/>
            <a:ext cx="2906251" cy="206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 txBox="1"/>
          <p:nvPr/>
        </p:nvSpPr>
        <p:spPr>
          <a:xfrm>
            <a:off x="1117938" y="2692275"/>
            <a:ext cx="3928800" cy="9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У младших детей регуляция базируется на эмоциях и простых играх, у средней группы — на исполнительных функциях и совместных действиях, у старших — на внутренней речи и планировании. Важна социальная среда и коммуникация</a:t>
            </a:r>
            <a:r>
              <a:rPr lang="en-US" sz="1238" dirty="0">
                <a:solidFill>
                  <a:srgbClr val="7030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en-US" sz="123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298764"/>
            <a:ext cx="3928800" cy="219711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Методика, способы и средства, формирования и развития регуляторных способностей в разных возрастных группах.</a:t>
            </a:r>
            <a:r>
              <a:rPr lang="en-US" sz="2400" b="1" dirty="0">
                <a:solidFill>
                  <a:srgbClr val="3030D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
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Рябинушка\Desktop\мои документы\фото клуб\WhatsApp Image 2025-01-27 at 11.38.02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1048" y="1656784"/>
            <a:ext cx="2000612" cy="150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1\Desktop\2 фото садНовая папка\фото4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9817" y="3304515"/>
            <a:ext cx="1711105" cy="162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Downloads\д6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1354" y="3304515"/>
            <a:ext cx="1910325" cy="162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0"/>
          <p:cNvSpPr txBox="1"/>
          <p:nvPr/>
        </p:nvSpPr>
        <p:spPr>
          <a:xfrm>
            <a:off x="885950" y="452673"/>
            <a:ext cx="7411200" cy="10036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Игровая деятельность и её влияние на регуляторные функции</a:t>
            </a:r>
            <a:r>
              <a:rPr lang="en-US" sz="2400" b="1" dirty="0">
                <a:solidFill>
                  <a:srgbClr val="3030D0"/>
                </a:solidFill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
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213987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У младших детей игры основаны на сенсомоторике, способствуют концентрации и контролю эмоций. В средней группе преобладают сюжетно-ролевые игры, развивающие планирование и социальную регуляцию.
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2"/>
          <p:cNvSpPr txBox="1"/>
          <p:nvPr/>
        </p:nvSpPr>
        <p:spPr>
          <a:xfrm>
            <a:off x="1213987" y="3259150"/>
            <a:ext cx="3477978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latin typeface="Times New Roman" pitchFamily="18" charset="0"/>
                <a:ea typeface="Arial" pitchFamily="34" charset="-122"/>
                <a:cs typeface="Times New Roman" pitchFamily="18" charset="0"/>
              </a:rPr>
              <a:t>В старшей группе игры усложняются, включают моделирование сценариев и требуют гибкости мышления. Регулярные игры повышают исполнительные функции на 20-30% за несколько месяцев</a:t>
            </a:r>
            <a:r>
              <a:rPr lang="en-US" sz="1316" dirty="0">
                <a:solidFill>
                  <a:srgbClr val="7030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en-US" sz="131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16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1028" name="Picture 4" descr="C:\Users\Рябинушка\AppData\Local\Temp\cab6ec03-c003-4fe5-a311-1669e14abcda_17-10-2025_14-52-00 (1).zip.cda\дети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3898" y="1096658"/>
            <a:ext cx="2057438" cy="177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Рябинушка\AppData\Local\Temp\c396ad7a-7d9e-48f8-8183-0961c4c2eb26_17-10-2025_14-52-00 (1).zip.b26\дети1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3807" y="3029641"/>
            <a:ext cx="1792018" cy="18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Рябинушка\AppData\Local\Temp\561dca1c-eea8-40ac-856a-60b3d664ab11_17-10-2025_14-52-00 (1).zip.b11\дети1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457" y="1126386"/>
            <a:ext cx="2218099" cy="181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latin typeface="Times New Roman"/>
                <a:ea typeface="Calibri"/>
                <a:cs typeface="Times New Roman"/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:\Users\1\Desktop\1фотоклуб дсад\Изображение WhatsApp 2025-10-06 в 12.28.33_6a501be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475" y="1063229"/>
            <a:ext cx="3395050" cy="293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Рябинушка\Downloads\WhatsApp Image 2025-10-28 at 14.32.50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3770" y="1063230"/>
            <a:ext cx="4137434" cy="29384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023043" y="353085"/>
            <a:ext cx="706170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            Игра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«Лётчики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на аэродром!»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6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AppData\Local\Temp\e6d59c0b-cc59-4bcd-a162-20e9e743e009_29-10-2025_13-55-52.zip.009\WhatsApp Image 2025-10-29 at 13.52.20 (1)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154" y="3078177"/>
            <a:ext cx="2462543" cy="168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\AppData\Local\Temp\84b0ffcd-1212-48fc-bf2b-72813c85562b_29-10-2025_13-55-52.zip.62b\WhatsApp Image 2025-10-29 at 13.52.20 (3)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91" y="1339914"/>
            <a:ext cx="2236206" cy="151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AppData\Local\Temp\02078fe0-30b9-424c-8e66-9fb27c355c11_29-10-2025_13-55-52.zip.c11\WhatsApp Image 2025-10-29 at 13.52.20 (5)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1975" y="1982709"/>
            <a:ext cx="2408222" cy="17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AppData\Local\Temp\65f77572-f1c6-4d0a-bd40-5813517969d5_29-10-2025_13-55-52.zip.9d5\WhatsApp Image 2025-10-29 at 13.52.20 (6)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0142" y="3078178"/>
            <a:ext cx="2282650" cy="168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AppData\Local\Microsoft\Windows\INetCache\Content.Word\WhatsApp Image 2025-10-29 at 13.52.20 (2).jpe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20142" y="1339914"/>
            <a:ext cx="2282650" cy="151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20158" y="371192"/>
            <a:ext cx="4406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Небо зовёт: начинаем игру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11" name="Рисунок 10" descr="Карикатура обезьяньего шимпанзе висит на дереве. Подходит для детских книг, наклейки, талисман, логотип.Вид спереди. Изолированная векторная иллюстрация на белом фон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2329" y="2132004"/>
            <a:ext cx="3621386" cy="22622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10693" y="353085"/>
            <a:ext cx="5296277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Африка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940" y="2132004"/>
            <a:ext cx="4069533" cy="226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1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307818"/>
            <a:ext cx="7411200" cy="6023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Рисунок 12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9818" y="1113759"/>
            <a:ext cx="3910093" cy="32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77774" y="244444"/>
            <a:ext cx="605676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                                       Пустыня</a:t>
            </a:r>
            <a:endParaRPr lang="ru-RU" sz="2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310" y="1113758"/>
            <a:ext cx="3553300" cy="322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377</Words>
  <Application>Microsoft Office PowerPoint</Application>
  <PresentationFormat>Экран (16:9)</PresentationFormat>
  <Paragraphs>49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Слайд 1</vt:lpstr>
      <vt:lpstr>Слайд 2</vt:lpstr>
      <vt:lpstr>Слайд 3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  <vt:lpstr>Слайд 11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1</cp:lastModifiedBy>
  <cp:revision>57</cp:revision>
  <dcterms:created xsi:type="dcterms:W3CDTF">2025-10-15T09:02:08Z</dcterms:created>
  <dcterms:modified xsi:type="dcterms:W3CDTF">2025-10-29T08:07:49Z</dcterms:modified>
</cp:coreProperties>
</file>