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pPr>
              <a:defRPr/>
            </a:pPr>
            <a:fld id="{AB8733F7-3B57-4FBA-AFC8-8407B483D136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pPr>
              <a:defRPr/>
            </a:pPr>
            <a:fld id="{F7CDD5FA-F640-4BEB-8B77-3F4C25572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9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4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930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346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98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203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443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73A93-D3A2-4DF9-B4FB-7211DF7E1F76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56824-85D4-40C0-AF5F-F70EB50696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721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5C595F-9E09-4E76-9775-F42FA975A3FA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925A6-6A57-417C-995F-734B86AFC6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9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7533C8-CB21-40CF-8059-1228619F9BC6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C5C05-1793-4E11-B23B-8CE4918EA6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8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7A064-A850-444F-B781-0169F092D920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7F8D8-A10B-486C-876B-07FFB52F45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4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44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75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0CEAA5-FD44-41AD-95AA-F874B03CA61C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6FA4D-B1C8-43EE-9121-F288EB2BDD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12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24E57D-15D0-418C-A6BA-77B7DC7F6E4E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B171A-7E0F-4C1E-9149-73E6B95341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8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5BE61-E3CE-4A13-9842-266123526624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3AF80-2246-4EBA-80D6-C6DEAEA7E5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99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67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D8E0AE4A-D9C2-4840-BEAA-DDA87A4548AB}" type="datetimeFigureOut">
              <a:rPr lang="ru-RU" smtClean="0"/>
              <a:pPr>
                <a:defRPr/>
              </a:pPr>
              <a:t>08.12.2025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EBCB3471-4907-4B5B-A925-01AE42682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91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2" y="3212976"/>
            <a:ext cx="8352159" cy="63624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литературной сказке, </a:t>
            </a: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её отличие </a:t>
            </a:r>
            <a:b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народной сказки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2286000" y="1858963"/>
            <a:ext cx="457200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ea typeface="Times New Roman" pitchFamily="18" charset="0"/>
                <a:cs typeface="Tahoma" pitchFamily="34" charset="0"/>
              </a:rPr>
              <a:t>Жил себе…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cs typeface="Times New Roman" pitchFamily="18" charset="0"/>
              </a:rPr>
              <a:t>Жили-были старик со старухой…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cs typeface="Times New Roman" pitchFamily="18" charset="0"/>
              </a:rPr>
              <a:t>Однажды…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cs typeface="Times New Roman" pitchFamily="18" charset="0"/>
              </a:rPr>
              <a:t>В стары годы, в старопрежние, в красну вёсну, в тёплые лета…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cs typeface="Times New Roman" pitchFamily="18" charset="0"/>
              </a:rPr>
              <a:t>В некотором царстве, далёком (некотором) государстве жил-был царь…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>
                <a:cs typeface="Times New Roman" pitchFamily="18" charset="0"/>
              </a:rPr>
              <a:t>- </a:t>
            </a:r>
            <a:r>
              <a:rPr lang="ru-RU" sz="2000">
                <a:latin typeface="SchoolBookC"/>
                <a:cs typeface="Times New Roman" pitchFamily="18" charset="0"/>
              </a:rPr>
              <a:t>Аль потешить вас сказочкой? А сказочка чудесная: есть в ней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>
                <a:latin typeface="SchoolBookC"/>
                <a:cs typeface="Times New Roman" pitchFamily="18" charset="0"/>
              </a:rPr>
              <a:t>дива дивные, чуда чудесные…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1403350" y="1052513"/>
            <a:ext cx="30972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Зачин: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1187450" y="2492375"/>
            <a:ext cx="6840538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ru-RU" sz="2600" i="1">
                <a:latin typeface="Times New Roman" pitchFamily="18" charset="0"/>
                <a:cs typeface="Times New Roman" pitchFamily="18" charset="0"/>
              </a:rPr>
              <a:t>шёл он долго ли, коротко ли… 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— когда герой путешествует;</a:t>
            </a:r>
          </a:p>
          <a:p>
            <a:r>
              <a:rPr lang="ru-RU" sz="260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2600" i="1">
                <a:latin typeface="Times New Roman" pitchFamily="18" charset="0"/>
                <a:cs typeface="Times New Roman" pitchFamily="18" charset="0"/>
              </a:rPr>
              <a:t>ни вздумать, ни взгадать, только в сказке сказать… 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— при описании красоты.</a:t>
            </a:r>
          </a:p>
        </p:txBody>
      </p:sp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476375" y="1412875"/>
            <a:ext cx="6696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Устойчивые выражения: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1"/>
          <p:cNvSpPr>
            <a:spLocks noChangeArrowheads="1"/>
          </p:cNvSpPr>
          <p:nvPr/>
        </p:nvSpPr>
        <p:spPr bwMode="auto">
          <a:xfrm>
            <a:off x="1187450" y="692150"/>
            <a:ext cx="6985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>
                <a:latin typeface="Times New Roman" pitchFamily="18" charset="0"/>
                <a:cs typeface="Times New Roman" pitchFamily="18" charset="0"/>
              </a:rPr>
              <a:t>Язык 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сказки народный. Встречаются </a:t>
            </a:r>
            <a:r>
              <a:rPr lang="ru-RU" i="1">
                <a:latin typeface="Times New Roman" pitchFamily="18" charset="0"/>
                <a:cs typeface="Times New Roman" pitchFamily="18" charset="0"/>
              </a:rPr>
              <a:t>повторы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>
                <a:latin typeface="Times New Roman" pitchFamily="18" charset="0"/>
                <a:cs typeface="Times New Roman" pitchFamily="18" charset="0"/>
              </a:rPr>
              <a:t>постоянные эпитеты (красочные выражения), пословицы, поговорки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Слова – обращения, которые используются в волшебных сказках.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Прямоугольник 2"/>
          <p:cNvSpPr>
            <a:spLocks noChangeArrowheads="1"/>
          </p:cNvSpPr>
          <p:nvPr/>
        </p:nvSpPr>
        <p:spPr bwMode="auto">
          <a:xfrm>
            <a:off x="1403350" y="1947863"/>
            <a:ext cx="7129463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Слова – обращения к героине: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Девица красная,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Голубка ненаглядная,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Цветик мой,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Лебёдушка моя белая.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Обращения к герою: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Добрый молодец,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Сокол ясный,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– 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Суженый мой.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Постоянные эпитеты.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Лес </a:t>
            </a:r>
            <a:r>
              <a:rPr lang="ru-RU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(дремучий).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Дуб </a:t>
            </a:r>
            <a:r>
              <a:rPr lang="ru-RU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(могучий).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Море </a:t>
            </a:r>
            <a:r>
              <a:rPr lang="ru-RU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(синее).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Солнце </a:t>
            </a:r>
            <a:r>
              <a:rPr lang="ru-RU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(красное.)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Стрелы </a:t>
            </a:r>
            <a:r>
              <a:rPr lang="ru-RU" sz="2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(острые).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2286000" y="663575"/>
            <a:ext cx="4572000" cy="553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Вам – сказку,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 мне – бубликов связку,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Гречневой кашки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крашеной чашке,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Масла горшок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 горячий пирожок.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 там была и мёд кушала. А когда чай-то пила, по губам текло, а в рот не попало. Вот и сказке конец. Сказка вся, боле врать нельзя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</a:t>
            </a:r>
            <a:r>
              <a:rPr lang="ru-RU">
                <a:solidFill>
                  <a:srgbClr val="000000"/>
                </a:solidFill>
                <a:latin typeface="SchoolBookC"/>
                <a:ea typeface="Times New Roman" pitchFamily="18" charset="0"/>
                <a:cs typeface="Tahoma" pitchFamily="34" charset="0"/>
              </a:rPr>
              <a:t>Вот, видишь, как бывает оно на свете.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Тут и сказке конец, а кто слушал — молодец.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И стали они в добре поживать, лиха не знать.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И стали себе жить-поживать, добра наживать да медок попивать.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Поехали в своё государство, пир собрали, в трубы затрубили,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в пушки запалили, и был пир такой, что и теперь помнят.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ru-RU">
                <a:solidFill>
                  <a:srgbClr val="000000"/>
                </a:solidFill>
                <a:latin typeface="SchoolBookC"/>
                <a:cs typeface="Times New Roman" pitchFamily="18" charset="0"/>
              </a:rPr>
              <a:t> …и теперь живёт, хлеб жуёт.</a:t>
            </a: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5651500" y="765175"/>
            <a:ext cx="2449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u="sng">
                <a:solidFill>
                  <a:srgbClr val="000000"/>
                </a:solidFill>
              </a:rPr>
              <a:t>Концовка:</a:t>
            </a:r>
          </a:p>
          <a:p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1331913" y="1268413"/>
            <a:ext cx="6769100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 b="1">
                <a:latin typeface="Times New Roman" pitchFamily="18" charset="0"/>
                <a:cs typeface="Times New Roman" pitchFamily="18" charset="0"/>
              </a:rPr>
              <a:t>Домашнее задание.</a:t>
            </a:r>
            <a:endParaRPr lang="ru-RU" sz="2600">
              <a:latin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- Сочинить и оформить собственную сказку. </a:t>
            </a:r>
            <a:endParaRPr lang="ru-RU" sz="260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>
                <a:solidFill>
                  <a:srgbClr val="C00000"/>
                </a:solidFill>
              </a:rPr>
              <a:t>Цель: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- повторить особенности народной сказки;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- дать понятие «литературная сказка»;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- сравнить народную сказку с литературной сказкой, найти отличия;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- раскрыть «секреты» сказок;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- воспитывать в детях интерес к чтению.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1042988" y="836613"/>
            <a:ext cx="6965950" cy="1203325"/>
          </a:xfrm>
        </p:spPr>
        <p:txBody>
          <a:bodyPr/>
          <a:lstStyle/>
          <a:p>
            <a:pPr algn="l"/>
            <a:r>
              <a:rPr lang="ru-RU" dirty="0">
                <a:solidFill>
                  <a:srgbClr val="C00000"/>
                </a:solidFill>
              </a:rPr>
              <a:t>Эпиграф: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924174"/>
            <a:ext cx="7488831" cy="3169121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90000"/>
              </a:lnSpc>
              <a:buFont typeface="Brush Script MT"/>
              <a:buNone/>
            </a:pPr>
            <a:r>
              <a:rPr lang="ru-RU" sz="11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«Волшебно оживает сказка…»</a:t>
            </a:r>
            <a:endParaRPr lang="ru-RU" sz="11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lnSpc>
                <a:spcPct val="90000"/>
              </a:lnSpc>
              <a:buFont typeface="Brush Script MT"/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</a:t>
            </a:r>
            <a:r>
              <a:rPr lang="ru-RU" sz="5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Генрих Гейне</a:t>
            </a:r>
          </a:p>
          <a:p>
            <a:pPr marL="0" indent="0">
              <a:lnSpc>
                <a:spcPct val="9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755650" y="1052513"/>
            <a:ext cx="748823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Расскажи мне, мама, сказку, </a:t>
            </a:r>
            <a:r>
              <a:rPr lang="en-US" sz="2000" dirty="0"/>
              <a:t>	</a:t>
            </a:r>
            <a:r>
              <a:rPr lang="ru-RU" sz="2000" dirty="0"/>
              <a:t>		Где ты, друг мой Сивка-Бурка,</a:t>
            </a:r>
          </a:p>
          <a:p>
            <a:r>
              <a:rPr lang="ru-RU" sz="2000" dirty="0"/>
              <a:t>Что приснилась ночью мне.</a:t>
            </a:r>
            <a:r>
              <a:rPr lang="en-US" sz="2000" dirty="0"/>
              <a:t>	</a:t>
            </a:r>
            <a:r>
              <a:rPr lang="ru-RU" sz="2000" dirty="0"/>
              <a:t>		Где, скажи, гуляешь ты?</a:t>
            </a:r>
          </a:p>
          <a:p>
            <a:r>
              <a:rPr lang="ru-RU" sz="2000" dirty="0"/>
              <a:t>В чистом поле Синеглазка</a:t>
            </a:r>
            <a:r>
              <a:rPr lang="en-US" sz="2000" dirty="0"/>
              <a:t>	</a:t>
            </a:r>
            <a:r>
              <a:rPr lang="ru-RU" sz="2000" dirty="0"/>
              <a:t>		Приходи ко мне, каурка,</a:t>
            </a:r>
          </a:p>
          <a:p>
            <a:r>
              <a:rPr lang="ru-RU" sz="2000" dirty="0"/>
              <a:t>На серебряном коне.</a:t>
            </a:r>
            <a:r>
              <a:rPr lang="en-US" sz="2000" dirty="0"/>
              <a:t>		</a:t>
            </a:r>
            <a:r>
              <a:rPr lang="ru-RU" sz="2000" dirty="0"/>
              <a:t>			На подковах золотых.</a:t>
            </a:r>
          </a:p>
          <a:p>
            <a:r>
              <a:rPr lang="ru-RU" sz="2000" dirty="0"/>
              <a:t>Про Царевну про Лягушку,</a:t>
            </a:r>
            <a:r>
              <a:rPr lang="en-US" sz="2000" dirty="0"/>
              <a:t>	</a:t>
            </a:r>
            <a:r>
              <a:rPr lang="ru-RU" sz="2000" dirty="0"/>
              <a:t>		Мама, может, это снится:</a:t>
            </a:r>
          </a:p>
          <a:p>
            <a:r>
              <a:rPr lang="ru-RU" sz="2000" dirty="0"/>
              <a:t>Мама, сказку расскажи</a:t>
            </a:r>
            <a:r>
              <a:rPr lang="en-US" sz="2000" dirty="0"/>
              <a:t>		</a:t>
            </a:r>
            <a:r>
              <a:rPr lang="ru-RU" sz="2000" dirty="0"/>
              <a:t>		Я по радуге бегу</a:t>
            </a:r>
          </a:p>
          <a:p>
            <a:r>
              <a:rPr lang="ru-RU" sz="2000" dirty="0"/>
              <a:t>И со мною на подушке</a:t>
            </a:r>
            <a:r>
              <a:rPr lang="en-US" sz="2000" dirty="0"/>
              <a:t>		</a:t>
            </a:r>
            <a:r>
              <a:rPr lang="ru-RU" sz="2000" dirty="0"/>
              <a:t>		И держу в руках Жар-птицу,</a:t>
            </a:r>
          </a:p>
          <a:p>
            <a:r>
              <a:rPr lang="ru-RU" sz="2000" dirty="0"/>
              <a:t>Ты подольше полежи.</a:t>
            </a:r>
            <a:r>
              <a:rPr lang="en-US" sz="2000" dirty="0"/>
              <a:t>		</a:t>
            </a:r>
            <a:r>
              <a:rPr lang="ru-RU" sz="2000" dirty="0"/>
              <a:t>		Птицу счастья сберегу.</a:t>
            </a:r>
          </a:p>
          <a:p>
            <a:r>
              <a:rPr lang="ru-RU" sz="2000" dirty="0"/>
              <a:t>Мимо нашего окошка</a:t>
            </a:r>
            <a:r>
              <a:rPr lang="en-US" sz="2000" dirty="0"/>
              <a:t>		</a:t>
            </a:r>
            <a:r>
              <a:rPr lang="ru-RU" sz="2000" dirty="0"/>
              <a:t>		Расскажи ещё немножко</a:t>
            </a:r>
          </a:p>
          <a:p>
            <a:r>
              <a:rPr lang="ru-RU" sz="2000" dirty="0"/>
              <a:t>Гуси-лебеди летят,</a:t>
            </a:r>
            <a:r>
              <a:rPr lang="en-US" sz="2000" dirty="0"/>
              <a:t>		</a:t>
            </a:r>
            <a:r>
              <a:rPr lang="ru-RU" sz="2000" dirty="0"/>
              <a:t>			Про дружка на горбунке -</a:t>
            </a:r>
          </a:p>
          <a:p>
            <a:r>
              <a:rPr lang="ru-RU" sz="2000" dirty="0"/>
              <a:t>И считает лапой кошка</a:t>
            </a:r>
            <a:r>
              <a:rPr lang="en-US" sz="2000" dirty="0"/>
              <a:t>		</a:t>
            </a:r>
            <a:r>
              <a:rPr lang="ru-RU" sz="2000" dirty="0"/>
              <a:t>		И тогда моя ладошка</a:t>
            </a:r>
          </a:p>
          <a:p>
            <a:r>
              <a:rPr lang="ru-RU" sz="2000" dirty="0"/>
              <a:t>Дорогих своих котят.</a:t>
            </a:r>
            <a:r>
              <a:rPr lang="en-US" sz="2000" dirty="0"/>
              <a:t>		</a:t>
            </a:r>
            <a:r>
              <a:rPr lang="ru-RU" sz="2000" dirty="0"/>
              <a:t>			Пусть уснёт в твоей руке.</a:t>
            </a:r>
          </a:p>
          <a:p>
            <a:endParaRPr lang="en-US" dirty="0"/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/>
          <p:cNvSpPr txBox="1">
            <a:spLocks noChangeArrowheads="1"/>
          </p:cNvSpPr>
          <p:nvPr/>
        </p:nvSpPr>
        <p:spPr bwMode="auto">
          <a:xfrm>
            <a:off x="838201" y="810419"/>
            <a:ext cx="74882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b="1" i="1" u="sng" dirty="0">
                <a:solidFill>
                  <a:srgbClr val="C00000"/>
                </a:solidFill>
              </a:rPr>
              <a:t>Сказка</a:t>
            </a:r>
            <a:r>
              <a:rPr lang="ru-RU" dirty="0"/>
              <a:t> – </a:t>
            </a:r>
            <a:r>
              <a:rPr lang="ru-RU" sz="2200" b="1" dirty="0"/>
              <a:t>один из основных жанров фольклора. </a:t>
            </a:r>
          </a:p>
          <a:p>
            <a:pPr algn="just"/>
            <a:r>
              <a:rPr lang="ru-RU" sz="2200" b="1" dirty="0"/>
              <a:t>Прозаический рассказ фантастического, авантюрного или бытового характера с установкой на вымысел.</a:t>
            </a:r>
          </a:p>
        </p:txBody>
      </p:sp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3118234" y="1993742"/>
            <a:ext cx="30246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C00000"/>
                </a:solidFill>
              </a:rPr>
              <a:t>Сказка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0113" y="3033713"/>
            <a:ext cx="3203575" cy="1366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cs typeface="Arial" charset="0"/>
              </a:rPr>
              <a:t>Волшебные </a:t>
            </a:r>
          </a:p>
          <a:p>
            <a:pPr algn="ctr"/>
            <a:r>
              <a:rPr lang="ru-RU" dirty="0">
                <a:solidFill>
                  <a:srgbClr val="FFFFFF"/>
                </a:solidFill>
                <a:cs typeface="Arial" charset="0"/>
              </a:rPr>
              <a:t>Очевидно наличие чуда, волшебства (волшебных персонажей и предметов)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29100" y="3033713"/>
            <a:ext cx="2087563" cy="180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cs typeface="Arial" charset="0"/>
              </a:rPr>
              <a:t>О животных</a:t>
            </a:r>
          </a:p>
          <a:p>
            <a:pPr algn="ctr"/>
            <a:r>
              <a:rPr lang="ru-RU" dirty="0">
                <a:solidFill>
                  <a:srgbClr val="FFFFFF"/>
                </a:solidFill>
                <a:cs typeface="Arial" charset="0"/>
              </a:rPr>
              <a:t>Присутствует борьба зверей между собой или человека со зверем.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26213" y="3033713"/>
            <a:ext cx="1800225" cy="3024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cs typeface="Arial" charset="0"/>
              </a:rPr>
              <a:t>Бытовые</a:t>
            </a:r>
          </a:p>
          <a:p>
            <a:pPr algn="ctr"/>
            <a:r>
              <a:rPr lang="ru-RU" dirty="0">
                <a:solidFill>
                  <a:srgbClr val="FFFFFF"/>
                </a:solidFill>
                <a:cs typeface="Arial" charset="0"/>
              </a:rPr>
              <a:t>О событиях ежедневной жизни. </a:t>
            </a:r>
            <a:r>
              <a:rPr lang="ru-RU" sz="1600" dirty="0">
                <a:solidFill>
                  <a:srgbClr val="FFFFFF"/>
                </a:solidFill>
                <a:cs typeface="Arial" charset="0"/>
              </a:rPr>
              <a:t>Фантастических</a:t>
            </a:r>
            <a:r>
              <a:rPr lang="ru-RU" dirty="0">
                <a:solidFill>
                  <a:srgbClr val="FFFFFF"/>
                </a:solidFill>
                <a:cs typeface="Arial" charset="0"/>
              </a:rPr>
              <a:t> образов нет, действуют реальные герои: солдат, купец, поп и т</a:t>
            </a:r>
            <a:r>
              <a:rPr lang="en-US" dirty="0">
                <a:solidFill>
                  <a:srgbClr val="FFFFFF"/>
                </a:solidFill>
                <a:latin typeface="Arial" charset="0"/>
                <a:cs typeface="Arial" charset="0"/>
              </a:rPr>
              <a:t>.</a:t>
            </a:r>
            <a:r>
              <a:rPr lang="ru-RU" dirty="0">
                <a:solidFill>
                  <a:srgbClr val="FFFFFF"/>
                </a:solidFill>
                <a:cs typeface="Arial" charset="0"/>
              </a:rPr>
              <a:t>д…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003800" y="2420938"/>
            <a:ext cx="2089150" cy="612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741863" y="2438400"/>
            <a:ext cx="0" cy="595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627313" y="2420938"/>
            <a:ext cx="1601787" cy="612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1116013" y="1484313"/>
            <a:ext cx="712787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Литературная сказка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авторское художественное произведение, в основе которого лежит вымышленная увлекательная история, объединяющая элементы действительности и фантазии.</a:t>
            </a:r>
            <a:endParaRPr lang="ru-RU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052513"/>
            <a:ext cx="7343775" cy="4676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1619250" y="1052513"/>
            <a:ext cx="604837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YS Text"/>
              </a:rPr>
              <a:t>План работы над собственной сказкой</a:t>
            </a:r>
          </a:p>
          <a:p>
            <a:pPr algn="ctr"/>
            <a:endParaRPr lang="ru-RU" sz="2400" b="1" dirty="0">
              <a:solidFill>
                <a:srgbClr val="C00000"/>
              </a:solidFill>
              <a:latin typeface="YS Text"/>
            </a:endParaRP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1. Выбрать вид (волшебная, бытовая, о животных) и тему сказки.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2. Подобрать или придумать героев сказки исходя из её типа, героями могут быть: человек, животное, предмет.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3. Присказка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4. Выбрать нужный зачин.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5. Использовать народные языковые обороты (пословицы, поговорки, постоянные эпитеты).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6. Составить план, схему, сюжет сказки.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7. Подобрать концовку.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8. Продумать оформление сказки.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9. Записать сказку, проверить.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2286000" y="977900"/>
            <a:ext cx="4572000" cy="490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r>
              <a:rPr lang="ru-RU" b="1" u="sng">
                <a:latin typeface="Times New Roman" pitchFamily="18" charset="0"/>
                <a:cs typeface="Times New Roman" pitchFamily="18" charset="0"/>
              </a:rPr>
              <a:t>1-я присказка.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b="1">
                <a:cs typeface="Times New Roman" pitchFamily="18" charset="0"/>
              </a:rPr>
              <a:t> 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На море, на океане,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На острове Буяне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Стоит дуб зелёный,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Под тем дубом стол золочёный,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Садись, кушай,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Мою сказку слушай!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cs typeface="Times New Roman" pitchFamily="18" charset="0"/>
              </a:rPr>
              <a:t> 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b="1" u="sng">
                <a:latin typeface="Times New Roman" pitchFamily="18" charset="0"/>
                <a:cs typeface="Times New Roman" pitchFamily="18" charset="0"/>
              </a:rPr>
              <a:t>2-я присказка.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b="1">
                <a:cs typeface="Times New Roman" pitchFamily="18" charset="0"/>
              </a:rPr>
              <a:t> 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На море, на океане, на острове Буяне стоит дерево – золотые яблочки. По этому дереву ходит кот Баюн. Идёт он вверх – песенки поёт, идёт вниз – сказочки сказывает. Это ещё не сказка, а присказка. А сказочка вся впереди. Ушки открой и слушай.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cs typeface="Times New Roman" pitchFamily="18" charset="0"/>
              </a:rPr>
              <a:t> 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 b="1" u="sng">
                <a:latin typeface="Times New Roman" pitchFamily="18" charset="0"/>
                <a:cs typeface="Times New Roman" pitchFamily="18" charset="0"/>
              </a:rPr>
              <a:t>3-я присказка.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500"/>
              </a:lnSpc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Летела воронушка – весёлая головушка. Она летела, летела и на золотую маковку села. Хвостиком повертела, по сторонам посмотрела и опять полетела, а пёрышко нам оставила.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264</TotalTime>
  <Words>884</Words>
  <Application>Microsoft Office PowerPoint</Application>
  <PresentationFormat>Экран (4:3)</PresentationFormat>
  <Paragraphs>112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Brush Script MT</vt:lpstr>
      <vt:lpstr>Calibri</vt:lpstr>
      <vt:lpstr>Garamond</vt:lpstr>
      <vt:lpstr>SchoolBookC</vt:lpstr>
      <vt:lpstr>Times New Roman</vt:lpstr>
      <vt:lpstr>YS Text</vt:lpstr>
      <vt:lpstr>Натуральные материалы</vt:lpstr>
      <vt:lpstr>Понятие  о литературной сказке,  её отличие  от народной сказки</vt:lpstr>
      <vt:lpstr>Цель:</vt:lpstr>
      <vt:lpstr>Эпиграф: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о литературной сказке, её отличие от народной сказки</dc:title>
  <dc:creator>Админ</dc:creator>
  <cp:lastModifiedBy>Wall-E PC</cp:lastModifiedBy>
  <cp:revision>13</cp:revision>
  <dcterms:created xsi:type="dcterms:W3CDTF">2022-10-20T08:46:51Z</dcterms:created>
  <dcterms:modified xsi:type="dcterms:W3CDTF">2025-12-08T16:33:39Z</dcterms:modified>
</cp:coreProperties>
</file>