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45" r:id="rId3"/>
    <p:sldId id="338" r:id="rId4"/>
    <p:sldId id="346" r:id="rId5"/>
  </p:sldIdLst>
  <p:sldSz cx="10621963" cy="7380288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72" y="-108"/>
      </p:cViewPr>
      <p:guideLst>
        <p:guide orient="horz" pos="2325"/>
        <p:guide pos="33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47" y="2292674"/>
            <a:ext cx="9028669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95" y="4182163"/>
            <a:ext cx="7435374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0923" y="295554"/>
            <a:ext cx="238994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1098" y="295554"/>
            <a:ext cx="6992792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2" y="4742519"/>
            <a:ext cx="9028669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2" y="3128082"/>
            <a:ext cx="9028669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098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498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652023"/>
            <a:ext cx="469321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98" y="2340508"/>
            <a:ext cx="469321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0" y="1652023"/>
            <a:ext cx="4695055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810" y="2340508"/>
            <a:ext cx="4695055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293845"/>
            <a:ext cx="3494553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2893" y="293846"/>
            <a:ext cx="5937972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099" y="1544394"/>
            <a:ext cx="349455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79" y="5166202"/>
            <a:ext cx="6373178" cy="60989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79" y="659442"/>
            <a:ext cx="6373178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79" y="5776101"/>
            <a:ext cx="6373178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8" y="295554"/>
            <a:ext cx="9559767" cy="1230048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722068"/>
            <a:ext cx="9559767" cy="4870649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1098" y="6840434"/>
            <a:ext cx="2478458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29171" y="6840434"/>
            <a:ext cx="3363622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12407" y="6840434"/>
            <a:ext cx="2478458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3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096535" y="1832756"/>
            <a:ext cx="6000792" cy="4880087"/>
            <a:chOff x="1810519" y="1975632"/>
            <a:chExt cx="6221597" cy="4880087"/>
          </a:xfrm>
        </p:grpSpPr>
        <p:pic>
          <p:nvPicPr>
            <p:cNvPr id="1026" name="Picture 2" descr="https://proprikol.ru/wp-content/uploads/2020/07/zhadina-prikolnye-kartinki-3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5484"/>
            <a:stretch>
              <a:fillRect/>
            </a:stretch>
          </p:blipFill>
          <p:spPr bwMode="auto">
            <a:xfrm>
              <a:off x="1810519" y="2118508"/>
              <a:ext cx="3714776" cy="4737211"/>
            </a:xfrm>
            <a:prstGeom prst="rect">
              <a:avLst/>
            </a:prstGeom>
            <a:noFill/>
          </p:spPr>
        </p:pic>
        <p:pic>
          <p:nvPicPr>
            <p:cNvPr id="4" name="Picture 2" descr="https://i.pinimg.com/originals/2b/d6/c4/2bd6c43a88214fff4b44439682632c6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919"/>
            <a:stretch>
              <a:fillRect/>
            </a:stretch>
          </p:blipFill>
          <p:spPr bwMode="auto">
            <a:xfrm>
              <a:off x="5096667" y="1975632"/>
              <a:ext cx="2935449" cy="4690276"/>
            </a:xfrm>
            <a:prstGeom prst="rect">
              <a:avLst/>
            </a:prstGeom>
            <a:noFill/>
          </p:spPr>
        </p:pic>
      </p:grpSp>
      <p:pic>
        <p:nvPicPr>
          <p:cNvPr id="6" name="Picture 16" descr="https://img0.liveinternet.ru/images/attach/d/2/145/941/145941506_4026647_ramka_editor_gradient.png"/>
          <p:cNvPicPr>
            <a:picLocks noChangeAspect="1" noChangeArrowheads="1"/>
          </p:cNvPicPr>
          <p:nvPr/>
        </p:nvPicPr>
        <p:blipFill>
          <a:blip r:embed="rId4" cstate="print"/>
          <a:srcRect l="4755" t="5455" r="4348" b="5454"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4635" y="332558"/>
            <a:ext cx="9572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60A8"/>
                </a:solidFill>
                <a:latin typeface="Arial Black" pitchFamily="34" charset="0"/>
              </a:rPr>
              <a:t>МУНИЦИПАЛЬНОЕ БЮДЖЕТНОЕ ДОШКОЛЬНОЕ ОБРАЗОВАТЕЛЬНОЕ УЧРЕЖДЕНИЕ</a:t>
            </a:r>
            <a:br>
              <a:rPr lang="ru-RU" sz="1200" dirty="0" smtClean="0">
                <a:solidFill>
                  <a:srgbClr val="0060A8"/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rgbClr val="0060A8"/>
                </a:solidFill>
                <a:latin typeface="Arial Black" pitchFamily="34" charset="0"/>
              </a:rPr>
              <a:t>ДЕТСКИЙ САД «ГОЛУБЫЕ ДОРОЖКИ» Г.ВОЛГОДОНСКА</a:t>
            </a:r>
            <a:endParaRPr lang="ru-RU" sz="1200" dirty="0">
              <a:solidFill>
                <a:srgbClr val="0060A8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00739"/>
            <a:ext cx="481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Boomboom" pitchFamily="50" charset="-52"/>
              </a:rPr>
              <a:t>Интерактивная</a:t>
            </a:r>
            <a:r>
              <a:rPr lang="ru-RU" sz="3600" dirty="0" smtClean="0">
                <a:solidFill>
                  <a:srgbClr val="7030A0"/>
                </a:solidFill>
                <a:latin typeface="Boomboom" pitchFamily="50" charset="-52"/>
              </a:rPr>
              <a:t> </a:t>
            </a:r>
            <a:endParaRPr lang="ru-RU" sz="3600" dirty="0">
              <a:solidFill>
                <a:srgbClr val="7030A0"/>
              </a:solidFill>
              <a:latin typeface="Boomboom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1900805"/>
            <a:ext cx="4668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Boomboom" pitchFamily="50" charset="-52"/>
              </a:rPr>
              <a:t>Дидактическая </a:t>
            </a:r>
            <a:endParaRPr lang="ru-RU" sz="4000" dirty="0">
              <a:solidFill>
                <a:srgbClr val="7030A0"/>
              </a:solidFill>
              <a:latin typeface="Boomboom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321" y="2400871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Boomboom" pitchFamily="50" charset="-52"/>
              </a:rPr>
              <a:t>Игра</a:t>
            </a:r>
            <a:endParaRPr lang="ru-RU" sz="4000" dirty="0">
              <a:solidFill>
                <a:srgbClr val="7030A0"/>
              </a:solidFill>
              <a:latin typeface="Boomboom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31737"/>
            <a:ext cx="473947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«Мой, моя»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69" y="6261912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60A8"/>
                </a:solidFill>
                <a:latin typeface="Arial Black" pitchFamily="34" charset="0"/>
              </a:rPr>
              <a:t>Разработала </a:t>
            </a:r>
            <a:br>
              <a:rPr lang="ru-RU" sz="1600" dirty="0" smtClean="0">
                <a:solidFill>
                  <a:srgbClr val="0060A8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0060A8"/>
                </a:solidFill>
                <a:latin typeface="Arial Black" pitchFamily="34" charset="0"/>
              </a:rPr>
              <a:t>Меркулова Елена Анатольевна </a:t>
            </a:r>
            <a:endParaRPr lang="ru-RU" sz="1600" dirty="0">
              <a:solidFill>
                <a:srgbClr val="0060A8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7445" y="114855"/>
            <a:ext cx="102870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Цель: </a:t>
            </a:r>
            <a:r>
              <a:rPr lang="ru-RU" sz="2800" b="1" spc="50" dirty="0" smtClean="0">
                <a:ln w="11430"/>
                <a:solidFill>
                  <a:srgbClr val="0060A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развитие грамматического строя речи.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445" y="751866"/>
            <a:ext cx="10454518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Задачи: </a:t>
            </a:r>
            <a:r>
              <a:rPr lang="ru-RU" sz="2400" b="1" spc="50" dirty="0" smtClean="0">
                <a:ln w="11430"/>
                <a:solidFill>
                  <a:srgbClr val="0060A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Расширять и активизировать словарный запас детей;</a:t>
            </a:r>
          </a:p>
          <a:p>
            <a:r>
              <a:rPr lang="ru-RU" sz="2400" b="1" spc="50" dirty="0" smtClean="0">
                <a:ln w="11430"/>
                <a:solidFill>
                  <a:srgbClr val="0060A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Упражнять в согласовании притяжательных местоимений: МОЙ, МОЯ с именами существительными по родам;</a:t>
            </a:r>
            <a:br>
              <a:rPr lang="ru-RU" sz="2400" b="1" spc="50" dirty="0" smtClean="0">
                <a:ln w="11430"/>
                <a:solidFill>
                  <a:srgbClr val="0060A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</a:br>
            <a:r>
              <a:rPr lang="ru-RU" sz="2400" b="1" spc="50" dirty="0" smtClean="0">
                <a:ln w="11430"/>
                <a:solidFill>
                  <a:srgbClr val="0060A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Автоматизировать в речи звуки С и Ш;</a:t>
            </a:r>
            <a:br>
              <a:rPr lang="ru-RU" sz="2400" b="1" spc="50" dirty="0" smtClean="0">
                <a:ln w="11430"/>
                <a:solidFill>
                  <a:srgbClr val="0060A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</a:br>
            <a:r>
              <a:rPr lang="ru-RU" sz="2400" b="1" spc="50" dirty="0" smtClean="0">
                <a:ln w="11430"/>
                <a:solidFill>
                  <a:srgbClr val="0060A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Учить дифференцировать звуки С и Ш;</a:t>
            </a:r>
          </a:p>
          <a:p>
            <a:r>
              <a:rPr lang="ru-RU" sz="2400" b="1" spc="50" dirty="0" smtClean="0">
                <a:ln w="11430"/>
                <a:solidFill>
                  <a:srgbClr val="0060A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Развивать внимание, память, мышление, связную речь.</a:t>
            </a:r>
            <a:r>
              <a:rPr lang="ru-RU" sz="2800" b="1" spc="50" dirty="0" smtClean="0">
                <a:ln w="11430"/>
                <a:solidFill>
                  <a:srgbClr val="0060A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/>
            </a:r>
            <a:br>
              <a:rPr lang="ru-RU" sz="2800" b="1" spc="50" dirty="0" smtClean="0">
                <a:ln w="11430"/>
                <a:solidFill>
                  <a:srgbClr val="0060A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</a:br>
            <a:endParaRPr lang="ru-RU" sz="2800" b="1" spc="50" dirty="0" smtClean="0">
              <a:ln w="11430"/>
              <a:solidFill>
                <a:srgbClr val="0060A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  <a:p>
            <a:endParaRPr lang="ru-RU" sz="2400" dirty="0" smtClean="0">
              <a:solidFill>
                <a:srgbClr val="0070C0"/>
              </a:solidFill>
              <a:latin typeface="Boomboom" pitchFamily="50" charset="-52"/>
            </a:endParaRPr>
          </a:p>
          <a:p>
            <a:endParaRPr lang="ru-RU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  <a:p>
            <a:endParaRPr lang="ru-RU" sz="2800" b="1" spc="50" dirty="0" smtClean="0">
              <a:ln w="11430"/>
              <a:solidFill>
                <a:srgbClr val="0060A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45" y="3122591"/>
            <a:ext cx="1028707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Описание:</a:t>
            </a:r>
            <a:r>
              <a:rPr lang="en-US" sz="3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 </a:t>
            </a:r>
            <a:endParaRPr lang="ru-RU" sz="3200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  <a:p>
            <a:r>
              <a:rPr lang="ru-RU" sz="2500" dirty="0" smtClean="0">
                <a:solidFill>
                  <a:srgbClr val="0060A8"/>
                </a:solidFill>
                <a:latin typeface="Boomboom" pitchFamily="50" charset="-52"/>
              </a:rPr>
              <a:t>Объяснить детям, что мальчику Саше и девочке Маше нужна их помощь. Они не могут разделить предметы между собой.</a:t>
            </a:r>
          </a:p>
          <a:p>
            <a:r>
              <a:rPr lang="ru-RU" sz="2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Игровая задача:</a:t>
            </a:r>
            <a:r>
              <a:rPr lang="en-US" sz="2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 </a:t>
            </a:r>
            <a:endParaRPr lang="ru-RU" sz="2500" dirty="0" smtClean="0">
              <a:solidFill>
                <a:srgbClr val="0060A8"/>
              </a:solidFill>
              <a:latin typeface="Boomboom" pitchFamily="50" charset="-52"/>
            </a:endParaRPr>
          </a:p>
          <a:p>
            <a:r>
              <a:rPr lang="ru-RU" sz="2500" dirty="0" smtClean="0">
                <a:solidFill>
                  <a:srgbClr val="0060A8"/>
                </a:solidFill>
                <a:latin typeface="Boomboom" pitchFamily="50" charset="-52"/>
              </a:rPr>
              <a:t>Предложить детям помочь мальчику Саше и девочке Маше разделить между собой предметы, появляющиеся  в нижней части игрового поля и разложить их  по коробкам. </a:t>
            </a:r>
            <a:br>
              <a:rPr lang="ru-RU" sz="2500" dirty="0" smtClean="0">
                <a:solidFill>
                  <a:srgbClr val="0060A8"/>
                </a:solidFill>
                <a:latin typeface="Boomboom" pitchFamily="50" charset="-52"/>
              </a:rPr>
            </a:br>
            <a:r>
              <a:rPr lang="ru-RU" sz="2500" dirty="0" smtClean="0">
                <a:solidFill>
                  <a:srgbClr val="0060A8"/>
                </a:solidFill>
                <a:latin typeface="Boomboom" pitchFamily="50" charset="-52"/>
              </a:rPr>
              <a:t>Саше нужны предметы мужского рода, а Маше – женского рода.</a:t>
            </a:r>
          </a:p>
          <a:p>
            <a:r>
              <a:rPr lang="ru-RU" sz="2400" dirty="0" smtClean="0">
                <a:solidFill>
                  <a:srgbClr val="0060A8"/>
                </a:solidFill>
                <a:latin typeface="Boomboom" pitchFamily="50" charset="-52"/>
              </a:rPr>
              <a:t> </a:t>
            </a:r>
          </a:p>
          <a:p>
            <a:r>
              <a:rPr lang="ru-RU" sz="2400" dirty="0" smtClean="0">
                <a:solidFill>
                  <a:srgbClr val="0060A8"/>
                </a:solidFill>
                <a:latin typeface="Boomboom" pitchFamily="50" charset="-52"/>
              </a:rPr>
              <a:t> </a:t>
            </a:r>
          </a:p>
          <a:p>
            <a:endParaRPr lang="ru-RU" sz="2400" dirty="0" smtClean="0">
              <a:solidFill>
                <a:srgbClr val="0070C0"/>
              </a:solidFill>
              <a:latin typeface="Boomboom" pitchFamily="50" charset="-52"/>
            </a:endParaRPr>
          </a:p>
          <a:p>
            <a:endParaRPr lang="ru-RU" sz="2400" dirty="0" smtClean="0">
              <a:solidFill>
                <a:srgbClr val="0070C0"/>
              </a:solidFill>
              <a:latin typeface="Boomboom" pitchFamily="50" charset="-52"/>
            </a:endParaRPr>
          </a:p>
          <a:p>
            <a:endParaRPr lang="ru-RU" dirty="0"/>
          </a:p>
        </p:txBody>
      </p:sp>
      <p:pic>
        <p:nvPicPr>
          <p:cNvPr id="5" name="Picture 16" descr="https://img0.liveinternet.ru/images/attach/d/2/145/941/145941506_4026647_ramka_editor_gradient.png"/>
          <p:cNvPicPr>
            <a:picLocks noChangeAspect="1" noChangeArrowheads="1"/>
          </p:cNvPicPr>
          <p:nvPr/>
        </p:nvPicPr>
        <p:blipFill>
          <a:blip r:embed="rId2" cstate="print"/>
          <a:srcRect l="6799" t="7745" r="6392" b="8606"/>
          <a:stretch>
            <a:fillRect/>
          </a:stretch>
        </p:blipFill>
        <p:spPr bwMode="auto">
          <a:xfrm flipH="1">
            <a:off x="0" y="0"/>
            <a:ext cx="10597393" cy="73802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gas-kvas.com/uploads/posts/2023-01/1673561164_gas-kvas-com-p-detskii-risunok-malchik-i-devochka-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709" y="92110"/>
            <a:ext cx="6286544" cy="5177965"/>
          </a:xfrm>
          <a:prstGeom prst="rect">
            <a:avLst/>
          </a:prstGeom>
          <a:noFill/>
        </p:spPr>
      </p:pic>
      <p:pic>
        <p:nvPicPr>
          <p:cNvPr id="87044" name="Picture 4" descr="https://www.needpix.com/file_download.php?url=https://storage.needpix.com/rsynced_images/box-2511918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7445" y="3475830"/>
            <a:ext cx="2928958" cy="2928958"/>
          </a:xfrm>
          <a:prstGeom prst="rect">
            <a:avLst/>
          </a:prstGeom>
          <a:noFill/>
        </p:spPr>
      </p:pic>
      <p:pic>
        <p:nvPicPr>
          <p:cNvPr id="87046" name="Picture 6" descr="https://www.needpix.com/file_download.php?url=https://storage.needpix.com/rsynced_images/box-2511918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1245" y="3475830"/>
            <a:ext cx="3000396" cy="3000396"/>
          </a:xfrm>
          <a:prstGeom prst="rect">
            <a:avLst/>
          </a:prstGeom>
          <a:noFill/>
        </p:spPr>
      </p:pic>
      <p:sp>
        <p:nvSpPr>
          <p:cNvPr id="87050" name="AutoShape 10" descr="https://catherineasquithgallery.com/uploads/posts/2021-03/1614576328_11-p-korobka-na-belom-fone-1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2287" y="5289829"/>
            <a:ext cx="1785950" cy="204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6601" y="5333218"/>
            <a:ext cx="1571636" cy="1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0849" y="5333218"/>
            <a:ext cx="2047070" cy="204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gas-kvas.com/uploads/posts/2023-01/1673561164_gas-kvas-com-p-detskii-risunok-malchik-i-devochka-33.png"/>
          <p:cNvPicPr>
            <a:picLocks noChangeAspect="1" noChangeArrowheads="1"/>
          </p:cNvPicPr>
          <p:nvPr/>
        </p:nvPicPr>
        <p:blipFill>
          <a:blip r:embed="rId2" cstate="print"/>
          <a:srcRect l="30530" t="66544" r="67197" b="30697"/>
          <a:stretch>
            <a:fillRect/>
          </a:stretch>
        </p:blipFill>
        <p:spPr bwMode="auto">
          <a:xfrm>
            <a:off x="3739345" y="3047202"/>
            <a:ext cx="785818" cy="785818"/>
          </a:xfrm>
          <a:prstGeom prst="roundRect">
            <a:avLst/>
          </a:prstGeom>
          <a:noFill/>
        </p:spPr>
      </p:pic>
      <p:pic>
        <p:nvPicPr>
          <p:cNvPr id="12" name="Picture 2" descr="https://gas-kvas.com/uploads/posts/2023-01/1673561164_gas-kvas-com-p-detskii-risunok-malchik-i-devochka-33.png"/>
          <p:cNvPicPr>
            <a:picLocks noChangeAspect="1" noChangeArrowheads="1"/>
          </p:cNvPicPr>
          <p:nvPr/>
        </p:nvPicPr>
        <p:blipFill>
          <a:blip r:embed="rId2" cstate="print"/>
          <a:srcRect l="68439" t="68319" r="29827" b="28526"/>
          <a:stretch>
            <a:fillRect/>
          </a:stretch>
        </p:blipFill>
        <p:spPr bwMode="auto">
          <a:xfrm>
            <a:off x="6168237" y="3047202"/>
            <a:ext cx="714380" cy="714380"/>
          </a:xfrm>
          <a:prstGeom prst="round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6535" y="5303484"/>
            <a:ext cx="2643206" cy="207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3725" y="5404656"/>
            <a:ext cx="1571636" cy="17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9411" y="5118904"/>
            <a:ext cx="1928826" cy="231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8039" y="5333218"/>
            <a:ext cx="1191814" cy="185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0849" y="5333218"/>
            <a:ext cx="1357322" cy="192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0849" y="5302715"/>
            <a:ext cx="1930436" cy="188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3725" y="5690408"/>
            <a:ext cx="16834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6601" y="5190342"/>
            <a:ext cx="168276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525031" y="3299917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Саша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0006" y="3371355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Маша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5163" y="5047466"/>
            <a:ext cx="1357322" cy="20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9411" y="5404656"/>
            <a:ext cx="2500330" cy="166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2353" y="5261780"/>
            <a:ext cx="1428760" cy="16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5163" y="5476094"/>
            <a:ext cx="1500198" cy="156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2287" y="5476094"/>
            <a:ext cx="241695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9411" y="4976028"/>
            <a:ext cx="1714512" cy="193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9477" y="5118904"/>
            <a:ext cx="177081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51988">
            <a:off x="4183977" y="5299842"/>
            <a:ext cx="2002151" cy="146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1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20675">
            <a:off x="4046044" y="5119947"/>
            <a:ext cx="2548406" cy="218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Волна 35"/>
          <p:cNvSpPr/>
          <p:nvPr/>
        </p:nvSpPr>
        <p:spPr>
          <a:xfrm flipH="1">
            <a:off x="1024701" y="332558"/>
            <a:ext cx="1357322" cy="1357322"/>
          </a:xfrm>
          <a:prstGeom prst="wave">
            <a:avLst/>
          </a:prstGeom>
          <a:solidFill>
            <a:srgbClr val="FF00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382023" y="332558"/>
            <a:ext cx="71438" cy="1928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167577" y="761186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МОЙ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42" name="Волна 41"/>
          <p:cNvSpPr/>
          <p:nvPr/>
        </p:nvSpPr>
        <p:spPr>
          <a:xfrm>
            <a:off x="8311377" y="403996"/>
            <a:ext cx="1357322" cy="1357322"/>
          </a:xfrm>
          <a:prstGeom prst="wave">
            <a:avLst/>
          </a:prstGeom>
          <a:solidFill>
            <a:srgbClr val="FF00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239939" y="475434"/>
            <a:ext cx="71438" cy="1928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8454253" y="832624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МОЯ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37" name="Picture 16" descr="https://img0.liveinternet.ru/images/attach/d/2/145/941/145941506_4026647_ramka_editor_gradient.png"/>
          <p:cNvPicPr>
            <a:picLocks noChangeAspect="1" noChangeArrowheads="1"/>
          </p:cNvPicPr>
          <p:nvPr/>
        </p:nvPicPr>
        <p:blipFill>
          <a:blip r:embed="rId25" cstate="print"/>
          <a:srcRect l="6799" t="7745" r="6392" b="8606"/>
          <a:stretch>
            <a:fillRect/>
          </a:stretch>
        </p:blipFill>
        <p:spPr bwMode="auto">
          <a:xfrm flipH="1">
            <a:off x="0" y="0"/>
            <a:ext cx="10597393" cy="73802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0972E-6 3.84351E-6 L 0.36278 -0.3452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5 2.68272E-6 L 0.35291 -0.3192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247E-6 4.92691E-6 L -0.36831 -0.3415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451E-6 -4.21324E-7 L 0.34246 -0.3396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26E-6 -2.2012E-6 L -0.36607 -0.3198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768E-6 -2.04643E-6 L 0.36263 -0.34028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493E-6 -2.35598E-6 L -0.36832 -0.3385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988E-6 -1.58212E-6 L -0.31555 -0.3428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0972E-6 -2.74291E-6 L 0.37623 -0.32674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6831E-6 -4.76354E-6 L 0.35411 -0.3334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051E-6 -2.35598E-6 L -0.35113 -0.3093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508E-6 -2.82029E-6 L -0.34933 -0.31642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768E-6 -3.37059E-6 L -0.35606 -0.34114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26E-6 -3.36199E-6 L 0.35935 -0.31341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3288E-6 -2.43336E-6 L -0.36951 -0.29922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4993E-6 -2.35598E-6 L -0.3722 -0.319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5 0.08482 L 0.3659 -0.26653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964E-6 1.75408E-6 L 0.3568 -0.30439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034E-6 -2.96647E-6 L -0.36099 -0.2586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121E-6 -1.81427E-6 L 0.36517 -0.32201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https://img0.liveinternet.ru/images/attach/d/2/145/941/145941506_4026647_ramka_editor_gradient.png"/>
          <p:cNvPicPr>
            <a:picLocks noChangeAspect="1" noChangeArrowheads="1"/>
          </p:cNvPicPr>
          <p:nvPr/>
        </p:nvPicPr>
        <p:blipFill>
          <a:blip r:embed="rId2" cstate="print"/>
          <a:srcRect l="6799" t="7745" r="6392" b="8606"/>
          <a:stretch>
            <a:fillRect/>
          </a:stretch>
        </p:blipFill>
        <p:spPr bwMode="auto">
          <a:xfrm flipH="1">
            <a:off x="0" y="0"/>
            <a:ext cx="10597393" cy="7380288"/>
          </a:xfrm>
          <a:prstGeom prst="rect">
            <a:avLst/>
          </a:prstGeom>
          <a:noFill/>
        </p:spPr>
      </p:pic>
      <p:pic>
        <p:nvPicPr>
          <p:cNvPr id="3074" name="Picture 2" descr="https://otkritkis.com/wp-content/uploads/2022/07/gwq2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949" y="1261252"/>
            <a:ext cx="8453497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100</Words>
  <Application>Microsoft Office PowerPoint</Application>
  <PresentationFormat>Произвольный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10</cp:revision>
  <dcterms:created xsi:type="dcterms:W3CDTF">2023-03-11T18:15:50Z</dcterms:created>
  <dcterms:modified xsi:type="dcterms:W3CDTF">2026-03-18T19:35:49Z</dcterms:modified>
</cp:coreProperties>
</file>