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32" r:id="rId3"/>
  </p:sldMasterIdLst>
  <p:notesMasterIdLst>
    <p:notesMasterId r:id="rId38"/>
  </p:notesMasterIdLst>
  <p:sldIdLst>
    <p:sldId id="319" r:id="rId4"/>
    <p:sldId id="257" r:id="rId5"/>
    <p:sldId id="316" r:id="rId6"/>
    <p:sldId id="258" r:id="rId7"/>
    <p:sldId id="259" r:id="rId8"/>
    <p:sldId id="262" r:id="rId9"/>
    <p:sldId id="305" r:id="rId10"/>
    <p:sldId id="273" r:id="rId11"/>
    <p:sldId id="271" r:id="rId12"/>
    <p:sldId id="306" r:id="rId13"/>
    <p:sldId id="307" r:id="rId14"/>
    <p:sldId id="310" r:id="rId15"/>
    <p:sldId id="309" r:id="rId16"/>
    <p:sldId id="308" r:id="rId17"/>
    <p:sldId id="311" r:id="rId18"/>
    <p:sldId id="270" r:id="rId19"/>
    <p:sldId id="266" r:id="rId20"/>
    <p:sldId id="267" r:id="rId21"/>
    <p:sldId id="268" r:id="rId22"/>
    <p:sldId id="312" r:id="rId23"/>
    <p:sldId id="313" r:id="rId24"/>
    <p:sldId id="314" r:id="rId25"/>
    <p:sldId id="269" r:id="rId26"/>
    <p:sldId id="294" r:id="rId27"/>
    <p:sldId id="315" r:id="rId28"/>
    <p:sldId id="295" r:id="rId29"/>
    <p:sldId id="317" r:id="rId30"/>
    <p:sldId id="278" r:id="rId31"/>
    <p:sldId id="288" r:id="rId32"/>
    <p:sldId id="289" r:id="rId33"/>
    <p:sldId id="291" r:id="rId34"/>
    <p:sldId id="318" r:id="rId35"/>
    <p:sldId id="277" r:id="rId36"/>
    <p:sldId id="30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6" autoAdjust="0"/>
  </p:normalViewPr>
  <p:slideViewPr>
    <p:cSldViewPr>
      <p:cViewPr varScale="1">
        <p:scale>
          <a:sx n="96" d="100"/>
          <a:sy n="96" d="100"/>
        </p:scale>
        <p:origin x="-20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32F58-E9A3-4E99-90B6-02D155067DBC}" type="datetimeFigureOut">
              <a:rPr lang="ru-RU" smtClean="0"/>
              <a:pPr/>
              <a:t>24.06.2018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DA59-F54F-4775-972C-673A7F922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17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FBC01-7999-43BE-B8C4-75D9A3FB48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54289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75B3-AC06-42F4-9DD2-4F76798B05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827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B093-ED13-47F9-9415-B9B0E60883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26886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FBC01-7999-43BE-B8C4-75D9A3FB48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88443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6D33-3A85-4C39-A1AE-D08C698E70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17572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68B4-F412-46A3-8CD5-CFBA39EA98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53632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92FA-CC49-458F-8022-B7DE1B7F86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32978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09A0-6452-416B-9F2A-C5B73BD5D9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44739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BD8AE-FB37-414C-8CA2-DC50D3C1E9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24371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F1C4-8161-4D6B-8033-DA8F248D0D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640388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A2EAF-CEEA-4D05-9F42-6BF4388606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60628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6D33-3A85-4C39-A1AE-D08C698E70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139247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1945-54C4-48C1-8F61-505B6566E5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784045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75B3-AC06-42F4-9DD2-4F76798B05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30056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B093-ED13-47F9-9415-B9B0E60883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6361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FBC01-7999-43BE-B8C4-75D9A3FB48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23066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6D33-3A85-4C39-A1AE-D08C698E70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754294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68B4-F412-46A3-8CD5-CFBA39EA98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668160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92FA-CC49-458F-8022-B7DE1B7F86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283980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09A0-6452-416B-9F2A-C5B73BD5D9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485985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BD8AE-FB37-414C-8CA2-DC50D3C1E9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54796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F1C4-8161-4D6B-8033-DA8F248D0D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02313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68B4-F412-46A3-8CD5-CFBA39EA98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467642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A2EAF-CEEA-4D05-9F42-6BF4388606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078929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1945-54C4-48C1-8F61-505B6566E5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162497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75B3-AC06-42F4-9DD2-4F76798B05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458008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B093-ED13-47F9-9415-B9B0E60883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82328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92FA-CC49-458F-8022-B7DE1B7F86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99796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09A0-6452-416B-9F2A-C5B73BD5D9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7234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BD8AE-FB37-414C-8CA2-DC50D3C1E9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52253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F1C4-8161-4D6B-8033-DA8F248D0D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36475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A2EAF-CEEA-4D05-9F42-6BF4388606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23451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1945-54C4-48C1-8F61-505B6566E55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24838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2EC9A-B210-4C4E-BF16-47F2A353E54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24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2EC9A-B210-4C4E-BF16-47F2A353E54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89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2EC9A-B210-4C4E-BF16-47F2A353E54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93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1200" dirty="0" smtClean="0"/>
              <a:t>Выполнила учитель высшей квалификационной категории МКОУ СОШ №251 ЗАТО г.Фокино Приморского края Галандина Галина </a:t>
            </a:r>
            <a:r>
              <a:rPr lang="ru-RU" sz="1200" dirty="0" err="1" smtClean="0"/>
              <a:t>Мефодьевна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3200" dirty="0" smtClean="0"/>
              <a:t>Работа с текстом на уроках русского языка в 5-7 классах</a:t>
            </a:r>
            <a:endParaRPr lang="ru-RU" sz="32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началом работы можно повторить СХИ и их роль в тексте</a:t>
            </a:r>
            <a:endParaRPr lang="ru-RU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685800" y="304800"/>
            <a:ext cx="7543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Изобразительно-выразительные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средства: 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метафора;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олицетворение,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сравнение,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эпитет,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-гипербола,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литота,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многозначные слова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- лексический повтор и др.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48680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Метафора </a:t>
            </a:r>
            <a:r>
              <a:rPr lang="ru-RU" sz="2800" dirty="0" smtClean="0"/>
              <a:t>является одним из самых ярких и сильных средств создания выразительности и образности текста. Метафоры служат важным средством выражения авторских эмоций и оценок, характеристик предметов и явлений. </a:t>
            </a:r>
            <a:endParaRPr lang="ru-RU" sz="2800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692696"/>
            <a:ext cx="5958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делают речь более яркой и образной, позволяют более выразительно представить танец, повышают эмоциональную выразительность текста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Сравнения создают яркий незабываемый образ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Олицетворения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придают поэтическую яркость речи,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создают живое представление о предмете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Эпитеты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предложениях усиливают выразительность, образность языка,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придают языку гибкость, живость, выразительность при описании предметов, явлений, свойств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передают психологическую атмосферу, настроение, внутреннее состояние человека.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помогают слову обрести красочность, насыщенность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делают речь яркой и выразительной,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вызывают определенное отношение к главной героине текста.</a:t>
            </a:r>
          </a:p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выражает чувства, настроения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0"/>
            <a:ext cx="62464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Средства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лексические и грамматические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</a:t>
            </a:r>
          </a:p>
          <a:p>
            <a:endParaRPr lang="ru-RU" sz="1600" dirty="0" smtClean="0"/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412776"/>
            <a:ext cx="29523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лексика с точки зрения стилистической окраски: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разговорная лексика;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просторечные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лексика с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т.з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активного и пассивного запаса: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общеупотребительная лексика;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устаревшие слова: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архаизмы;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историзмы.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лексика с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т.з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происхождения: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исконно-русские слова;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заимствованные слова.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лексика с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т.з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сферы употребления: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профессионализмы;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жаргонизмы;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диалектизмы.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синонимы, антонимы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1305342"/>
            <a:ext cx="40324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предложения с однородными членами;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предложения с обособленными членами;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предложения с вводными словами и предложениями;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предложения с обращениями;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разные типы сложных предложений (сложносочинённые, сложноподчинённые и бессоюзные);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Синтаксические средства: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риторические вопросы;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риторические восклицания;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диалог;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цитирование;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инверсия;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антитеза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выразительные средства использованы в тексте?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Метафоры</a:t>
            </a:r>
          </a:p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Эпитет</a:t>
            </a:r>
          </a:p>
          <a:p>
            <a:r>
              <a:rPr lang="ru-RU" dirty="0" smtClean="0"/>
              <a:t>Градация.</a:t>
            </a:r>
          </a:p>
          <a:p>
            <a:r>
              <a:rPr lang="ru-RU" dirty="0" smtClean="0"/>
              <a:t>Ряды однородных членов и т.п.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186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абзацев в тексте?</a:t>
            </a:r>
          </a:p>
          <a:p>
            <a:r>
              <a:rPr lang="ru-RU" dirty="0" smtClean="0"/>
              <a:t>Связаны ли они между собой по смыслу?</a:t>
            </a:r>
          </a:p>
          <a:p>
            <a:r>
              <a:rPr lang="ru-RU" dirty="0" smtClean="0"/>
              <a:t>Сравните два текста, в них речь идет об одном и том же, но какой построен верно, логически связан?</a:t>
            </a:r>
          </a:p>
          <a:p>
            <a:r>
              <a:rPr lang="ru-RU" dirty="0" smtClean="0"/>
              <a:t>Для этого определим основную мысль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30084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760240"/>
          </a:xfrm>
        </p:spPr>
        <p:txBody>
          <a:bodyPr/>
          <a:lstStyle/>
          <a:p>
            <a:r>
              <a:rPr lang="ru-RU" dirty="0" smtClean="0"/>
              <a:t>Основная мысль – выбор профессии очень важен в жизни каждого человека.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2204864"/>
            <a:ext cx="6400800" cy="3891136"/>
          </a:xfrm>
        </p:spPr>
        <p:txBody>
          <a:bodyPr/>
          <a:lstStyle/>
          <a:p>
            <a:r>
              <a:rPr lang="ru-RU" dirty="0" smtClean="0"/>
              <a:t>Определим тип текста.</a:t>
            </a:r>
          </a:p>
          <a:p>
            <a:r>
              <a:rPr lang="ru-RU" dirty="0" smtClean="0"/>
              <a:t>Какова структура подобного текста?</a:t>
            </a:r>
          </a:p>
          <a:p>
            <a:r>
              <a:rPr lang="ru-RU" dirty="0" smtClean="0"/>
              <a:t>Тезис.</a:t>
            </a:r>
          </a:p>
          <a:p>
            <a:r>
              <a:rPr lang="ru-RU" dirty="0" smtClean="0"/>
              <a:t>Доказательства.</a:t>
            </a:r>
          </a:p>
          <a:p>
            <a:r>
              <a:rPr lang="ru-RU" dirty="0" smtClean="0"/>
              <a:t>Вывод.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13100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1052736"/>
            <a:ext cx="6400800" cy="5805264"/>
          </a:xfrm>
        </p:spPr>
        <p:txBody>
          <a:bodyPr/>
          <a:lstStyle/>
          <a:p>
            <a:r>
              <a:rPr lang="ru-RU" dirty="0" smtClean="0"/>
              <a:t>Найдем тезис. Его место – в начале текста.</a:t>
            </a:r>
          </a:p>
          <a:p>
            <a:r>
              <a:rPr lang="ru-RU" dirty="0" smtClean="0"/>
              <a:t>Доказательства могут быть прямые и от обратного.</a:t>
            </a:r>
          </a:p>
          <a:p>
            <a:r>
              <a:rPr lang="ru-RU" dirty="0" smtClean="0"/>
              <a:t>Найдите прямое доказательство.</a:t>
            </a:r>
          </a:p>
          <a:p>
            <a:r>
              <a:rPr lang="ru-RU" dirty="0" smtClean="0"/>
              <a:t>Доказательство от обратного.</a:t>
            </a:r>
          </a:p>
          <a:p>
            <a:r>
              <a:rPr lang="ru-RU" dirty="0" smtClean="0"/>
              <a:t>Какое уместно поместить после тезиса? Докажите!</a:t>
            </a:r>
          </a:p>
          <a:p>
            <a:r>
              <a:rPr lang="ru-RU" dirty="0" smtClean="0"/>
              <a:t>Формируем текст.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0185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6000" y="228600"/>
            <a:ext cx="1625599" cy="1219200"/>
          </a:xfrm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692696"/>
            <a:ext cx="6400800" cy="4495800"/>
          </a:xfrm>
        </p:spPr>
        <p:txBody>
          <a:bodyPr/>
          <a:lstStyle/>
          <a:p>
            <a:pPr algn="ctr" eaLnBrk="1" hangingPunct="1">
              <a:defRPr/>
            </a:pPr>
            <a:endParaRPr lang="ru-RU" sz="2400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Цель: представить приемы работы с текстом как средство развития коммуникативных компетенций и всестороннего развития  личности.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90977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6000" dirty="0" smtClean="0"/>
              <a:t>тезис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чём высшее наслаждение жизни? </a:t>
            </a:r>
            <a:endParaRPr lang="ru-RU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Прямое доказательство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По-моему, в творческом труде, чем-то приближающемся к искусству. Это приближение — в мастерстве.</a:t>
            </a:r>
            <a:endParaRPr lang="ru-RU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от                                 обратного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бы я стал учиться на инженера, или на врача, или на учителя — ничего не вышло бы из меня. Получился бы человек, зарабатывающий на хлеб насущный.</a:t>
            </a:r>
            <a:endParaRPr lang="ru-RU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нет в данном тексте?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нем нет как такового вывода (отдельным абзацем).</a:t>
            </a:r>
          </a:p>
          <a:p>
            <a:r>
              <a:rPr lang="ru-RU" dirty="0" smtClean="0"/>
              <a:t>Можно ли сказать, что его нет вообще?</a:t>
            </a:r>
          </a:p>
          <a:p>
            <a:endParaRPr lang="ru-RU" dirty="0"/>
          </a:p>
          <a:p>
            <a:r>
              <a:rPr lang="ru-RU" dirty="0" smtClean="0"/>
              <a:t>Он включен в каждое доказательство. Найдем выводы.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31583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0"/>
            <a:ext cx="6400800" cy="33265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0"/>
            <a:ext cx="6948264" cy="6096000"/>
          </a:xfrm>
        </p:spPr>
        <p:txBody>
          <a:bodyPr/>
          <a:lstStyle/>
          <a:p>
            <a:endParaRPr lang="ru-RU" u="sng" dirty="0" smtClean="0"/>
          </a:p>
          <a:p>
            <a:endParaRPr lang="ru-RU" u="sng" dirty="0" smtClean="0"/>
          </a:p>
          <a:p>
            <a:pPr>
              <a:buNone/>
            </a:pPr>
            <a:endParaRPr lang="ru-RU" sz="44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u="sng" dirty="0" smtClean="0"/>
              <a:t>при работе с текстом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Простой вопрос</a:t>
            </a:r>
            <a:r>
              <a:rPr lang="ru-RU" dirty="0" smtClean="0"/>
              <a:t>: что такое профессия?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Уточняющий вопрос</a:t>
            </a:r>
            <a:r>
              <a:rPr lang="ru-RU" dirty="0" smtClean="0"/>
              <a:t>: почему из рассказчика не вышел бы ни учитель, ни врач, ни инженер?</a:t>
            </a:r>
          </a:p>
        </p:txBody>
      </p:sp>
    </p:spTree>
    <p:extLst>
      <p:ext uri="{BB962C8B-B14F-4D97-AF65-F5344CB8AC3E}">
        <p14:creationId xmlns:p14="http://schemas.microsoft.com/office/powerpoint/2010/main" xmlns="" val="3640114681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005C"/>
              </a:buClr>
            </a:pPr>
            <a:r>
              <a:rPr lang="ru-RU" u="sng" dirty="0" smtClean="0">
                <a:solidFill>
                  <a:srgbClr val="FF0000"/>
                </a:solidFill>
              </a:rPr>
              <a:t>Оценочный</a:t>
            </a:r>
            <a:r>
              <a:rPr lang="ru-RU" dirty="0" smtClean="0"/>
              <a:t>: плохой специалист и равнодушный человек – в чем сходство?</a:t>
            </a:r>
          </a:p>
          <a:p>
            <a:pPr lvl="0">
              <a:buClr>
                <a:srgbClr val="E4005C"/>
              </a:buClr>
            </a:pPr>
            <a:r>
              <a:rPr lang="ru-RU" dirty="0" smtClean="0">
                <a:solidFill>
                  <a:srgbClr val="000000"/>
                </a:solidFill>
              </a:rPr>
              <a:t> «Человек, зарабатывающий на хлеб насущный» – это хорошо или плохо?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Творческий вопрос</a:t>
            </a:r>
            <a:r>
              <a:rPr lang="ru-RU" dirty="0" smtClean="0"/>
              <a:t>: в чем суть сравнения: творчество – росток?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Практический:</a:t>
            </a:r>
          </a:p>
          <a:p>
            <a:pPr marL="0" indent="0">
              <a:buNone/>
            </a:pPr>
            <a:r>
              <a:rPr lang="ru-RU" dirty="0" smtClean="0"/>
              <a:t>Среди ваших знакомых есть такие, для кого их профессия – призвание?  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Вопрос – интерпретация</a:t>
            </a:r>
            <a:r>
              <a:rPr lang="ru-RU" dirty="0" smtClean="0"/>
              <a:t>: что станет с человечеством, если каждый будет думать только о «хлебе насущном»?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1181952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3920480"/>
          </a:xfrm>
        </p:spPr>
        <p:txBody>
          <a:bodyPr/>
          <a:lstStyle/>
          <a:p>
            <a:r>
              <a:rPr lang="ru-RU" sz="4400" dirty="0" smtClean="0"/>
              <a:t>Возможны следующие приёмы работы с текстом</a:t>
            </a:r>
            <a:endParaRPr lang="ru-RU" sz="4400" dirty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9144000" cy="1314450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altLang="ru-RU" sz="4000" b="1" dirty="0" smtClean="0"/>
              <a:t>              Прием «Двойной дневник».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798257790"/>
              </p:ext>
            </p:extLst>
          </p:nvPr>
        </p:nvGraphicFramePr>
        <p:xfrm>
          <a:off x="2267744" y="1124744"/>
          <a:ext cx="6845344" cy="5777743"/>
        </p:xfrm>
        <a:graphic>
          <a:graphicData uri="http://schemas.openxmlformats.org/drawingml/2006/table">
            <a:tbl>
              <a:tblPr/>
              <a:tblGrid>
                <a:gridCol w="3423993"/>
                <a:gridCol w="3421351"/>
              </a:tblGrid>
              <a:tr h="4570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Фразы  из текста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которые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произвели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наибольшее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впечатление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(согласие, протест или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непонимание)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Комментарий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: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что заставило записать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именно эту фразу?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Какие мысли,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вопросы, ассоциации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 воспоминания она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вызвала?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0261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548680"/>
            <a:ext cx="6643464" cy="60486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Орфографическая разминка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800" dirty="0" smtClean="0"/>
              <a:t>Назови орфограмму и условие выбора: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Пр..звание –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Пр..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вратившийся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Р..сточек –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Р..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вн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..душные –</a:t>
            </a:r>
          </a:p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Профе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ию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Стал учит..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ся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</a:t>
            </a:r>
          </a:p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Зар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батывающий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Что(то) -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24806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нам текст на уроке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Организация работы с текстом на уроках русского языка обеспечивает развитие всех видов речевой деятельности в их единстве и взаимосвязи</a:t>
            </a:r>
          </a:p>
          <a:p>
            <a:r>
              <a:rPr lang="ru-RU" sz="2400" dirty="0" smtClean="0"/>
              <a:t>Совершенствование методики комплексного анализа текста связано с актуализацией универсальных приёмов учебной деятельности: </a:t>
            </a:r>
          </a:p>
          <a:p>
            <a:r>
              <a:rPr lang="ru-RU" sz="2400" dirty="0" smtClean="0"/>
              <a:t>выразительного чтения</a:t>
            </a:r>
          </a:p>
          <a:p>
            <a:r>
              <a:rPr lang="ru-RU" sz="2400" dirty="0" smtClean="0"/>
              <a:t>лексической работы</a:t>
            </a:r>
            <a:endParaRPr lang="ru-RU" sz="2400" dirty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400800" cy="764704"/>
          </a:xfrm>
        </p:spPr>
        <p:txBody>
          <a:bodyPr/>
          <a:lstStyle/>
          <a:p>
            <a:r>
              <a:rPr lang="ru-RU" dirty="0" smtClean="0"/>
              <a:t>«Докажи или опровергни».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692696"/>
            <a:ext cx="7020272" cy="5976664"/>
          </a:xfrm>
        </p:spPr>
        <p:txBody>
          <a:bodyPr/>
          <a:lstStyle/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Насл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ждение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пиши О перед Ж</a:t>
            </a:r>
          </a:p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Пр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ближение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пиши И, близ ч.-л.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 (Н..)чего не вышло – Е, отриц. мест.</a:t>
            </a:r>
          </a:p>
          <a:p>
            <a:r>
              <a:rPr lang="ru-RU" sz="2800" dirty="0" err="1" smtClean="0">
                <a:effectLst/>
                <a:latin typeface="Times New Roman"/>
                <a:ea typeface="Calibri"/>
              </a:rPr>
              <a:t>Разг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релась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пиши О, безударное положение.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(Не)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навидят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раздельно, глагол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С 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увл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чением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непроверяемая  гласная, запомнить.</a:t>
            </a:r>
          </a:p>
          <a:p>
            <a:r>
              <a:rPr lang="ru-RU" sz="2800" dirty="0" smtClean="0">
                <a:effectLst/>
                <a:latin typeface="Times New Roman"/>
                <a:ea typeface="Calibri"/>
              </a:rPr>
              <a:t>Наст..</a:t>
            </a:r>
            <a:r>
              <a:rPr lang="ru-RU" sz="2800" dirty="0" err="1" smtClean="0">
                <a:effectLst/>
                <a:latin typeface="Times New Roman"/>
                <a:ea typeface="Calibri"/>
              </a:rPr>
              <a:t>ящий</a:t>
            </a:r>
            <a:r>
              <a:rPr lang="ru-RU" sz="2800" dirty="0" smtClean="0">
                <a:effectLst/>
                <a:latin typeface="Times New Roman"/>
                <a:ea typeface="Calibri"/>
              </a:rPr>
              <a:t> – проверочное слово СТО.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20226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28600"/>
            <a:ext cx="6715472" cy="1219200"/>
          </a:xfrm>
        </p:spPr>
        <p:txBody>
          <a:bodyPr/>
          <a:lstStyle/>
          <a:p>
            <a:r>
              <a:rPr lang="ru-RU" dirty="0" smtClean="0"/>
              <a:t>ЗАДАНИЯ ПО МОРФОЛОГИИ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600200"/>
            <a:ext cx="6948264" cy="4495800"/>
          </a:xfrm>
        </p:spPr>
        <p:txBody>
          <a:bodyPr/>
          <a:lstStyle/>
          <a:p>
            <a:r>
              <a:rPr lang="ru-RU" dirty="0" smtClean="0"/>
              <a:t>Выпишите из текста слова указанных частей речи в таком порядке.</a:t>
            </a:r>
          </a:p>
          <a:p>
            <a:r>
              <a:rPr lang="ru-RU" dirty="0" smtClean="0"/>
              <a:t>1 вариант: глагол, наречие, краткое прилагательное, ОГП, ОГС, числительное, местоимение, существительное, союз, предлог.</a:t>
            </a:r>
          </a:p>
        </p:txBody>
      </p:sp>
    </p:spTree>
    <p:extLst>
      <p:ext uri="{BB962C8B-B14F-4D97-AF65-F5344CB8AC3E}">
        <p14:creationId xmlns:p14="http://schemas.microsoft.com/office/powerpoint/2010/main" xmlns="" val="58285802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вариант: ОГП, существительное, союз, ОГС, частица, числительное, причастие, прилагательное, наречие, глагол, местоимение, предлог.</a:t>
            </a:r>
          </a:p>
          <a:p>
            <a:endParaRPr lang="ru-RU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ЗАДАНИЯ ПО СИНТАКСИСУ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2373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Укажите номера предложений с однородными сказуемыми.</a:t>
            </a:r>
          </a:p>
          <a:p>
            <a:r>
              <a:rPr lang="ru-RU" dirty="0" smtClean="0"/>
              <a:t>Из предложения 15 выпишите глагольные словосочетания.</a:t>
            </a:r>
          </a:p>
          <a:p>
            <a:r>
              <a:rPr lang="ru-RU" dirty="0" smtClean="0"/>
              <a:t>Найдите № сложных предложений.</a:t>
            </a:r>
          </a:p>
          <a:p>
            <a:r>
              <a:rPr lang="ru-RU" dirty="0" smtClean="0"/>
              <a:t>Продолжите   утверждение:</a:t>
            </a:r>
          </a:p>
          <a:p>
            <a:pPr>
              <a:buNone/>
            </a:pPr>
            <a:r>
              <a:rPr lang="ru-RU" dirty="0" smtClean="0"/>
              <a:t>Тире в предложении  ставится …</a:t>
            </a:r>
          </a:p>
          <a:p>
            <a:pPr>
              <a:buFontTx/>
              <a:buChar char="-"/>
            </a:pPr>
            <a:r>
              <a:rPr lang="ru-RU" dirty="0" smtClean="0"/>
              <a:t>между подлежащим  сказуемым;</a:t>
            </a:r>
          </a:p>
          <a:p>
            <a:pPr>
              <a:buFontTx/>
              <a:buChar char="-"/>
            </a:pPr>
            <a:r>
              <a:rPr lang="ru-RU" dirty="0" smtClean="0"/>
              <a:t>между однородными членами и обобщающим словом;</a:t>
            </a:r>
          </a:p>
          <a:p>
            <a:pPr>
              <a:buFontTx/>
              <a:buChar char="-"/>
            </a:pPr>
            <a:r>
              <a:rPr lang="ru-RU" dirty="0" smtClean="0"/>
              <a:t>в неполном предложении. Примеры из текста.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20792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96136" y="6734"/>
            <a:ext cx="3124200" cy="1219200"/>
          </a:xfrm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1052736"/>
            <a:ext cx="709228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000" dirty="0" smtClean="0"/>
              <a:t>Перечитывая текст, анализируя его, ученик начинает приближаться к разгадке </a:t>
            </a:r>
            <a:r>
              <a:rPr lang="ru-RU" sz="3000" dirty="0" smtClean="0">
                <a:solidFill>
                  <a:srgbClr val="FF0000"/>
                </a:solidFill>
              </a:rPr>
              <a:t>авторского замысла</a:t>
            </a:r>
            <a:r>
              <a:rPr lang="ru-RU" sz="3000" dirty="0" smtClean="0"/>
              <a:t>, непосредственное читательское восприятие постепенно углубляется: работа с текстом становится событием, пробуждающим интерес к слову, развивающим чувство языка. Некоторых учеников знакомство на уроке с текстом заставляет иначе воспринимать самих себя, окружающую жизнь, природу, слово, книгу, культуру.</a:t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798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Одним из направлений современной методики преподавания русского языка является </a:t>
            </a:r>
            <a:r>
              <a:rPr lang="ru-RU" b="1" u="sng" dirty="0" err="1" smtClean="0"/>
              <a:t>текстоцентрический</a:t>
            </a:r>
            <a:r>
              <a:rPr lang="ru-RU" b="1" u="sng" dirty="0" smtClean="0"/>
              <a:t> подход</a:t>
            </a:r>
            <a:r>
              <a:rPr lang="ru-RU" dirty="0" smtClean="0"/>
              <a:t>, то есть обучение на основе текста.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173638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Использование текста в качестве главного методического средства на уроке помогает в единстве реализовать три цели: </a:t>
            </a:r>
            <a:r>
              <a:rPr lang="ru-RU" dirty="0" smtClean="0">
                <a:solidFill>
                  <a:srgbClr val="FF0000"/>
                </a:solidFill>
              </a:rPr>
              <a:t>образовательную, развивающую и воспитательную.</a:t>
            </a:r>
          </a:p>
        </p:txBody>
      </p:sp>
    </p:spTree>
    <p:extLst>
      <p:ext uri="{BB962C8B-B14F-4D97-AF65-F5344CB8AC3E}">
        <p14:creationId xmlns:p14="http://schemas.microsoft.com/office/powerpoint/2010/main" xmlns="" val="1690171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8288" y="228600"/>
            <a:ext cx="1081023" cy="1219200"/>
          </a:xfrm>
        </p:spPr>
      </p:pic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844824"/>
            <a:ext cx="6400800" cy="42511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</a:t>
            </a:r>
            <a:r>
              <a:rPr lang="ru-RU" dirty="0" smtClean="0"/>
              <a:t>Особенно важна работа с </a:t>
            </a:r>
            <a:r>
              <a:rPr lang="ru-RU" u="sng" dirty="0" smtClean="0">
                <a:solidFill>
                  <a:srgbClr val="FF0000"/>
                </a:solidFill>
              </a:rPr>
              <a:t>публицистическими текстами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они служат для учащихся образцом того, как при анализе произведений искусства (музыки, живописи, литературы) можно выражать </a:t>
            </a:r>
            <a:r>
              <a:rPr lang="ru-RU" u="sng" dirty="0" smtClean="0">
                <a:solidFill>
                  <a:srgbClr val="FF0000"/>
                </a:solidFill>
              </a:rPr>
              <a:t>не только мысли, но и чувства.</a:t>
            </a:r>
            <a:br>
              <a:rPr lang="ru-RU" u="sng" dirty="0" smtClean="0">
                <a:solidFill>
                  <a:srgbClr val="FF0000"/>
                </a:solidFill>
              </a:rPr>
            </a:br>
            <a:endParaRPr lang="ru-RU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9384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116632"/>
            <a:ext cx="6400800" cy="4571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Работа с текстом до чтения</a:t>
            </a:r>
            <a:br>
              <a:rPr lang="ru-RU" dirty="0" smtClean="0"/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предположите, о чём данный текст по сильным позициям текста: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названию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 автора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первым предложениям абзацев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выделенным словам (просмотровое чтение)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также: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привлекая читательский опыт и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иллюстрации к тексту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ВСЕ ВИДЫ ЗАДАНИЙ К ТЕКСТАМ УСЛОВНО МОЖНО РАЗДЕЛИТЬ НА ШЕСТЬ ГРУПП: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Задания по теме «Речь и текст»;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вопросы и задания по основной изучаемой теме в соответствии с программой;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задания по теме «Повторение»;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задания творческого характера; 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коррекционная работа;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текущий и итоговый контроль.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endParaRPr kumimoji="0" lang="ru-RU" sz="26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8941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704088"/>
            <a:ext cx="6347048" cy="2081970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ЗАДАНИЯ ПО ТЕМЕ «РЕЧЬ И ТЕКСТ»</a:t>
            </a:r>
            <a:endParaRPr lang="ru-RU" sz="4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6255" y="2636912"/>
            <a:ext cx="6347048" cy="3255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В этот блок вошли задания на осмысление содержания текста, работа над художественными средствами  выразительности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138" y="4572008"/>
            <a:ext cx="1879621" cy="203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063542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1194</Words>
  <Application>Microsoft Office PowerPoint</Application>
  <PresentationFormat>Экран (4:3)</PresentationFormat>
  <Paragraphs>178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План</vt:lpstr>
      <vt:lpstr>2_План</vt:lpstr>
      <vt:lpstr>6_План</vt:lpstr>
      <vt:lpstr>Работа с текстом на уроках русского языка в 5-7 классах</vt:lpstr>
      <vt:lpstr>Слайд 2</vt:lpstr>
      <vt:lpstr>Зачем нам текст на уроке ?</vt:lpstr>
      <vt:lpstr>Слайд 4</vt:lpstr>
      <vt:lpstr>Слайд 5</vt:lpstr>
      <vt:lpstr>Слайд 6</vt:lpstr>
      <vt:lpstr>             Работа с текстом до чтения предположите, о чём данный текст по сильным позициям текста: названию имени автора первым предложениям абзацев выделенным словам (просмотровое чтение) а также: привлекая читательский опыт и  используя иллюстрации к тексту   </vt:lpstr>
      <vt:lpstr>ВСЕ ВИДЫ ЗАДАНИЙ К ТЕКСТАМ УСЛОВНО МОЖНО РАЗДЕЛИТЬ НА ШЕСТЬ ГРУПП:</vt:lpstr>
      <vt:lpstr>ЗАДАНИЯ ПО ТЕМЕ «РЕЧЬ И ТЕКСТ»</vt:lpstr>
      <vt:lpstr>Слайд 10</vt:lpstr>
      <vt:lpstr>Слайд 11</vt:lpstr>
      <vt:lpstr>Слайд 12</vt:lpstr>
      <vt:lpstr>Слайд 13</vt:lpstr>
      <vt:lpstr>Слайд 14</vt:lpstr>
      <vt:lpstr>Слайд 15</vt:lpstr>
      <vt:lpstr>Какие выразительные средства использованы в тексте?</vt:lpstr>
      <vt:lpstr>Работа с текстом</vt:lpstr>
      <vt:lpstr>Основная мысль – выбор профессии очень важен в жизни каждого человека.</vt:lpstr>
      <vt:lpstr>Работа с текстом</vt:lpstr>
      <vt:lpstr>               тезис</vt:lpstr>
      <vt:lpstr>Прямое доказательство</vt:lpstr>
      <vt:lpstr>Доказательство от                                 обратного</vt:lpstr>
      <vt:lpstr>Чего нет в данном тексте?</vt:lpstr>
      <vt:lpstr>    Вопросы</vt:lpstr>
      <vt:lpstr>Слайд 25</vt:lpstr>
      <vt:lpstr>Вопросы</vt:lpstr>
      <vt:lpstr>Возможны следующие приёмы работы с текстом</vt:lpstr>
      <vt:lpstr>              Прием «Двойной дневник».</vt:lpstr>
      <vt:lpstr>Слайд 29</vt:lpstr>
      <vt:lpstr>«Докажи или опровергни».</vt:lpstr>
      <vt:lpstr>ЗАДАНИЯ ПО МОРФОЛОГИИ</vt:lpstr>
      <vt:lpstr>Слайд 32</vt:lpstr>
      <vt:lpstr>                 ЗАДАНИЯ ПО СИНТАКСИСУ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45</cp:revision>
  <dcterms:created xsi:type="dcterms:W3CDTF">2017-03-28T23:22:06Z</dcterms:created>
  <dcterms:modified xsi:type="dcterms:W3CDTF">2018-06-24T10:57:05Z</dcterms:modified>
</cp:coreProperties>
</file>