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606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7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78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57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433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523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3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800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591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65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77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83006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Анализ социальной работы со студенческим контингентом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509120"/>
            <a:ext cx="3888432" cy="1008112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Социальный педагог: Янковская Е.А.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00042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ДЕПАРТАМЕНТ ЗДРАВООХРАНЕНИЯ ПРИМОРСКОГО КРАЯ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КРАЕВОЕ ГОСУДАРСТВЕННОЕ БЮДЖЕТНОЕ ПРОФЕССИОНАЛЬНОЕ ОБРАЗОВАТЕЛЬНОЕ УЧРЕЖДЕНИЕ «УССУРИЙСКИЙ МЕДИЦИНСКИЙ КОЛЛЕДЖ»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(КГБ ПОУ «УССУРИЙСКИЙ МЕДИЦИНСКИЙ КОЛЛЕДЖ»)</a:t>
            </a:r>
            <a:endParaRPr lang="ru-RU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82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и демонстрация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членами студенческого профкома презентаций на тему: «Права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социальная защита обучающихся»,  «Учебное время и организация учебных занятий в нашем колледже».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СОЦ,ПЕДАГОГ Л,\МЕРОПРИЯТИЯ (ФОТО)\ДЕНЬ ПРАВОВОЙ ПОМОЩИ\IMG_37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162" b="19188"/>
          <a:stretch/>
        </p:blipFill>
        <p:spPr bwMode="auto">
          <a:xfrm>
            <a:off x="1331640" y="2009720"/>
            <a:ext cx="6804248" cy="3686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88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викторины к Всемирному Дню здоровья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СОЦ,ПЕДАГОГ Л,\МЕРОПРИЯТИЯ (ФОТО)\день здоровья 2015\IMG_4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595"/>
          <a:stretch/>
        </p:blipFill>
        <p:spPr bwMode="auto">
          <a:xfrm>
            <a:off x="539552" y="1412776"/>
            <a:ext cx="5220072" cy="352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СОЦ,ПЕДАГОГ Л,\МЕРОПРИЯТИЯ (ФОТО)\день здоровья 2015\IMG_4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75346"/>
            <a:ext cx="439248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022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беседы членами студенческого профкома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студентов 1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курсов на тему: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«Права и обязанности несовершеннолетних»</a:t>
            </a:r>
          </a:p>
        </p:txBody>
      </p:sp>
      <p:pic>
        <p:nvPicPr>
          <p:cNvPr id="6146" name="Picture 2" descr="C:\СОЦ,ПЕДАГОГ Л,\МЕРОПРИЯТИЯ (ФОТО)\ДЕНЬ ПРАВОВОЙ ПОМОЩИ\IMG_367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543"/>
          <a:stretch/>
        </p:blipFill>
        <p:spPr bwMode="auto">
          <a:xfrm>
            <a:off x="1331640" y="2060848"/>
            <a:ext cx="6284384" cy="3765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164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/>
          <a:lstStyle/>
          <a:p>
            <a:r>
              <a:rPr lang="ru-RU" sz="3000" dirty="0" smtClean="0">
                <a:solidFill>
                  <a:schemeClr val="tx1"/>
                </a:solidFill>
              </a:rPr>
              <a:t>Цели и задачи деятельности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Основная цель моей профессиональной </a:t>
            </a:r>
            <a:r>
              <a:rPr lang="ru-RU" sz="1600" b="1" dirty="0">
                <a:solidFill>
                  <a:schemeClr val="tx1"/>
                </a:solidFill>
              </a:rPr>
              <a:t>деятельности </a:t>
            </a:r>
            <a:r>
              <a:rPr lang="ru-RU" sz="1600" b="1" dirty="0" smtClean="0">
                <a:solidFill>
                  <a:schemeClr val="tx1"/>
                </a:solidFill>
              </a:rPr>
              <a:t>определяется </a:t>
            </a:r>
            <a:r>
              <a:rPr lang="ru-RU" sz="1600" b="1" dirty="0">
                <a:solidFill>
                  <a:schemeClr val="tx1"/>
                </a:solidFill>
              </a:rPr>
              <a:t>следующим образом:</a:t>
            </a:r>
            <a:endParaRPr lang="ru-RU" sz="1600" b="1" dirty="0" smtClean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оздание </a:t>
            </a:r>
            <a:r>
              <a:rPr lang="ru-RU" sz="1600" dirty="0">
                <a:solidFill>
                  <a:schemeClr val="tx1"/>
                </a:solidFill>
              </a:rPr>
              <a:t>благоприятных условий для реализации прав </a:t>
            </a:r>
            <a:r>
              <a:rPr lang="ru-RU" sz="1600" dirty="0" smtClean="0">
                <a:solidFill>
                  <a:schemeClr val="tx1"/>
                </a:solidFill>
              </a:rPr>
              <a:t>обучающихся, </a:t>
            </a:r>
            <a:r>
              <a:rPr lang="ru-RU" sz="1600" dirty="0">
                <a:solidFill>
                  <a:schemeClr val="tx1"/>
                </a:solidFill>
              </a:rPr>
              <a:t>основанных на оказании </a:t>
            </a:r>
            <a:r>
              <a:rPr lang="ru-RU" sz="1600" dirty="0" smtClean="0">
                <a:solidFill>
                  <a:schemeClr val="tx1"/>
                </a:solidFill>
              </a:rPr>
              <a:t>им помощи в </a:t>
            </a:r>
            <a:r>
              <a:rPr lang="ru-RU" sz="1600" dirty="0">
                <a:solidFill>
                  <a:schemeClr val="tx1"/>
                </a:solidFill>
              </a:rPr>
              <a:t>преодолении трудностей социального и образовательного характера, исходя из </a:t>
            </a:r>
            <a:r>
              <a:rPr lang="ru-RU" sz="1600" dirty="0" smtClean="0">
                <a:solidFill>
                  <a:schemeClr val="tx1"/>
                </a:solidFill>
              </a:rPr>
              <a:t>реальных </a:t>
            </a:r>
            <a:r>
              <a:rPr lang="ru-RU" sz="1600" dirty="0">
                <a:solidFill>
                  <a:schemeClr val="tx1"/>
                </a:solidFill>
              </a:rPr>
              <a:t>и потенциальных возможностей и способностей; </a:t>
            </a:r>
            <a:endParaRPr lang="ru-RU" sz="1600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Для </a:t>
            </a:r>
            <a:r>
              <a:rPr lang="ru-RU" sz="1600" b="1" dirty="0">
                <a:solidFill>
                  <a:schemeClr val="tx1"/>
                </a:solidFill>
              </a:rPr>
              <a:t>реализации данной цели </a:t>
            </a:r>
            <a:r>
              <a:rPr lang="ru-RU" sz="1600" b="1" dirty="0" smtClean="0">
                <a:solidFill>
                  <a:schemeClr val="tx1"/>
                </a:solidFill>
              </a:rPr>
              <a:t>решаю </a:t>
            </a:r>
            <a:r>
              <a:rPr lang="ru-RU" sz="1600" b="1" dirty="0">
                <a:solidFill>
                  <a:schemeClr val="tx1"/>
                </a:solidFill>
              </a:rPr>
              <a:t>следующие задачи: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Выявление ведущих проблем и ценностной ориентации студентов. 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Оказание социально-педагогической и социально-правовой поддержки студентам, имеющим проблемы в обучении, трудности в общении, адаптации.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Содействие </a:t>
            </a:r>
            <a:r>
              <a:rPr lang="ru-RU" sz="1600" dirty="0">
                <a:solidFill>
                  <a:schemeClr val="tx1"/>
                </a:solidFill>
              </a:rPr>
              <a:t>успешной социализации </a:t>
            </a:r>
            <a:r>
              <a:rPr lang="ru-RU" sz="1600" dirty="0" smtClean="0">
                <a:solidFill>
                  <a:schemeClr val="tx1"/>
                </a:solidFill>
              </a:rPr>
              <a:t>студентов из числа детей-сирот и детей оставшихся без попечения родителей, а также лиц из их числа.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</a:rPr>
              <a:t>правовой грамотности студентов; формирование умений решать жизненно важные задачи, включать </a:t>
            </a:r>
            <a:r>
              <a:rPr lang="ru-RU" sz="1600" dirty="0" smtClean="0">
                <a:solidFill>
                  <a:schemeClr val="tx1"/>
                </a:solidFill>
              </a:rPr>
              <a:t>обучающихся </a:t>
            </a:r>
            <a:r>
              <a:rPr lang="ru-RU" sz="1600" dirty="0">
                <a:solidFill>
                  <a:schemeClr val="tx1"/>
                </a:solidFill>
              </a:rPr>
              <a:t>в социально - значимую деятельность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600" dirty="0">
                <a:solidFill>
                  <a:schemeClr val="tx1"/>
                </a:solidFill>
              </a:rPr>
              <a:t>потребности в ведении здорового образа жизни.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70663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В течение года социальная работа велась по следующим направлениям: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Аналитико-диагностическое </a:t>
            </a:r>
            <a:r>
              <a:rPr lang="ru-RU" sz="1600" b="1" dirty="0" smtClean="0">
                <a:solidFill>
                  <a:schemeClr val="tx1"/>
                </a:solidFill>
              </a:rPr>
              <a:t>направление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Формирование</a:t>
            </a:r>
            <a:r>
              <a:rPr lang="ru-RU" sz="1600" dirty="0">
                <a:solidFill>
                  <a:schemeClr val="tx1"/>
                </a:solidFill>
              </a:rPr>
              <a:t>, пополнение  личных дел студентов из категории детей-сирот,  детей, оставшихся без попечения родителей, а также лиц из их числа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Century Gothic" pitchFamily="34" charset="0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Составление  писем - запросов в территориальные отделы  опеки и попечительства о состоянии жилых помещений, закрепленных за студентами категории детей-сирот и детей, оставшихся без попечения родителей, а также  лиц из их числа.</a:t>
            </a:r>
          </a:p>
          <a:p>
            <a:pPr algn="just">
              <a:buFont typeface="Century Gothic" pitchFamily="34" charset="0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Обследование жилых помещений, закрепленных за детьми-сиротами и детьми, оставшимися без попечения родителей, а также  лиц из их числа, проживающих на территории УГО. Составление актов сохранности жилья.</a:t>
            </a:r>
          </a:p>
          <a:p>
            <a:pPr algn="just">
              <a:buFont typeface="Century Gothic" pitchFamily="34" charset="0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Рейд по комнатам студентов из категории детей - сирот, детей, оставшихся без попечения родителей, а также лиц из их числа, проживающих в общежитии. Составление соответствующих протоколов. </a:t>
            </a:r>
          </a:p>
          <a:p>
            <a:pPr algn="just"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Анализ успеваемости и посещаемости обучающихся из числа детей-сирот, детей, оставшихся без попечения родителей, а также лиц из их числа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19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ru-RU" sz="3000" dirty="0">
                <a:solidFill>
                  <a:schemeClr val="tx1"/>
                </a:solidFill>
              </a:rPr>
              <a:t>Социально-правовое направление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AutoNum type="arabicPeriod"/>
            </a:pPr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3164718"/>
              </p:ext>
            </p:extLst>
          </p:nvPr>
        </p:nvGraphicFramePr>
        <p:xfrm>
          <a:off x="539552" y="980728"/>
          <a:ext cx="8208912" cy="10300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8912"/>
              </a:tblGrid>
              <a:tr h="402494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1800" dirty="0" smtClean="0"/>
                        <a:t>Составление приказов о назначении социальной стипендии, компенсационных выплат для обучающихся из числа детей-сирот.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/>
                        <a:t>Составление приказов о назначении социальной стипендии для студентов из малоимущих семей. Участие в работе стипендиальной комиссии, составление соответствующих протоколов.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Обеспечение одеждой и мягким инвентарем студентов из</a:t>
                      </a:r>
                      <a:r>
                        <a:rPr lang="ru-RU" sz="1800" kern="1200" baseline="0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</a:rPr>
                        <a:t>категории детей-сирот, детей, оставшихся без попечения родителей, а также лиц из их числа (осень-зима, весна-лето).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smtClean="0">
                          <a:effectLst/>
                        </a:rPr>
                        <a:t>Оказание помощи студентам в составлении заявлений в прокуратуру, суд и другие инстанции.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smtClean="0">
                          <a:effectLst/>
                        </a:rPr>
                        <a:t>Переписка с территориальными органами опеки и попечительства, Пенсионным фондом, Комиссией по делам несовершеннолетних, Загсом, Управлением по делам молодежи, Прокуратурой.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smtClean="0">
                          <a:effectLst/>
                        </a:rPr>
                        <a:t>Подсчет транспортных расходов обучающихся из категории детей-сирот и детей, оставшихся без попечения родителей и лиц из их числа. Оформление ведомости на транспортные расходы</a:t>
                      </a:r>
                      <a:endParaRPr lang="ru-RU" sz="1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AutoNum type="arabicPeriod"/>
                      </a:pP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0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4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effectLst/>
                      </a:endParaRPr>
                    </a:p>
                  </a:txBody>
                  <a:tcPr/>
                </a:tc>
              </a:tr>
              <a:tr h="9578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494"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4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24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58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792088"/>
          </a:xfrm>
        </p:spPr>
        <p:txBody>
          <a:bodyPr/>
          <a:lstStyle/>
          <a:p>
            <a:r>
              <a:rPr lang="ru-RU" sz="3000" dirty="0">
                <a:solidFill>
                  <a:schemeClr val="tx1"/>
                </a:solidFill>
              </a:rPr>
              <a:t>Консультативное направление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 студентов из числа детей-сирот, детей, оставшихся без попечения родителей и их опекунов по вопросам социальной поддержки в колледже, а также по поводу постановки на очередь студентов данной категории, нуждающихся в жилых помещениях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  студентов по вопросам оформления социальной стипендии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Century Gothic" pitchFamily="34" charset="0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 с неуспевающими студентами и классными руководителями. Работа с детьми «группы риска». Ведение дневника индивидуальных бесед.</a:t>
            </a:r>
          </a:p>
          <a:p>
            <a:pPr algn="just"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3"/>
            <a:ext cx="3960440" cy="3268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342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sz="3000" dirty="0">
                <a:solidFill>
                  <a:schemeClr val="tx1"/>
                </a:solidFill>
              </a:rPr>
              <a:t>Профилактическое направление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разработке и проведении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Адаптационной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для первокурсников «Мы вместе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СОЦ,ПЕДАГОГ Л,\АДАПТАЦИЯ ПЕРВОКУРСНИКОВ\АДАПТАЦИОННАЯ ПРОГРАММА 2014\фото Адаптация 2014\_DSC2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55272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441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профилактических бесед совместно с сотрудниками Диспансерного наркологического отделения по теме 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наркомании, алкоголизма среди детей и подростков: Крокодиловый кайф,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СПАЙСы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нас убивают»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студентов 1,2 курсов. Показ научно-популярных фильмов.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СОЦ,ПЕДАГОГ Л,\МЕРОПРИЯТИЯ (ФОТО)\беседа наркотики\IMG_3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33" t="16025" r="4257"/>
          <a:stretch/>
        </p:blipFill>
        <p:spPr bwMode="auto">
          <a:xfrm>
            <a:off x="1547665" y="2204864"/>
            <a:ext cx="604867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209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профилактических бесед совместно с сотрудниками КДН: «Административные правонарушения среди несовершеннолетних»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студентов 1 курсов.</a:t>
            </a:r>
          </a:p>
        </p:txBody>
      </p:sp>
      <p:pic>
        <p:nvPicPr>
          <p:cNvPr id="3074" name="Picture 2" descr="C:\СОЦ,ПЕДАГОГ Л,\МЕРОПРИЯТИЯ (ФОТО)\единый день профилактики\IMG_2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10" t="-873" r="408" b="1"/>
          <a:stretch/>
        </p:blipFill>
        <p:spPr bwMode="auto">
          <a:xfrm>
            <a:off x="1187624" y="1772816"/>
            <a:ext cx="6653097" cy="4189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666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51216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дня правовой помощи детям.  Профилактическая беседа со старшим инспектором ОДН в ходе акции «Сообщи, где торгуют смертью». Подготовка информационных буклетов. Оформление стенда.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СОЦ,ПЕДАГОГ Л,\МЕРОПРИЯТИЯ (ФОТО)\ДЕНЬ ПРАВОВОЙ ПОМОЩИ\IMG_368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13853" r="41637"/>
          <a:stretch/>
        </p:blipFill>
        <p:spPr bwMode="auto">
          <a:xfrm>
            <a:off x="1259632" y="2060848"/>
            <a:ext cx="3337430" cy="3178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СОЦ,ПЕДАГОГ Л,\МЕРОПРИЯТИЯ (ФОТО)\ДЕНЬ ПРАВОВОЙ ПОМОЩИ\фото на 1 страниц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075806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9939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188</TotalTime>
  <Words>600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Анализ социальной работы со студенческим контингентом</vt:lpstr>
      <vt:lpstr>Цели и задачи деятельности</vt:lpstr>
      <vt:lpstr>Слайд 3</vt:lpstr>
      <vt:lpstr>Социально-правовое направление</vt:lpstr>
      <vt:lpstr>Консультативное направление</vt:lpstr>
      <vt:lpstr>Профилактическое направление</vt:lpstr>
      <vt:lpstr>Слайд 7</vt:lpstr>
      <vt:lpstr>Слайд 8</vt:lpstr>
      <vt:lpstr> Проведения дня правовой помощи детям.  Профилактическая беседа со старшим инспектором ОДН в ходе акции «Сообщи, где торгуют смертью». Подготовка информационных буклетов. Оформление стенда.</vt:lpstr>
      <vt:lpstr> Подготовка и демонстрация  членами студенческого профкома презентаций на тему: «Права и социальная защита обучающихся»,  «Учебное время и организация учебных занятий в нашем колледже». </vt:lpstr>
      <vt:lpstr>Организация викторины к Всемирному Дню здоровья</vt:lpstr>
      <vt:lpstr> Проведение беседы членами студенческого профкома  для студентов 1 курсов на тему:  «Права и обязанности несовершеннолетних»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социальной работы</dc:title>
  <dc:creator>Виктория Анатольевна Лычева</dc:creator>
  <cp:lastModifiedBy>Роман</cp:lastModifiedBy>
  <cp:revision>19</cp:revision>
  <dcterms:created xsi:type="dcterms:W3CDTF">2015-05-21T00:03:27Z</dcterms:created>
  <dcterms:modified xsi:type="dcterms:W3CDTF">2018-10-30T11:04:59Z</dcterms:modified>
</cp:coreProperties>
</file>