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2" r:id="rId6"/>
  </p:sldMasterIdLst>
  <p:notesMasterIdLst>
    <p:notesMasterId r:id="rId85"/>
  </p:notesMasterIdLst>
  <p:sldIdLst>
    <p:sldId id="256" r:id="rId7"/>
    <p:sldId id="258" r:id="rId8"/>
    <p:sldId id="259" r:id="rId9"/>
    <p:sldId id="266" r:id="rId10"/>
    <p:sldId id="306" r:id="rId11"/>
    <p:sldId id="265" r:id="rId12"/>
    <p:sldId id="295" r:id="rId13"/>
    <p:sldId id="274" r:id="rId14"/>
    <p:sldId id="281" r:id="rId15"/>
    <p:sldId id="270" r:id="rId16"/>
    <p:sldId id="304" r:id="rId17"/>
    <p:sldId id="305" r:id="rId18"/>
    <p:sldId id="307" r:id="rId19"/>
    <p:sldId id="311" r:id="rId20"/>
    <p:sldId id="294" r:id="rId21"/>
    <p:sldId id="290" r:id="rId22"/>
    <p:sldId id="287" r:id="rId23"/>
    <p:sldId id="275" r:id="rId24"/>
    <p:sldId id="273" r:id="rId25"/>
    <p:sldId id="272" r:id="rId26"/>
    <p:sldId id="299" r:id="rId27"/>
    <p:sldId id="289" r:id="rId28"/>
    <p:sldId id="282" r:id="rId29"/>
    <p:sldId id="278" r:id="rId30"/>
    <p:sldId id="280" r:id="rId31"/>
    <p:sldId id="268" r:id="rId32"/>
    <p:sldId id="288" r:id="rId33"/>
    <p:sldId id="313" r:id="rId34"/>
    <p:sldId id="276" r:id="rId35"/>
    <p:sldId id="332" r:id="rId36"/>
    <p:sldId id="262" r:id="rId37"/>
    <p:sldId id="333" r:id="rId38"/>
    <p:sldId id="318" r:id="rId39"/>
    <p:sldId id="319" r:id="rId40"/>
    <p:sldId id="328" r:id="rId41"/>
    <p:sldId id="260" r:id="rId42"/>
    <p:sldId id="322" r:id="rId43"/>
    <p:sldId id="323" r:id="rId44"/>
    <p:sldId id="324" r:id="rId45"/>
    <p:sldId id="325" r:id="rId46"/>
    <p:sldId id="326" r:id="rId47"/>
    <p:sldId id="327" r:id="rId48"/>
    <p:sldId id="330" r:id="rId49"/>
    <p:sldId id="309" r:id="rId50"/>
    <p:sldId id="331" r:id="rId51"/>
    <p:sldId id="329" r:id="rId52"/>
    <p:sldId id="334" r:id="rId53"/>
    <p:sldId id="335" r:id="rId54"/>
    <p:sldId id="336" r:id="rId55"/>
    <p:sldId id="261" r:id="rId56"/>
    <p:sldId id="337" r:id="rId57"/>
    <p:sldId id="263" r:id="rId58"/>
    <p:sldId id="264" r:id="rId59"/>
    <p:sldId id="338" r:id="rId60"/>
    <p:sldId id="257" r:id="rId61"/>
    <p:sldId id="339" r:id="rId62"/>
    <p:sldId id="340" r:id="rId63"/>
    <p:sldId id="341" r:id="rId64"/>
    <p:sldId id="342" r:id="rId65"/>
    <p:sldId id="343" r:id="rId66"/>
    <p:sldId id="267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9" r:id="rId78"/>
    <p:sldId id="360" r:id="rId79"/>
    <p:sldId id="285" r:id="rId80"/>
    <p:sldId id="284" r:id="rId81"/>
    <p:sldId id="361" r:id="rId82"/>
    <p:sldId id="362" r:id="rId83"/>
    <p:sldId id="363" r:id="rId8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96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E13B0-BC39-4C5B-AFBF-93BC73806B67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6F971-1527-41FC-8DE1-5BCFA424E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9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B5B61FCD-472F-46C3-8777-B11EBE084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1DFA3-805C-4A5F-B4AE-505BA67BC28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2A5EC910-7330-4822-808E-141C2D4B0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04F3CC8-A7C5-4A83-8917-3F6B87976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071F7B5-B736-48C4-B577-A8A78BAAB1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2E5F3-A671-4CBC-ABB5-B79E7E131ED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C922CD5-FB00-4610-86D9-E6014338C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C9DA037-8559-48DB-A187-414119428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224C0D8-61D7-4DF8-B81D-199DD0D4D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15F57-0A7C-4F5F-B434-C2B36D38C7B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D1A6AC3-459D-46D8-818E-D93CB2228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E35C967-C266-4AE0-B2F2-12929D0E3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19A3DF9C-4E7B-43A2-A0DD-D3E735DB5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430F8-AC63-49A0-A9FA-889E3DB8BAC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6D4EC2C-0885-4373-AB9A-7B3652259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B5E9496-1032-4EE6-9942-2B9B735DD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C30B91B3-43D8-44D9-99AE-CA14913BF3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F62EB801-9E94-49E9-B8E0-4E520289D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60A19400-2180-4EE6-80BB-2D5012A27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18A9B3-327B-492E-A1E6-5DB8ABFFC9E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DEADAF8-0A85-4F59-B097-0A9CE9E3D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8C392-FCC3-4FB3-A5FF-3E889EEE4E0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9A148D34-4461-4C7C-A63D-9FFC69E04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76C5D546-FF8D-419B-9E76-2B1320AD8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>
            <a:extLst>
              <a:ext uri="{FF2B5EF4-FFF2-40B4-BE49-F238E27FC236}">
                <a16:creationId xmlns:a16="http://schemas.microsoft.com/office/drawing/2014/main" id="{9E533F61-AB02-4B0D-9F70-BCACDEAF65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>
            <a:extLst>
              <a:ext uri="{FF2B5EF4-FFF2-40B4-BE49-F238E27FC236}">
                <a16:creationId xmlns:a16="http://schemas.microsoft.com/office/drawing/2014/main" id="{24790476-815E-46E7-B4D4-415DBD8D9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Номер слайда 3">
            <a:extLst>
              <a:ext uri="{FF2B5EF4-FFF2-40B4-BE49-F238E27FC236}">
                <a16:creationId xmlns:a16="http://schemas.microsoft.com/office/drawing/2014/main" id="{6D046973-A0CE-47C5-82B7-7D54821C4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D1EB0-C626-4FB2-895E-48E5AE6212A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7D564-B5BD-4E24-8362-7A3786875D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1499F-1790-4503-844C-D028A1896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CC77F1-DEF6-465B-8012-470BD0FF4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30E25C-8E52-4A38-BFCA-6DB332A5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201D3C-2AE9-41E7-A3E2-9A488352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E71D3-A50F-4181-96B7-031D198B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3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A69F5-3DF8-4524-9D7E-3BC7B713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9DAC9F-2904-4F7D-B7F9-A57F163FE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F53CB6-E87E-48E8-A0F8-BD6EB1F5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55FD6-2318-4E70-9E21-2CBE0903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6CD258-22C2-4647-B69B-18A11010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2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F2750D-0E29-470F-9B9D-3538095B6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EFA037-9801-46B2-A2E8-F732054A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251B0-2A7A-4D12-BAAC-E3852FE9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909302-3C41-4531-842D-B9DF8C27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118A4-5ED7-481B-9869-C459DBFA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3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51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94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6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2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97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6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86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9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346C6-C980-40B7-90DA-9EEA26E82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B79B9-BFBC-4894-9C08-C749010B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13A93-B50B-4BD9-8AC8-8583CFEF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6A9A5-7F94-4385-8A5F-FFAB79D6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C7F7E6-19C8-4A44-A659-C03BCFD4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360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16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25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9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769786-B0AE-406F-9D1B-8EEB2E2CA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D0285B-4DF4-4C0B-99D5-05543F6CA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B1FD67-4BB3-4143-9476-B86E16476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B34F5-03E6-4033-9AFA-F91C8926A2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9751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9A7640-F4E6-48C9-95A0-2D2723681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F58CF-856F-402A-886C-910E10A9F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4BC20D-70D2-45BC-9330-1AC1F6CD2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B99F0-5238-4081-AD35-FFB1859D6D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235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186D80-F648-42E3-8FCA-F8F70D178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81FD94-5262-4893-8988-86A2A0E8AE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AA274D-9068-42DD-A1E6-7DD4C80B0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C7578-11FB-40E2-98D3-04498E4FB0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882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9089A-627A-431C-8269-B7F42514F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6A797-2089-40C0-8220-20C8A7D51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90C0C-B424-432E-AFAE-7551F729BE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532ED-3CA2-4255-92DD-5BBA2EC793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905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37AC6C-0DD1-484D-AB46-FA47F831F7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80D985-A813-4660-B427-4E69797838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784112-DCA7-446D-B24D-131E1CCC2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C782F-ADBE-4307-ABF3-EC709D4939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243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5BD7FA-67DD-4089-8080-31194500B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970986-9297-4459-9B40-7AE4500CD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99E4C9-00FC-49A1-8D88-D80A96B8E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36578-FBF8-4917-9173-20D2D46974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4600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2BCC70-4A67-4AC3-896F-71B324B07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367D04-C922-43C7-AA61-31FF4968B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E5E2A1-DC5D-487C-A95F-2DAF78C0C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22028-DB0D-4EB7-9437-3E18AB0E46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ABEC8-EF8E-47A2-9D65-A29CAD9C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D4E3FA-CB49-467B-A878-4B97F0E6B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3A726-D479-40F3-8BC5-4CA00D7C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405A0-E2E4-4A5D-8629-83903E9B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4D8A6-C0BF-4CE8-B2EF-F19AB190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11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104C9-32A6-4DD7-AAC0-1EDE47CFF7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7C646-9EED-433E-8E68-BDB7E6A68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DBCF1-1F0F-49B4-83B8-22464F1FA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B327A-5CBF-4B71-A22D-C08DEAE56F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275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25A07-9849-4E63-9427-2DBEBE094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64F60-3F6A-4F61-B45E-99171BF5F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144D5-EA5B-49D8-8D40-B5D175F00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32D9F-F314-4B0C-BBE5-8E111A0672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3282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654FFE-F4FB-4D47-BADB-931AAFA6D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BF3B5E-0BE8-4290-BB2A-6C2AFCDD7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323B79-DA48-40DC-8F47-2498A1618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B8A79-6BF7-471B-9E0F-DAB1AF0CA2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868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0957D8-282E-4E58-8760-8764AE6D5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7F6D3C-66FC-445E-A964-B985E94DC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5AD32E-EBA9-4A83-9A40-B887FBCAC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D07C7-C28C-4B88-BDC6-501CDF0F3F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161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C403698-0175-4BBD-BEE9-5AB4431BC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2694D4-E5C5-4B4E-9938-382609E5A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B14AC11-B7CA-44DE-8410-DC785B5C6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70DDB-B624-4E55-8DB2-00C4A90D7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3252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5F07AE-4F7D-45BC-ADAC-32BB59F29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7755526-B7A3-4CB9-AFAC-B8C4CF840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5E152E-EB24-44DC-A35D-74C6729B1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D47B9-316E-467C-B11A-2F1D5D1F73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81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2B99A0-D643-4110-B666-D53C7D218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DF8AA-0298-4BC0-BFAE-03C5437D276C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26400-133B-4EBE-9CC6-6575947DD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56607-EFAB-4FB6-B334-CF9E3FE43E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466E6-EA9B-4E66-8F3A-0C828F4B6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8532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0C7E87-445F-422B-9E40-EF6B96AB4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2F26A-D79C-4275-9CAD-E948B8CBF3BD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7B5EA6-B345-442F-9044-C2D8B800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4A4E54-79ED-4675-8F09-9FDBCB7D6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573BE-30E3-4B0E-A7E2-940F39477C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35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4256FF-01DE-4AB7-9BB3-EDD50CF0C3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6F73-8CB4-42BE-A821-D2B685DCBAEC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445191-AD5A-4802-A189-454BD2996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5CDE40-06B4-4C0E-A73A-1DAAC2E58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E50DF-0B8C-41AA-B008-F99DEBEAC2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027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CEEC89-ADF9-49B0-9B8C-A301BE92F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88DF1-01AA-46A1-A229-B786B10AB538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6BE946-7EB6-4F74-975D-BBCFC658F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B8851-009D-4F35-BE69-99C5C275A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F479A-2EEC-4695-A078-DFDE2C2C70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96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826D5-ECD0-438E-B2EF-AF2FE35F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035FEA-F2CC-405E-BD98-83781D2A9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7E382B-A795-4DF6-9753-A3DCAF705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555546-F18F-419A-86FA-D84B428C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CBFF21-66CD-4947-B818-BD701311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F81461-1E11-4C88-A711-64B6CA2DD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76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D1C08C8-611D-45A4-AE08-2647287DFE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50222-764F-411B-9E02-B5951086DD0A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4BB730-5588-45E7-AC94-C5D7A5F4E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228F14-45EA-48A7-BD94-A6FED09FB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2C68A-BFA3-45D8-A584-764B088210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978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6498A0-1361-4526-ADE5-2F1B3ED18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FE450-3F29-4F47-900D-F8D347AB8D10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A46AFC-BD8B-4122-90B1-A2BE12A28F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51EC00-B0A5-4E18-869C-A2FC5683A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5D389-7F9B-4F73-96E9-2B06A206E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983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4A52EE-389D-45F3-B16F-64D2D24E54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5E235-21A0-4EBA-BE72-4DF38FC9D5B2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5A6041-4BA3-48D3-B397-17E5DF2F7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4D06D2-6C07-4F66-8EE2-B0B1FE7128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CB1E8-CA7F-4196-83F1-FF58D0D863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6828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59227-F56F-4B27-B145-44775E910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E5DA7-C032-4A2C-9E6D-69675C0430F0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0232C-5B1F-4CCC-AEA0-A4013E9239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422CE-2D53-4C20-B88B-C429EC768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7550-7883-448D-ACCF-1EE6045897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173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D56AF-9568-4F88-9E09-52223696B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E3B7E-0AC1-4421-A310-70C9297293CE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67C29-5F44-4EFF-A191-858277E0E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FE0BFA-146A-4F85-B55E-87FC342AE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05954-B170-4BAE-8030-851EEAFD28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763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22AD7-82EF-4B0F-8DE9-D570B12F3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DFBDF-1601-440B-9E6A-520DF7013CA4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71D924-9787-4F4E-B899-044835EC5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54616-268D-4772-A375-3F9304E3A9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C5319-76B7-4B98-BC23-953F9A0BE8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2501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0CDB75-C572-4935-AAFC-15F0EC6FF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4A42D-8641-47D3-B5B9-A62005E66AAF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5FC3F1-0728-4593-AA8E-7DC0CFF7F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A5D043-71C9-4E4A-A690-A0FF49F4D1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9B737-E77A-4FA1-9EDC-C0373E215B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991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93999-CB5B-4D9C-BEE4-8AC880BC4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903C8-1063-4A9B-AD9C-5F41E7255D6F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FBB663-8310-4378-961D-93BA0085F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3331B8-6BD0-4E30-A14D-47B896B13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8B175-CBDF-4692-A437-7282649E40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9722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F3242-824E-49EB-A5B1-B4E7BF83E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5050-2335-40D9-B368-02E58490F098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FE42E-4436-4A9B-812E-D69E626E5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F664F-56B0-4ADA-A78F-12BEBA1D0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B0AD5-69A5-40DD-9502-242EA65DF6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0544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14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C0B66-CA7A-452E-ADBC-37D33BA7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33367A-79BF-4071-8964-F33A0B01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9B7A98-94A6-45FB-AEA8-A03926E46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A49FA1-8A04-4380-974F-C6983439C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DC3F-E9B2-46DB-9F9E-D85EEEAA1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0F2C3-B325-4479-B0B1-502DAFB6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282311-3355-4E9B-A0CE-03F42D60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144783-73C9-4F7C-886F-F6C6ABF0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8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46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57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96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4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37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02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36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7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10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4C500-009C-4C3A-A997-22093A71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B6AF8D-2F83-4290-9434-D5C83D069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1FDAD9-DA72-459B-ADA1-42901059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F06AA5-5431-439C-AACA-1CC11F52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012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61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81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37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36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82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40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38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387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39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6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1BE47D-C5F5-4C9A-B4C0-511831DA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ED664-9ED5-4FDD-9278-8F7892C9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48CD86-E543-4E71-8993-9306741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368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0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5698B-4A63-4087-86AE-98F6489D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0C910-F7BD-4BE7-95BB-7FD3E7CD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9194F3-D7A2-440C-AE2F-B0837D3F3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2A7A8E-A028-453E-9427-92DE70F9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775ED-3142-4AFA-9FC9-738F6F12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0DD853-8D0D-4F4D-A63D-5820E4B8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5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B5D99-6CDE-4FFE-99B1-B2D78646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833C36-D824-425E-B8A1-0BD8E16E9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08E6DD-3E0C-481E-B9AC-93E39F079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71B24-CDFB-4440-8209-E3482FBB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1B5E70-F007-4228-9187-2B100554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D39C7A-FE8B-4D52-9E37-D12817F4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2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DA6E0-4F8E-4E41-930D-ACA06B85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B4BD6D-AD05-42BA-B04B-A6912A0E1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62E3E-B30E-4868-AE42-ABE84F476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E376D-DDFD-4397-94A7-4B566F1CD6A6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1922DA-2A74-417D-BE38-82869D6D8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D28AB-28C4-4DBD-8363-BA00F7BD6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3F32-BB49-4EDB-814F-C7C91F2F5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8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D9B8E5-9828-4A20-8AA9-00B69957D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5AFF38-898B-4BD7-9229-DB8451914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050589D1-F0BA-4E01-B569-D553C7F205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EA926913-8283-4DCB-980F-82D2FC3E82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7FF838B4-A0A5-4667-B69B-6CFE101C5D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9AAA44-F58A-4ED5-A5DC-C86F2AD11B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0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E9C5DE-3988-44CA-BD34-0C7552E4E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E9009B-E342-4BC3-9149-EBFC62890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199CCD-EEC5-4FD4-9432-6906039696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6426C1-4F52-4E61-9F95-449C6C4AD14B}" type="datetime1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1E2AE4-392C-4EC6-A90A-613B2769DE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B4DD1D-BCB4-47AA-BB4E-A825AD21CF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724AD0-CE39-461F-98A6-4EA98F8B6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47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111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2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0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1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http://im0-tub-ua.yandex.net/i?id=211795712-65-72&amp;n=2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hyperlink" Target="http://kindergenii.ru/HTMLs/raskraski/roadanim3.htm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1.jpeg"/><Relationship Id="rId4" Type="http://schemas.openxmlformats.org/officeDocument/2006/relationships/hyperlink" Target="http://kindergenii.ru/HTMLs/raskraski/obvlist.htm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jpeg"/><Relationship Id="rId7" Type="http://schemas.openxmlformats.org/officeDocument/2006/relationships/image" Target="../media/image205.png"/><Relationship Id="rId2" Type="http://schemas.openxmlformats.org/officeDocument/2006/relationships/hyperlink" Target="http://kindergenii.ru/HTMLs/raskraski/roadinsect3.htm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hyperlink" Target="http://kindergenii.ru/HTMLs/raskraski/obvship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9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0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3.jpe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881291" y="3887802"/>
            <a:ext cx="7358063" cy="1470025"/>
          </a:xfrm>
        </p:spPr>
        <p:txBody>
          <a:bodyPr/>
          <a:lstStyle/>
          <a:p>
            <a:r>
              <a:rPr lang="ru-RU" dirty="0"/>
              <a:t>«Развиваем мелкую моторику — развиваем речь»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4167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CE6808F9-0341-41CE-BCB3-C1FEFFF48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260351"/>
            <a:ext cx="7775575" cy="936625"/>
          </a:xfrm>
        </p:spPr>
        <p:txBody>
          <a:bodyPr/>
          <a:lstStyle/>
          <a:p>
            <a:pPr eaLnBrk="1" hangingPunct="1"/>
            <a:br>
              <a:rPr lang="ru-RU" altLang="ru-RU" sz="2400"/>
            </a:br>
            <a:endParaRPr lang="ru-RU" altLang="ru-RU" sz="2400">
              <a:solidFill>
                <a:srgbClr val="003300"/>
              </a:solidFill>
            </a:endParaRP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4EE940DF-07F1-4AE3-8016-F2E227CF6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260350"/>
            <a:ext cx="8353425" cy="1081088"/>
          </a:xfrm>
        </p:spPr>
        <p:txBody>
          <a:bodyPr/>
          <a:lstStyle/>
          <a:p>
            <a:r>
              <a:rPr lang="ru-RU" altLang="ru-RU" sz="2400" b="1"/>
              <a:t>Пальчиковые игры с палочками и цветными спичками.</a:t>
            </a:r>
          </a:p>
          <a:p>
            <a:r>
              <a:rPr lang="ru-RU" altLang="ru-RU" sz="2400" b="1"/>
              <a:t>Театр теней.</a:t>
            </a:r>
          </a:p>
        </p:txBody>
      </p:sp>
      <p:pic>
        <p:nvPicPr>
          <p:cNvPr id="12292" name="Picture 2" descr="D:\для моей аттестации\театр теней\2.png">
            <a:extLst>
              <a:ext uri="{FF2B5EF4-FFF2-40B4-BE49-F238E27FC236}">
                <a16:creationId xmlns:a16="http://schemas.microsoft.com/office/drawing/2014/main" id="{8F3B50C6-F544-4E1B-856B-4174B561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836614"/>
            <a:ext cx="464343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i?id=177592153-37-72&amp;n=21">
            <a:extLst>
              <a:ext uri="{FF2B5EF4-FFF2-40B4-BE49-F238E27FC236}">
                <a16:creationId xmlns:a16="http://schemas.microsoft.com/office/drawing/2014/main" id="{F121BF6C-EC5C-45DB-AC5C-D43452B1E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84314"/>
            <a:ext cx="23764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i?id=142890226-34-72&amp;n=21">
            <a:extLst>
              <a:ext uri="{FF2B5EF4-FFF2-40B4-BE49-F238E27FC236}">
                <a16:creationId xmlns:a16="http://schemas.microsoft.com/office/drawing/2014/main" id="{3F2BF4F0-0CD6-4616-B908-B8A62152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2292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i?id=912931027-39-72&amp;n=21">
            <a:extLst>
              <a:ext uri="{FF2B5EF4-FFF2-40B4-BE49-F238E27FC236}">
                <a16:creationId xmlns:a16="http://schemas.microsoft.com/office/drawing/2014/main" id="{4A2015DC-2EB2-4E9D-A66F-B4A62739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500439"/>
            <a:ext cx="20193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i?id=324900422-58-72&amp;n=21">
            <a:extLst>
              <a:ext uri="{FF2B5EF4-FFF2-40B4-BE49-F238E27FC236}">
                <a16:creationId xmlns:a16="http://schemas.microsoft.com/office/drawing/2014/main" id="{1F2E1988-703A-4AF6-879F-2B72C0C1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429001"/>
            <a:ext cx="20193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i?id=296696100-08-72&amp;n=21">
            <a:extLst>
              <a:ext uri="{FF2B5EF4-FFF2-40B4-BE49-F238E27FC236}">
                <a16:creationId xmlns:a16="http://schemas.microsoft.com/office/drawing/2014/main" id="{4BD91874-74CD-4DDE-9472-C34E23CC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5157788"/>
            <a:ext cx="21637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2" descr="http://im7-tub-ua.yandex.net/i?id=436707311-19-72&amp;n=21">
            <a:extLst>
              <a:ext uri="{FF2B5EF4-FFF2-40B4-BE49-F238E27FC236}">
                <a16:creationId xmlns:a16="http://schemas.microsoft.com/office/drawing/2014/main" id="{BB392D5A-8FCE-45D7-AFA6-23120290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268414"/>
            <a:ext cx="19145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utoUpdateAnimBg="0"/>
      <p:bldP spid="136195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folHlink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AACEB9B8-78AD-4DF7-9AEA-EFB3A4331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867400" cy="692150"/>
          </a:xfrm>
        </p:spPr>
        <p:txBody>
          <a:bodyPr/>
          <a:lstStyle/>
          <a:p>
            <a:pPr eaLnBrk="1" hangingPunct="1"/>
            <a:r>
              <a:rPr lang="ru-RU" altLang="ru-RU" sz="3200" b="1" i="1">
                <a:solidFill>
                  <a:srgbClr val="003300"/>
                </a:solidFill>
              </a:rPr>
              <a:t>Упражнения с мячами</a:t>
            </a:r>
            <a:endParaRPr lang="ru-RU" altLang="ru-RU" sz="3200">
              <a:solidFill>
                <a:srgbClr val="003300"/>
              </a:solidFill>
            </a:endParaRP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E9EE3442-488A-4490-B919-B597E03D6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549276"/>
            <a:ext cx="7921625" cy="2016125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ru-RU" altLang="ru-RU" sz="2000">
                <a:solidFill>
                  <a:srgbClr val="003300"/>
                </a:solidFill>
              </a:rPr>
              <a:t>учиться захватывать мяч всей кистью и отпускать его; 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altLang="ru-RU" sz="2000">
                <a:solidFill>
                  <a:srgbClr val="003300"/>
                </a:solidFill>
              </a:rPr>
              <a:t>катать мяч по часовой стрелке;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altLang="ru-RU" sz="2000">
                <a:solidFill>
                  <a:srgbClr val="003300"/>
                </a:solidFill>
              </a:rPr>
              <a:t>держать одной рукой – другой рукой выполнить ввинчивающие движения, пощелкивания, пощипывания. </a:t>
            </a:r>
          </a:p>
          <a:p>
            <a:pPr marL="533400" indent="-533400" eaLnBrk="1" hangingPunct="1">
              <a:buNone/>
            </a:pPr>
            <a:r>
              <a:rPr lang="ru-RU" altLang="ru-RU" sz="2000">
                <a:solidFill>
                  <a:srgbClr val="003300"/>
                </a:solidFill>
              </a:rPr>
              <a:t>		Выполнять упражнения надо обязательно каждой рукой по очереди.</a:t>
            </a:r>
          </a:p>
        </p:txBody>
      </p:sp>
      <p:pic>
        <p:nvPicPr>
          <p:cNvPr id="13316" name="Picture 4" descr="D:\ФОТО\разное\IMG_4478.JPG">
            <a:extLst>
              <a:ext uri="{FF2B5EF4-FFF2-40B4-BE49-F238E27FC236}">
                <a16:creationId xmlns:a16="http://schemas.microsoft.com/office/drawing/2014/main" id="{D15E649C-4F83-4F65-BB14-62A36592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492376"/>
            <a:ext cx="54721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i?id=357051606-67-72&amp;n=21">
            <a:extLst>
              <a:ext uri="{FF2B5EF4-FFF2-40B4-BE49-F238E27FC236}">
                <a16:creationId xmlns:a16="http://schemas.microsoft.com/office/drawing/2014/main" id="{AA4D9A4B-A05C-4DE0-A363-FC9C4B9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941888"/>
            <a:ext cx="28813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i?id=206596534-19-72&amp;n=21">
            <a:extLst>
              <a:ext uri="{FF2B5EF4-FFF2-40B4-BE49-F238E27FC236}">
                <a16:creationId xmlns:a16="http://schemas.microsoft.com/office/drawing/2014/main" id="{2ECFCEF1-6947-42FB-B075-8A874FF2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81301"/>
            <a:ext cx="31305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/>
      <p:bldP spid="1904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ECFF"/>
            </a:gs>
            <a:gs pos="50000">
              <a:schemeClr val="folHlink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>
            <a:extLst>
              <a:ext uri="{FF2B5EF4-FFF2-40B4-BE49-F238E27FC236}">
                <a16:creationId xmlns:a16="http://schemas.microsoft.com/office/drawing/2014/main" id="{AC678C1E-4AA9-41A9-9F0D-E97C09E00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620713"/>
            <a:ext cx="7812088" cy="1871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>
                <a:solidFill>
                  <a:srgbClr val="003300"/>
                </a:solidFill>
              </a:rPr>
              <a:t>		</a:t>
            </a:r>
            <a:r>
              <a:rPr lang="ru-RU" altLang="ru-RU" sz="2000">
                <a:solidFill>
                  <a:srgbClr val="003300"/>
                </a:solidFill>
              </a:rPr>
              <a:t>Четки можно купить или сделать из крупных бусин. Ребенок проговаривает строчку стихотворения и откладывает бусину (но не как на счетах, а держа четки этой же рукой). Работают 1-й, 2-й 3-й пальцы, а 4-й и 5-й держат четки. Упражнение выполняется попеременно каждой рукой.</a:t>
            </a:r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5E497AC2-F781-4AE1-B432-02F0C7B15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6875463" cy="765175"/>
          </a:xfrm>
        </p:spPr>
        <p:txBody>
          <a:bodyPr/>
          <a:lstStyle/>
          <a:p>
            <a:pPr eaLnBrk="1" hangingPunct="1"/>
            <a:r>
              <a:rPr lang="ru-RU" altLang="ru-RU" sz="3200" b="1" i="1"/>
              <a:t>Упражнение с четками</a:t>
            </a:r>
          </a:p>
        </p:txBody>
      </p:sp>
      <p:pic>
        <p:nvPicPr>
          <p:cNvPr id="191496" name="Picture 8" descr="P1030360">
            <a:extLst>
              <a:ext uri="{FF2B5EF4-FFF2-40B4-BE49-F238E27FC236}">
                <a16:creationId xmlns:a16="http://schemas.microsoft.com/office/drawing/2014/main" id="{AB007A52-8B10-40F2-86AC-1499CD28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213226"/>
            <a:ext cx="3527425" cy="26447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6" descr="http://im2-tub-ua.yandex.net/i?id=10489156-52-72&amp;n=21">
            <a:extLst>
              <a:ext uri="{FF2B5EF4-FFF2-40B4-BE49-F238E27FC236}">
                <a16:creationId xmlns:a16="http://schemas.microsoft.com/office/drawing/2014/main" id="{BF0A4187-B19F-4208-B0F1-F5CB54FA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88914"/>
            <a:ext cx="20510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79316540_reb">
            <a:extLst>
              <a:ext uri="{FF2B5EF4-FFF2-40B4-BE49-F238E27FC236}">
                <a16:creationId xmlns:a16="http://schemas.microsoft.com/office/drawing/2014/main" id="{DC35265D-6E00-4EF9-B26B-BAF098BEB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076700"/>
            <a:ext cx="33766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http://im0-tub-ua.yandex.net/i?id=4827579-51-72&amp;n=21">
            <a:extLst>
              <a:ext uri="{FF2B5EF4-FFF2-40B4-BE49-F238E27FC236}">
                <a16:creationId xmlns:a16="http://schemas.microsoft.com/office/drawing/2014/main" id="{FABE9BCC-1396-4FB1-ABE9-F653C4E5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133600"/>
            <a:ext cx="3168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http://im5-tub-ua.yandex.net/i?id=6974841-48-72&amp;n=21">
            <a:extLst>
              <a:ext uri="{FF2B5EF4-FFF2-40B4-BE49-F238E27FC236}">
                <a16:creationId xmlns:a16="http://schemas.microsoft.com/office/drawing/2014/main" id="{F5BAF586-C435-4276-A9CA-8F6FE6AAB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133601"/>
            <a:ext cx="28082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 build="p" autoUpdateAnimBg="0" advAuto="0"/>
      <p:bldP spid="1914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6AD3DF3C-2FB0-4ED7-B4D5-EA35933E0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1313" y="115889"/>
            <a:ext cx="6121400" cy="661987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990033"/>
                </a:solidFill>
              </a:rPr>
              <a:t>Игры с пуговицами</a:t>
            </a:r>
          </a:p>
        </p:txBody>
      </p:sp>
      <p:sp>
        <p:nvSpPr>
          <p:cNvPr id="193545" name="Rectangle 9">
            <a:extLst>
              <a:ext uri="{FF2B5EF4-FFF2-40B4-BE49-F238E27FC236}">
                <a16:creationId xmlns:a16="http://schemas.microsoft.com/office/drawing/2014/main" id="{03A6E337-FB21-41DF-AB0C-894BEF5EB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7575" y="765176"/>
            <a:ext cx="5689600" cy="2951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>
                <a:solidFill>
                  <a:srgbClr val="990033"/>
                </a:solidFill>
              </a:rPr>
              <a:t>Пуговичный массаж:</a:t>
            </a:r>
          </a:p>
          <a:p>
            <a:pPr eaLnBrk="1" hangingPunct="1"/>
            <a:r>
              <a:rPr lang="ru-RU" altLang="ru-RU" sz="2000">
                <a:solidFill>
                  <a:srgbClr val="990033"/>
                </a:solidFill>
              </a:rPr>
              <a:t>Заполните просторную коробку пуговицами.</a:t>
            </a:r>
          </a:p>
          <a:p>
            <a:pPr eaLnBrk="1" hangingPunct="1"/>
            <a:r>
              <a:rPr lang="ru-RU" altLang="ru-RU" sz="2000">
                <a:solidFill>
                  <a:srgbClr val="990033"/>
                </a:solidFill>
              </a:rPr>
              <a:t>Опустите руки в коробку;</a:t>
            </a:r>
          </a:p>
          <a:p>
            <a:pPr eaLnBrk="1" hangingPunct="1">
              <a:buFontTx/>
              <a:buNone/>
            </a:pPr>
            <a:r>
              <a:rPr lang="ru-RU" altLang="ru-RU" sz="2000">
                <a:solidFill>
                  <a:srgbClr val="990033"/>
                </a:solidFill>
              </a:rPr>
              <a:t>     Перетирайте пуговицы между ладонями;</a:t>
            </a:r>
          </a:p>
          <a:p>
            <a:pPr eaLnBrk="1" hangingPunct="1"/>
            <a:r>
              <a:rPr lang="ru-RU" altLang="ru-RU" sz="2000">
                <a:solidFill>
                  <a:srgbClr val="990033"/>
                </a:solidFill>
              </a:rPr>
              <a:t>Пересыпайте их из ладошки в ладошку;</a:t>
            </a:r>
          </a:p>
          <a:p>
            <a:pPr eaLnBrk="1" hangingPunct="1"/>
            <a:r>
              <a:rPr lang="ru-RU" altLang="ru-RU" sz="2000">
                <a:solidFill>
                  <a:srgbClr val="990033"/>
                </a:solidFill>
              </a:rPr>
              <a:t>Найдите самую большую пуговицу, самую маленькую, квадратную, гладкую и пр.</a:t>
            </a:r>
          </a:p>
        </p:txBody>
      </p:sp>
      <p:pic>
        <p:nvPicPr>
          <p:cNvPr id="15364" name="Picture 7" descr="D:\ФОТО\разное\IMG_4468.JPG">
            <a:extLst>
              <a:ext uri="{FF2B5EF4-FFF2-40B4-BE49-F238E27FC236}">
                <a16:creationId xmlns:a16="http://schemas.microsoft.com/office/drawing/2014/main" id="{7BDBD2F4-23E9-4951-8D66-DF571382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81301"/>
            <a:ext cx="28622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D:\ФОТО\разное\IMG_4488.JPG">
            <a:extLst>
              <a:ext uri="{FF2B5EF4-FFF2-40B4-BE49-F238E27FC236}">
                <a16:creationId xmlns:a16="http://schemas.microsoft.com/office/drawing/2014/main" id="{89DC9399-1AA4-41A7-9DC7-FA5348C4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295275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i?id=481697202-54-72&amp;n=21">
            <a:extLst>
              <a:ext uri="{FF2B5EF4-FFF2-40B4-BE49-F238E27FC236}">
                <a16:creationId xmlns:a16="http://schemas.microsoft.com/office/drawing/2014/main" id="{97393353-C86B-46D9-B122-E425706D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941888"/>
            <a:ext cx="24479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i?id=318173043-67-72&amp;n=21">
            <a:extLst>
              <a:ext uri="{FF2B5EF4-FFF2-40B4-BE49-F238E27FC236}">
                <a16:creationId xmlns:a16="http://schemas.microsoft.com/office/drawing/2014/main" id="{6FE3C613-180D-4D05-B0D4-B1384297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644900"/>
            <a:ext cx="18732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35720-4">
            <a:extLst>
              <a:ext uri="{FF2B5EF4-FFF2-40B4-BE49-F238E27FC236}">
                <a16:creationId xmlns:a16="http://schemas.microsoft.com/office/drawing/2014/main" id="{7CCBD91E-3565-458C-9937-F50D42CD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3716338"/>
            <a:ext cx="28082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i?id=293404760-66-72&amp;n=21">
            <a:extLst>
              <a:ext uri="{FF2B5EF4-FFF2-40B4-BE49-F238E27FC236}">
                <a16:creationId xmlns:a16="http://schemas.microsoft.com/office/drawing/2014/main" id="{B994EC8B-E546-40AD-A169-6C8E8426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5013326"/>
            <a:ext cx="25923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3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  <p:bldP spid="19354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596C963-8976-41C2-8D51-5A0F8D5D3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6988" y="1"/>
            <a:ext cx="5257800" cy="549275"/>
          </a:xfrm>
          <a:noFill/>
        </p:spPr>
        <p:txBody>
          <a:bodyPr/>
          <a:lstStyle/>
          <a:p>
            <a:pPr eaLnBrk="1" hangingPunct="1"/>
            <a:r>
              <a:rPr lang="ru-RU" altLang="ru-RU" sz="3200">
                <a:solidFill>
                  <a:srgbClr val="990033"/>
                </a:solidFill>
              </a:rPr>
              <a:t>Игры с бусами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85AF923B-4115-4AB1-AD01-C6DCE4C9A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4"/>
            <a:ext cx="89646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Нанизывание бусин на нитку. Чем меньше возраст детей,тем крупнее должны быть бусины. Старшим дошкольникам можно нанизывать бисер, а чтобы это было не простое нанизывание </a:t>
            </a:r>
            <a:r>
              <a:rPr lang="ru-RU" altLang="zh-CN" sz="200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делайте бусы, ожерелья, браслеты и т. п. </a:t>
            </a:r>
            <a:endParaRPr lang="ru-RU" altLang="zh-CN" sz="20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Сортировка бусин. Бусины смешиваются в одной ёмкости, а потом сортируются по цвету, форме, размеру. Чтобы детям не было скучно, активизируйте свою фантазию. Пусть красные бусины </a:t>
            </a:r>
            <a:r>
              <a:rPr lang="ru-RU" altLang="zh-CN" sz="2000">
                <a:solidFill>
                  <a:srgbClr val="000000"/>
                </a:solidFill>
                <a:ea typeface="SimSun" panose="02010600030101010101" pitchFamily="2" charset="-122"/>
              </a:rPr>
              <a:t>–</a:t>
            </a: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это будет угощение для мишки, а зелёные </a:t>
            </a:r>
            <a:r>
              <a:rPr lang="ru-RU" altLang="zh-CN" sz="2000">
                <a:solidFill>
                  <a:srgbClr val="000000"/>
                </a:solidFill>
                <a:ea typeface="SimSun" panose="02010600030101010101" pitchFamily="2" charset="-122"/>
              </a:rPr>
              <a:t>–</a:t>
            </a: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для зайки. Это занятие требует большой усидчивости и внимания.</a:t>
            </a:r>
            <a:endParaRPr lang="ru-RU" altLang="zh-CN" sz="20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zh-CN">
              <a:solidFill>
                <a:srgbClr val="000000"/>
              </a:solidFill>
            </a:endParaRPr>
          </a:p>
        </p:txBody>
      </p:sp>
      <p:pic>
        <p:nvPicPr>
          <p:cNvPr id="16388" name="Picture 6" descr="i?id=344931884-32-72&amp;n=21">
            <a:extLst>
              <a:ext uri="{FF2B5EF4-FFF2-40B4-BE49-F238E27FC236}">
                <a16:creationId xmlns:a16="http://schemas.microsoft.com/office/drawing/2014/main" id="{45596A4E-A8AB-46F8-9BDD-8EB1ADE2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941888"/>
            <a:ext cx="21605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i?id=108845380-16-72&amp;n=21">
            <a:extLst>
              <a:ext uri="{FF2B5EF4-FFF2-40B4-BE49-F238E27FC236}">
                <a16:creationId xmlns:a16="http://schemas.microsoft.com/office/drawing/2014/main" id="{6DEDECFD-0533-4DFF-823E-DF794FFB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437063"/>
            <a:ext cx="2017713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i?id=70995039-03-72&amp;n=21">
            <a:extLst>
              <a:ext uri="{FF2B5EF4-FFF2-40B4-BE49-F238E27FC236}">
                <a16:creationId xmlns:a16="http://schemas.microsoft.com/office/drawing/2014/main" id="{A7AA81F1-15F4-4F4B-9CC5-4B9D9C3E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508500"/>
            <a:ext cx="19431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i?id=317050917-63-72&amp;n=21">
            <a:extLst>
              <a:ext uri="{FF2B5EF4-FFF2-40B4-BE49-F238E27FC236}">
                <a16:creationId xmlns:a16="http://schemas.microsoft.com/office/drawing/2014/main" id="{DC9415E5-F424-4CDC-975A-78F69A80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24176"/>
            <a:ext cx="25622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i?id=269898823-52-72&amp;n=21">
            <a:extLst>
              <a:ext uri="{FF2B5EF4-FFF2-40B4-BE49-F238E27FC236}">
                <a16:creationId xmlns:a16="http://schemas.microsoft.com/office/drawing/2014/main" id="{F082CECD-828D-4BA7-927F-FBC7308A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852739"/>
            <a:ext cx="194468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i?id=598987-07-72&amp;n=21">
            <a:extLst>
              <a:ext uri="{FF2B5EF4-FFF2-40B4-BE49-F238E27FC236}">
                <a16:creationId xmlns:a16="http://schemas.microsoft.com/office/drawing/2014/main" id="{0AE1DE87-F41C-42A9-ADE0-47031850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6" y="2852738"/>
            <a:ext cx="18716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http://im2-tub-ua.yandex.net/i?id=27942266-00-72&amp;n=21">
            <a:extLst>
              <a:ext uri="{FF2B5EF4-FFF2-40B4-BE49-F238E27FC236}">
                <a16:creationId xmlns:a16="http://schemas.microsoft.com/office/drawing/2014/main" id="{8C325947-6D7E-4BA3-B65E-1B5D829E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781300"/>
            <a:ext cx="23050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http://im3-tub-ua.yandex.net/i?id=234957058-24-72&amp;n=21">
            <a:extLst>
              <a:ext uri="{FF2B5EF4-FFF2-40B4-BE49-F238E27FC236}">
                <a16:creationId xmlns:a16="http://schemas.microsoft.com/office/drawing/2014/main" id="{3DEB6C05-BCAF-4CBC-B5F2-355F6960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581526"/>
            <a:ext cx="21431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C4E4123-2654-4395-AE2D-6E73DDA88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1"/>
            <a:ext cx="4752975" cy="549275"/>
          </a:xfrm>
        </p:spPr>
        <p:txBody>
          <a:bodyPr/>
          <a:lstStyle/>
          <a:p>
            <a:pPr eaLnBrk="1" hangingPunct="1"/>
            <a:r>
              <a:rPr lang="ru-RU" altLang="ru-RU" sz="3200" b="1" i="1">
                <a:solidFill>
                  <a:srgbClr val="990033"/>
                </a:solidFill>
              </a:rPr>
              <a:t>Игры с пластилином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40D92307-C192-4725-AC44-483015814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420939"/>
            <a:ext cx="3779838" cy="1800225"/>
          </a:xfrm>
        </p:spPr>
        <p:txBody>
          <a:bodyPr/>
          <a:lstStyle/>
          <a:p>
            <a:pPr eaLnBrk="1" hangingPunct="1"/>
            <a:r>
              <a:rPr lang="ru-RU" altLang="ru-RU" sz="1800">
                <a:solidFill>
                  <a:srgbClr val="990033"/>
                </a:solidFill>
              </a:rPr>
              <a:t>Мнем и отщипываем</a:t>
            </a:r>
          </a:p>
          <a:p>
            <a:pPr eaLnBrk="1" hangingPunct="1"/>
            <a:r>
              <a:rPr lang="ru-RU" altLang="ru-RU" sz="1800">
                <a:solidFill>
                  <a:srgbClr val="990033"/>
                </a:solidFill>
              </a:rPr>
              <a:t>Надавливаем и размазываем</a:t>
            </a:r>
          </a:p>
          <a:p>
            <a:pPr eaLnBrk="1" hangingPunct="1"/>
            <a:r>
              <a:rPr lang="ru-RU" altLang="ru-RU" sz="1800">
                <a:solidFill>
                  <a:srgbClr val="990033"/>
                </a:solidFill>
              </a:rPr>
              <a:t>Скатываем шарики, раскатываем колбаски</a:t>
            </a:r>
          </a:p>
          <a:p>
            <a:pPr eaLnBrk="1" hangingPunct="1"/>
            <a:r>
              <a:rPr lang="ru-RU" altLang="ru-RU" sz="1800">
                <a:solidFill>
                  <a:srgbClr val="990033"/>
                </a:solidFill>
              </a:rPr>
              <a:t>Режем на кусочки</a:t>
            </a:r>
          </a:p>
          <a:p>
            <a:pPr eaLnBrk="1" hangingPunct="1"/>
            <a:r>
              <a:rPr lang="ru-RU" altLang="ru-RU" sz="1800">
                <a:solidFill>
                  <a:srgbClr val="990033"/>
                </a:solidFill>
              </a:rPr>
              <a:t>Лепим картинки</a:t>
            </a:r>
          </a:p>
        </p:txBody>
      </p:sp>
      <p:sp>
        <p:nvSpPr>
          <p:cNvPr id="17412" name="Прямоугольник 4">
            <a:extLst>
              <a:ext uri="{FF2B5EF4-FFF2-40B4-BE49-F238E27FC236}">
                <a16:creationId xmlns:a16="http://schemas.microsoft.com/office/drawing/2014/main" id="{8B0F8D5F-20CC-4AA8-B9EA-11EEF549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76251"/>
            <a:ext cx="66960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990033"/>
                </a:solidFill>
              </a:rPr>
              <a:t>	</a:t>
            </a:r>
            <a:r>
              <a:rPr lang="ru-RU" altLang="ru-RU" sz="1600">
                <a:solidFill>
                  <a:srgbClr val="990033"/>
                </a:solidFill>
              </a:rPr>
              <a:t>Для детей со слабыми мышцами рук очень полезно проводить занятия лепкой из пластилина,глины,соленого теста. </a:t>
            </a:r>
          </a:p>
        </p:txBody>
      </p:sp>
      <p:pic>
        <p:nvPicPr>
          <p:cNvPr id="17413" name="Picture 8" descr="D:\ФОТО\разное\IMG_4511.JPG">
            <a:extLst>
              <a:ext uri="{FF2B5EF4-FFF2-40B4-BE49-F238E27FC236}">
                <a16:creationId xmlns:a16="http://schemas.microsoft.com/office/drawing/2014/main" id="{0EF5EDFF-71AC-42E7-8BB4-97F03F2F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989139"/>
            <a:ext cx="28178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D:\ФОТО\разное\IMG_4517.JPG">
            <a:extLst>
              <a:ext uri="{FF2B5EF4-FFF2-40B4-BE49-F238E27FC236}">
                <a16:creationId xmlns:a16="http://schemas.microsoft.com/office/drawing/2014/main" id="{352865A8-D226-43B9-B4DD-435FDEB9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08501"/>
            <a:ext cx="29654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i?id=107422320-47-72&amp;n=21">
            <a:extLst>
              <a:ext uri="{FF2B5EF4-FFF2-40B4-BE49-F238E27FC236}">
                <a16:creationId xmlns:a16="http://schemas.microsoft.com/office/drawing/2014/main" id="{F6AFEFC8-7512-4EB5-91E9-E7A95A02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205039"/>
            <a:ext cx="2449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i?id=175357046-33-72&amp;n=21">
            <a:extLst>
              <a:ext uri="{FF2B5EF4-FFF2-40B4-BE49-F238E27FC236}">
                <a16:creationId xmlns:a16="http://schemas.microsoft.com/office/drawing/2014/main" id="{AAB2A8A5-576F-4898-812B-2DFED2AE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437064"/>
            <a:ext cx="26638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i?id=284377931-34-72&amp;n=21">
            <a:extLst>
              <a:ext uri="{FF2B5EF4-FFF2-40B4-BE49-F238E27FC236}">
                <a16:creationId xmlns:a16="http://schemas.microsoft.com/office/drawing/2014/main" id="{20369586-E07C-4A73-9754-B2BAE616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4365626"/>
            <a:ext cx="24225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i?id=173748147-48-72&amp;n=21">
            <a:extLst>
              <a:ext uri="{FF2B5EF4-FFF2-40B4-BE49-F238E27FC236}">
                <a16:creationId xmlns:a16="http://schemas.microsoft.com/office/drawing/2014/main" id="{81A091B7-20A9-4117-8AF6-1EBC5D85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6" y="188913"/>
            <a:ext cx="27019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Прямоугольник 11">
            <a:extLst>
              <a:ext uri="{FF2B5EF4-FFF2-40B4-BE49-F238E27FC236}">
                <a16:creationId xmlns:a16="http://schemas.microsoft.com/office/drawing/2014/main" id="{E1C10B52-A455-423A-9FDB-2FE5D9226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628776"/>
            <a:ext cx="5724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000000"/>
                </a:solidFill>
              </a:rPr>
              <a:t>При помощи пластилина ребёнок развивает гибкость и подвижность своих пальцев, что, в свою очередь, способствует улучшению речи. </a:t>
            </a:r>
          </a:p>
        </p:txBody>
      </p:sp>
      <p:sp>
        <p:nvSpPr>
          <p:cNvPr id="17420" name="Прямоугольник 12">
            <a:extLst>
              <a:ext uri="{FF2B5EF4-FFF2-40B4-BE49-F238E27FC236}">
                <a16:creationId xmlns:a16="http://schemas.microsoft.com/office/drawing/2014/main" id="{074FC4F2-CB89-4EE5-8840-470D77B0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08050"/>
            <a:ext cx="651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000000"/>
                </a:solidFill>
              </a:rPr>
              <a:t> Начинать можно с простых шариков и колбасок, постепенно усложняя задания. Главное, чтобы материал для лепки был мягким и пластичным.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C396DF04-E780-4893-863A-5588A3692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6948488" cy="549275"/>
          </a:xfrm>
          <a:noFill/>
        </p:spPr>
        <p:txBody>
          <a:bodyPr/>
          <a:lstStyle/>
          <a:p>
            <a:pPr eaLnBrk="1" hangingPunct="1"/>
            <a:r>
              <a:rPr lang="ru-RU" altLang="ru-RU" sz="3200">
                <a:solidFill>
                  <a:srgbClr val="990033"/>
                </a:solidFill>
              </a:rPr>
              <a:t>Игры с крупой,горохом,фасолью</a:t>
            </a:r>
          </a:p>
        </p:txBody>
      </p:sp>
      <p:pic>
        <p:nvPicPr>
          <p:cNvPr id="18435" name="Picture 7" descr="D:\ФОТО\разное\IMG_4479.JPG">
            <a:extLst>
              <a:ext uri="{FF2B5EF4-FFF2-40B4-BE49-F238E27FC236}">
                <a16:creationId xmlns:a16="http://schemas.microsoft.com/office/drawing/2014/main" id="{12B8A250-720B-4B50-BF02-F01943D5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989139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D:\ФОТО\разное\IMG_4480.JPG">
            <a:extLst>
              <a:ext uri="{FF2B5EF4-FFF2-40B4-BE49-F238E27FC236}">
                <a16:creationId xmlns:a16="http://schemas.microsoft.com/office/drawing/2014/main" id="{9647DB1E-9409-4B41-8E3A-22E2CB68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5084764"/>
            <a:ext cx="19446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i?id=1089933424-12-72&amp;n=21">
            <a:extLst>
              <a:ext uri="{FF2B5EF4-FFF2-40B4-BE49-F238E27FC236}">
                <a16:creationId xmlns:a16="http://schemas.microsoft.com/office/drawing/2014/main" id="{5BCB6EE9-362D-4057-B9F6-AC74E84E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916113"/>
            <a:ext cx="1976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i?id=67402689-23-72&amp;n=21">
            <a:extLst>
              <a:ext uri="{FF2B5EF4-FFF2-40B4-BE49-F238E27FC236}">
                <a16:creationId xmlns:a16="http://schemas.microsoft.com/office/drawing/2014/main" id="{9CB390BA-946C-4485-90A5-CDC9A91E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1916114"/>
            <a:ext cx="25209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11">
            <a:extLst>
              <a:ext uri="{FF2B5EF4-FFF2-40B4-BE49-F238E27FC236}">
                <a16:creationId xmlns:a16="http://schemas.microsoft.com/office/drawing/2014/main" id="{E4D2C570-5719-4CBA-A8E3-162C78886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76251"/>
            <a:ext cx="849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Крупы являются хорошим массирующим материалом –  ребёнок должен их перебрать по разным ёмкостям, растирать их в руках. </a:t>
            </a:r>
          </a:p>
        </p:txBody>
      </p:sp>
      <p:sp>
        <p:nvSpPr>
          <p:cNvPr id="18440" name="Прямоугольник 12">
            <a:extLst>
              <a:ext uri="{FF2B5EF4-FFF2-40B4-BE49-F238E27FC236}">
                <a16:creationId xmlns:a16="http://schemas.microsoft.com/office/drawing/2014/main" id="{31CA9316-DAEE-4776-A5F8-1C6FB5617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52513"/>
            <a:ext cx="277177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Прячем ручки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Пересыпаем крупу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Дождь, град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Покормим птичек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Разложи по тарелочкам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Вкусная кашка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Найди игрушку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Игра «Золушка»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«Отгадай, какая крупа в мешочке»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«Сухой бассейн» из гороха и фасоли</a:t>
            </a:r>
          </a:p>
        </p:txBody>
      </p:sp>
      <p:sp>
        <p:nvSpPr>
          <p:cNvPr id="18441" name="Прямоугольник 13">
            <a:extLst>
              <a:ext uri="{FF2B5EF4-FFF2-40B4-BE49-F238E27FC236}">
                <a16:creationId xmlns:a16="http://schemas.microsoft.com/office/drawing/2014/main" id="{B66A60FA-512A-42B7-847B-30AB9C91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1052514"/>
            <a:ext cx="6948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«Найди меня» -в небольшую ёмкость насыпается горох или фасоль, туда же помещаются мелкие игрушки. Всё размешивается, и ребёнок должен найти на ощупь игрушки. </a:t>
            </a:r>
          </a:p>
        </p:txBody>
      </p:sp>
      <p:pic>
        <p:nvPicPr>
          <p:cNvPr id="18442" name="Picture 13" descr="i?id=295034245-52-72&amp;n=21">
            <a:extLst>
              <a:ext uri="{FF2B5EF4-FFF2-40B4-BE49-F238E27FC236}">
                <a16:creationId xmlns:a16="http://schemas.microsoft.com/office/drawing/2014/main" id="{2E2053E2-4DCD-4046-A6CD-1664138A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724400"/>
            <a:ext cx="20161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4" descr="i?id=476562988-23-72&amp;n=21">
            <a:extLst>
              <a:ext uri="{FF2B5EF4-FFF2-40B4-BE49-F238E27FC236}">
                <a16:creationId xmlns:a16="http://schemas.microsoft.com/office/drawing/2014/main" id="{C7EC7C7C-7138-4CCA-B043-F4468C3E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5157789"/>
            <a:ext cx="21177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5" descr="i?id=246291080-24-72&amp;n=21">
            <a:extLst>
              <a:ext uri="{FF2B5EF4-FFF2-40B4-BE49-F238E27FC236}">
                <a16:creationId xmlns:a16="http://schemas.microsoft.com/office/drawing/2014/main" id="{1288CF5B-1DB8-459E-AF34-87F1DE20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6449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6" descr="i?id=140343393-45-72&amp;n=21">
            <a:extLst>
              <a:ext uri="{FF2B5EF4-FFF2-40B4-BE49-F238E27FC236}">
                <a16:creationId xmlns:a16="http://schemas.microsoft.com/office/drawing/2014/main" id="{F4E72FD8-24F7-4124-823A-7D9CD30B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573464"/>
            <a:ext cx="18002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8" descr="http://im2-tub-ua.yandex.net/i?id=201657445-58-72&amp;n=21">
            <a:extLst>
              <a:ext uri="{FF2B5EF4-FFF2-40B4-BE49-F238E27FC236}">
                <a16:creationId xmlns:a16="http://schemas.microsoft.com/office/drawing/2014/main" id="{A7A6925F-B500-4D86-9693-C2067D78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060951"/>
            <a:ext cx="20891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0" descr="http://im3-tub-ua.yandex.net/i?id=251341907-45-72&amp;n=21">
            <a:extLst>
              <a:ext uri="{FF2B5EF4-FFF2-40B4-BE49-F238E27FC236}">
                <a16:creationId xmlns:a16="http://schemas.microsoft.com/office/drawing/2014/main" id="{FE2D97B1-A919-41FB-856D-CCDB51E9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3933825"/>
            <a:ext cx="19446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CC64E708-D1FF-4C9E-903A-C5C380E70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5905500" cy="620713"/>
          </a:xfrm>
        </p:spPr>
        <p:txBody>
          <a:bodyPr/>
          <a:lstStyle/>
          <a:p>
            <a:pPr eaLnBrk="1" hangingPunct="1"/>
            <a:r>
              <a:rPr lang="ru-RU" altLang="ru-RU" sz="4000">
                <a:solidFill>
                  <a:srgbClr val="990033"/>
                </a:solidFill>
              </a:rPr>
              <a:t>Игры с песком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00057FB-6C15-4512-8C6A-3FEF624C6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549275"/>
            <a:ext cx="5508625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>
                <a:solidFill>
                  <a:srgbClr val="800000"/>
                </a:solidFill>
              </a:rPr>
              <a:t>- Погладь рукой песок. Что ты чувствуешь? Какой песок? Как его сделать сырым? Попрыскай из пульверизатора.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solidFill>
                  <a:srgbClr val="800000"/>
                </a:solidFill>
              </a:rPr>
              <a:t>Положи свою ладонь на песок. Это след от твоей ладони. А это след от моей ладони. Чей след больше? Чей меньше? Посмотри, какие следы можно сделать с помощью крышек от бутылок, палочек. Попробуй изобразить след кошки. Сделай большой след и маленький.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solidFill>
                  <a:srgbClr val="800000"/>
                </a:solidFill>
              </a:rPr>
              <a:t>Я закопаю несколько игрушек, а ты попробуй найти.</a:t>
            </a:r>
          </a:p>
        </p:txBody>
      </p:sp>
      <p:pic>
        <p:nvPicPr>
          <p:cNvPr id="19460" name="Picture 9" descr="D:\ФОТО\разное\IMG_4472.JPG">
            <a:extLst>
              <a:ext uri="{FF2B5EF4-FFF2-40B4-BE49-F238E27FC236}">
                <a16:creationId xmlns:a16="http://schemas.microsoft.com/office/drawing/2014/main" id="{AD7F6FA1-CD19-4DE0-8C25-237E7AD6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2349500"/>
            <a:ext cx="28416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i?id=68988832-05-72&amp;n=21">
            <a:extLst>
              <a:ext uri="{FF2B5EF4-FFF2-40B4-BE49-F238E27FC236}">
                <a16:creationId xmlns:a16="http://schemas.microsoft.com/office/drawing/2014/main" id="{274FB26B-6E68-47B2-B0C4-FED5D1DD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868864"/>
            <a:ext cx="2952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i?id=494180756-38-72&amp;n=21">
            <a:extLst>
              <a:ext uri="{FF2B5EF4-FFF2-40B4-BE49-F238E27FC236}">
                <a16:creationId xmlns:a16="http://schemas.microsoft.com/office/drawing/2014/main" id="{23A88C15-42B6-46C5-A223-B4DA6C4F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365626"/>
            <a:ext cx="23764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i?id=84842765-38-72&amp;n=21">
            <a:extLst>
              <a:ext uri="{FF2B5EF4-FFF2-40B4-BE49-F238E27FC236}">
                <a16:creationId xmlns:a16="http://schemas.microsoft.com/office/drawing/2014/main" id="{014C4D11-8ED8-4491-9D37-C8FAEC75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229226"/>
            <a:ext cx="23526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i?id=278358339-00-72&amp;n=21">
            <a:extLst>
              <a:ext uri="{FF2B5EF4-FFF2-40B4-BE49-F238E27FC236}">
                <a16:creationId xmlns:a16="http://schemas.microsoft.com/office/drawing/2014/main" id="{DE8A9A8C-9A18-4B90-B513-63AB1EEB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88914"/>
            <a:ext cx="29527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  <p:bldP spid="16179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716A4BE8-A725-446D-AEF4-BAAEB1970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4067175" cy="476250"/>
          </a:xfrm>
        </p:spPr>
        <p:txBody>
          <a:bodyPr/>
          <a:lstStyle/>
          <a:p>
            <a:pPr eaLnBrk="1" hangingPunct="1"/>
            <a:r>
              <a:rPr lang="ru-RU" altLang="ru-RU" sz="3200">
                <a:solidFill>
                  <a:srgbClr val="990033"/>
                </a:solidFill>
              </a:rPr>
              <a:t>Игры с бумагой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D2EE5D1-9EF1-41C0-86AF-FDA46CDED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476250"/>
            <a:ext cx="5292725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>
                <a:solidFill>
                  <a:srgbClr val="990033"/>
                </a:solidFill>
              </a:rPr>
              <a:t>Бумагу можно рвать, мять, складывать, разрезать ножницами. Эти игры и упражнения помогут ребенку узнать, как обычная бумага превращается в красивые аппликации и забавные объемные игрушки.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>
                <a:solidFill>
                  <a:srgbClr val="990033"/>
                </a:solidFill>
              </a:rPr>
              <a:t>Развитию точных движений и памяти помогают плетение ковриков из бумажных полос, занятия в технике «оригами»: складывание корабликов, самолетиков, цветов, животных и других фигурок.</a:t>
            </a:r>
            <a:r>
              <a:rPr lang="ru-RU" altLang="ru-RU" sz="200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20484" name="Picture 4" descr="i?id=567755662-17-72&amp;n=21">
            <a:extLst>
              <a:ext uri="{FF2B5EF4-FFF2-40B4-BE49-F238E27FC236}">
                <a16:creationId xmlns:a16="http://schemas.microsoft.com/office/drawing/2014/main" id="{7F80AEED-5450-4295-80AD-05B73E57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6251"/>
            <a:ext cx="1512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i?id=517672158-05-72&amp;n=21">
            <a:extLst>
              <a:ext uri="{FF2B5EF4-FFF2-40B4-BE49-F238E27FC236}">
                <a16:creationId xmlns:a16="http://schemas.microsoft.com/office/drawing/2014/main" id="{FFC236B2-76E5-477C-BE50-1D95B6A1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5283201"/>
            <a:ext cx="18319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i?id=11365310-33-72&amp;n=21">
            <a:extLst>
              <a:ext uri="{FF2B5EF4-FFF2-40B4-BE49-F238E27FC236}">
                <a16:creationId xmlns:a16="http://schemas.microsoft.com/office/drawing/2014/main" id="{9C639030-81F4-4092-B379-480EBE87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06057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i?id=350847585-71-72&amp;n=21">
            <a:extLst>
              <a:ext uri="{FF2B5EF4-FFF2-40B4-BE49-F238E27FC236}">
                <a16:creationId xmlns:a16="http://schemas.microsoft.com/office/drawing/2014/main" id="{61136B84-A94F-40A8-A4E8-AB1AD3E0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3789363"/>
            <a:ext cx="1628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i?id=269243675-27-72&amp;n=21">
            <a:extLst>
              <a:ext uri="{FF2B5EF4-FFF2-40B4-BE49-F238E27FC236}">
                <a16:creationId xmlns:a16="http://schemas.microsoft.com/office/drawing/2014/main" id="{FDEDD8FC-9312-41AA-A6A5-1B518507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149725"/>
            <a:ext cx="23050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i?id=667495294-56-72&amp;n=21">
            <a:extLst>
              <a:ext uri="{FF2B5EF4-FFF2-40B4-BE49-F238E27FC236}">
                <a16:creationId xmlns:a16="http://schemas.microsoft.com/office/drawing/2014/main" id="{54EA6596-2C34-4232-B01A-1ECFC9BD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5229225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i?id=57695691-03-72&amp;n=21">
            <a:extLst>
              <a:ext uri="{FF2B5EF4-FFF2-40B4-BE49-F238E27FC236}">
                <a16:creationId xmlns:a16="http://schemas.microsoft.com/office/drawing/2014/main" id="{5744F046-4FBD-4D7A-B6A8-D1B73D34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81301"/>
            <a:ext cx="179863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i?id=15958972-25-72&amp;n=21">
            <a:extLst>
              <a:ext uri="{FF2B5EF4-FFF2-40B4-BE49-F238E27FC236}">
                <a16:creationId xmlns:a16="http://schemas.microsoft.com/office/drawing/2014/main" id="{3B55A4B5-CDE0-4214-A52B-8BF20324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49725"/>
            <a:ext cx="201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 descr="i?id=623084415-12-72&amp;n=21">
            <a:extLst>
              <a:ext uri="{FF2B5EF4-FFF2-40B4-BE49-F238E27FC236}">
                <a16:creationId xmlns:a16="http://schemas.microsoft.com/office/drawing/2014/main" id="{54645696-DD66-4275-A3C1-01DC212F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88914"/>
            <a:ext cx="20891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856DB916-176A-44AF-96D3-EA50305FE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9" y="0"/>
            <a:ext cx="5616575" cy="692150"/>
          </a:xfrm>
        </p:spPr>
        <p:txBody>
          <a:bodyPr/>
          <a:lstStyle/>
          <a:p>
            <a:pPr eaLnBrk="1" hangingPunct="1"/>
            <a:r>
              <a:rPr lang="ru-RU" altLang="ru-RU" sz="2800">
                <a:solidFill>
                  <a:srgbClr val="990033"/>
                </a:solidFill>
              </a:rPr>
              <a:t>Игры с природным материалом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F7CD995-1694-4A3E-9CBF-35F4945F2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620714"/>
            <a:ext cx="8101013" cy="15128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>
                <a:solidFill>
                  <a:srgbClr val="990033"/>
                </a:solidFill>
              </a:rPr>
              <a:t>		Гуляя с детьми,обратите внимание на то, как щедро может одарить природа наблюдательного человека. Из камешков и палочек можно создавать интересные творческие композиции.Все это позволяет развивать тактильно-двигательное восприятие ребенка.</a:t>
            </a:r>
          </a:p>
        </p:txBody>
      </p:sp>
      <p:pic>
        <p:nvPicPr>
          <p:cNvPr id="139270" name="Picture 6" descr="P1030320">
            <a:extLst>
              <a:ext uri="{FF2B5EF4-FFF2-40B4-BE49-F238E27FC236}">
                <a16:creationId xmlns:a16="http://schemas.microsoft.com/office/drawing/2014/main" id="{B6916AAD-8D82-42BF-B74B-8C71A41B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508500"/>
            <a:ext cx="2808288" cy="21082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1" name="Picture 7" descr="P1030323">
            <a:extLst>
              <a:ext uri="{FF2B5EF4-FFF2-40B4-BE49-F238E27FC236}">
                <a16:creationId xmlns:a16="http://schemas.microsoft.com/office/drawing/2014/main" id="{20CB07E0-277D-4DA6-854B-0667C09E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292601"/>
            <a:ext cx="2484437" cy="2366963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7" descr="D:\ФОТО\разное\IMG_4471.JPG">
            <a:extLst>
              <a:ext uri="{FF2B5EF4-FFF2-40B4-BE49-F238E27FC236}">
                <a16:creationId xmlns:a16="http://schemas.microsoft.com/office/drawing/2014/main" id="{C4B66A12-8E5A-4F1B-802F-96ECAD8A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133600"/>
            <a:ext cx="29527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D:\ФОТО\разное\IMG_4538.JPG">
            <a:extLst>
              <a:ext uri="{FF2B5EF4-FFF2-40B4-BE49-F238E27FC236}">
                <a16:creationId xmlns:a16="http://schemas.microsoft.com/office/drawing/2014/main" id="{6A451C57-7844-4B79-8442-06A035C92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365625"/>
            <a:ext cx="3313113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i?id=484008488-03-72&amp;n=21">
            <a:extLst>
              <a:ext uri="{FF2B5EF4-FFF2-40B4-BE49-F238E27FC236}">
                <a16:creationId xmlns:a16="http://schemas.microsoft.com/office/drawing/2014/main" id="{E428E28C-B449-4A1C-B8A9-CEAC9FF1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2133600"/>
            <a:ext cx="20177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i?id=479944610-15-72&amp;n=21">
            <a:extLst>
              <a:ext uri="{FF2B5EF4-FFF2-40B4-BE49-F238E27FC236}">
                <a16:creationId xmlns:a16="http://schemas.microsoft.com/office/drawing/2014/main" id="{F77EDB1E-A5DA-4C57-A741-83101B17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492375"/>
            <a:ext cx="27352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66CCFF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85FBDBA8-9C41-4619-8B3F-2AA293399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3429000"/>
            <a:ext cx="8893175" cy="3429000"/>
          </a:xfrm>
        </p:spPr>
        <p:txBody>
          <a:bodyPr/>
          <a:lstStyle/>
          <a:p>
            <a:r>
              <a:rPr lang="ru-RU" altLang="ru-RU" sz="1200" b="1">
                <a:solidFill>
                  <a:srgbClr val="FF0000"/>
                </a:solidFill>
              </a:rPr>
              <a:t>Что же такое мелкая моторика и почему она так важна для детей? </a:t>
            </a:r>
          </a:p>
          <a:p>
            <a:r>
              <a:rPr lang="ru-RU" altLang="ru-RU" sz="1200" b="1" i="1" u="sng">
                <a:solidFill>
                  <a:srgbClr val="FF0000"/>
                </a:solidFill>
              </a:rPr>
              <a:t> Мелкая моторика </a:t>
            </a:r>
            <a:r>
              <a:rPr lang="ru-RU" altLang="ru-RU" sz="1200" b="1">
                <a:solidFill>
                  <a:srgbClr val="FF0000"/>
                </a:solidFill>
              </a:rPr>
              <a:t>– это совокупность скоординированных действий мышечной, костной и нервной систем человека, зачастую в сочетании со зрительной системой в выполнении мелких, точных движений кистями и пальцами рук и ног. Часто для понятия «мелкая моторика» используется такой термин как «ловкость».Педагоги начальных классов нередко видят, что ребёнок, пришедший в первый класс, элементарно даже не может держать в руках карандаш, он не умеет вырезать, а в его прописях «красуются» одни каракули. Таким образом, уровень развития мелкой моторики оказывает существенное влияние на общее развитие ребёнка, успешность его обучения в школе. Почему так происходит? Потому что двигательные способности пальцев и головной мозг находятся в прямой зависимости друг от друга. </a:t>
            </a: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Кора головного мозга состоит из нескольких частей, каждая из которых за что-то отвечает. Есть в коре головного мозга такая часть, которая определяет двигательные способности кистей рук и расположена совсем рядом с речевой зоной мозга. Именно поэтому можно говорить о том, что если у ребёнка плохо развиты пальчики, то от этого у него будет страдать речь и наоборот. В связи с этим ряд учёных называют кисти рук «органом речи».Мелкая моторика оказывает влияние не только на речь, но и на внимание, память, мышление и воображение. Таким образом, развивая пальчики ребёнка, мы способствуем развитию целого ряда важнейших свойств его психики. Ребёнок с хорошо развитой мелкой моторикой может самостоятельно одеваться, писать и рисовать, вырезать, выполнять бытовые и учебные действия. </a:t>
            </a:r>
          </a:p>
          <a:p>
            <a:pPr eaLnBrk="1" hangingPunct="1">
              <a:buFontTx/>
              <a:buNone/>
            </a:pPr>
            <a:endParaRPr lang="ru-RU" altLang="ru-RU" sz="1400">
              <a:solidFill>
                <a:schemeClr val="accent2"/>
              </a:solidFill>
            </a:endParaRPr>
          </a:p>
        </p:txBody>
      </p:sp>
      <p:sp>
        <p:nvSpPr>
          <p:cNvPr id="3075" name="Прямоугольник 3">
            <a:extLst>
              <a:ext uri="{FF2B5EF4-FFF2-40B4-BE49-F238E27FC236}">
                <a16:creationId xmlns:a16="http://schemas.microsoft.com/office/drawing/2014/main" id="{6C101221-6F1F-4246-9DA8-B87255BE8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893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solidFill>
                  <a:srgbClr val="8DC6FF"/>
                </a:solidFill>
              </a:rPr>
              <a:t> </a:t>
            </a:r>
            <a:r>
              <a:rPr lang="ru-RU" altLang="ru-RU" sz="1200" b="1">
                <a:solidFill>
                  <a:srgbClr val="C00000"/>
                </a:solidFill>
              </a:rPr>
              <a:t>Сегодня всё чаще родители могут услышать от воспитателя детского сада, что у их ребёнка недостаточно развита мелкая моторика. И действительно, в настоящее время отмечается, что у современных детей отстаёт моторное развитие по сравнению с прошлыми поколениями. Ещё буквально двадцать лет назад многое приходилось делать с помощью рук: зашнуровывать ботинки, вручную перебирать крупу, самостоятельно вязать, застёгивать пуговицы на куртке и так далее. Сегодня же практически вся детская обувь на липучках, крупа продаётся уже в чистом виде, вязаные изделия можно без проблем приобрести в магазинах, а пуговицы на куртках сменились липучками и заклёпками. Конечно, всё это очень удобно, но это серьёзный минус для развития мелкой моторики наших детей.</a:t>
            </a:r>
          </a:p>
        </p:txBody>
      </p:sp>
      <p:pic>
        <p:nvPicPr>
          <p:cNvPr id="3076" name="Picture 4" descr="i?id=147822879-29-72&amp;n=21">
            <a:extLst>
              <a:ext uri="{FF2B5EF4-FFF2-40B4-BE49-F238E27FC236}">
                <a16:creationId xmlns:a16="http://schemas.microsoft.com/office/drawing/2014/main" id="{DEF6E910-0913-42D4-A68E-5C237824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643063"/>
            <a:ext cx="272097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6D928694-D98A-42B8-AB71-028B3678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078" name="Picture 5" descr="http://im0-tub-ua.yandex.net/i?id=211795712-65-72&amp;n=21">
            <a:extLst>
              <a:ext uri="{FF2B5EF4-FFF2-40B4-BE49-F238E27FC236}">
                <a16:creationId xmlns:a16="http://schemas.microsoft.com/office/drawing/2014/main" id="{57553D9B-EAB6-46B4-A520-91CD2E82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428751"/>
            <a:ext cx="25273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>
            <a:extLst>
              <a:ext uri="{FF2B5EF4-FFF2-40B4-BE49-F238E27FC236}">
                <a16:creationId xmlns:a16="http://schemas.microsoft.com/office/drawing/2014/main" id="{8338D30A-B5E0-4A6F-B435-3FBD162A3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012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080" name="Picture 8" descr="i?id=16921330-22-72&amp;n=21">
            <a:extLst>
              <a:ext uri="{FF2B5EF4-FFF2-40B4-BE49-F238E27FC236}">
                <a16:creationId xmlns:a16="http://schemas.microsoft.com/office/drawing/2014/main" id="{8DA8A19B-B351-46CB-AF52-A48E0E09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1500188"/>
            <a:ext cx="293687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46B9F41D-4CB2-48F3-B328-C0ED9BDFC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0"/>
            <a:ext cx="6626225" cy="503238"/>
          </a:xfrm>
        </p:spPr>
        <p:txBody>
          <a:bodyPr/>
          <a:lstStyle/>
          <a:p>
            <a:pPr eaLnBrk="1" hangingPunct="1"/>
            <a:r>
              <a:rPr lang="ru-RU" altLang="ru-RU" sz="3200">
                <a:solidFill>
                  <a:srgbClr val="990033"/>
                </a:solidFill>
              </a:rPr>
              <a:t>Игры с конструктором</a:t>
            </a:r>
          </a:p>
        </p:txBody>
      </p:sp>
      <p:pic>
        <p:nvPicPr>
          <p:cNvPr id="22531" name="Picture 11" descr="D:\ФОТО\разное\IMG_4535.JPG">
            <a:extLst>
              <a:ext uri="{FF2B5EF4-FFF2-40B4-BE49-F238E27FC236}">
                <a16:creationId xmlns:a16="http://schemas.microsoft.com/office/drawing/2014/main" id="{2457B89C-1F9C-4698-A11E-B04D2151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5102226"/>
            <a:ext cx="25193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6">
            <a:extLst>
              <a:ext uri="{FF2B5EF4-FFF2-40B4-BE49-F238E27FC236}">
                <a16:creationId xmlns:a16="http://schemas.microsoft.com/office/drawing/2014/main" id="{6FC8E323-BDF2-4D72-8B6A-15952597C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76250"/>
            <a:ext cx="89646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 </a:t>
            </a:r>
            <a:r>
              <a:rPr lang="ru-RU" altLang="ru-RU" sz="1600" b="1">
                <a:solidFill>
                  <a:srgbClr val="C00000"/>
                </a:solidFill>
              </a:rPr>
              <a:t>Свободное конструирование – самый простой способ развития у ребёнка пространственного мышления, моторики, творческих потребностей и произвольных действий. Детали конструктора очень приятно держать и вертеть в маленьких, да и не только, ручках. Такой массаж рук благотворно воздействует на развитие осязания и мелкой моторики рук, а также полезен для здоровья. </a:t>
            </a:r>
          </a:p>
        </p:txBody>
      </p:sp>
      <p:pic>
        <p:nvPicPr>
          <p:cNvPr id="22533" name="Picture 7" descr="D:\ФОТО\разное\IMG_4489.JPG">
            <a:extLst>
              <a:ext uri="{FF2B5EF4-FFF2-40B4-BE49-F238E27FC236}">
                <a16:creationId xmlns:a16="http://schemas.microsoft.com/office/drawing/2014/main" id="{A25EAF89-C657-4755-AE8C-502C599E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644900"/>
            <a:ext cx="3455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i?id=122925612-69-72&amp;n=21">
            <a:extLst>
              <a:ext uri="{FF2B5EF4-FFF2-40B4-BE49-F238E27FC236}">
                <a16:creationId xmlns:a16="http://schemas.microsoft.com/office/drawing/2014/main" id="{8B6129B8-C6A2-4FA9-9B83-9F0D63E9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716339"/>
            <a:ext cx="20891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i?id=350934156-24-72&amp;n=21">
            <a:extLst>
              <a:ext uri="{FF2B5EF4-FFF2-40B4-BE49-F238E27FC236}">
                <a16:creationId xmlns:a16="http://schemas.microsoft.com/office/drawing/2014/main" id="{606F949F-D7AF-49F3-A60D-AFC426D8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152650"/>
            <a:ext cx="26638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i?id=58668672-34-72&amp;n=21">
            <a:extLst>
              <a:ext uri="{FF2B5EF4-FFF2-40B4-BE49-F238E27FC236}">
                <a16:creationId xmlns:a16="http://schemas.microsoft.com/office/drawing/2014/main" id="{51EA390D-5303-429F-898C-9B179A21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85938"/>
            <a:ext cx="1800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i?id=177197607-63-72&amp;n=21">
            <a:extLst>
              <a:ext uri="{FF2B5EF4-FFF2-40B4-BE49-F238E27FC236}">
                <a16:creationId xmlns:a16="http://schemas.microsoft.com/office/drawing/2014/main" id="{0E11D4F0-C72D-403D-8C5A-5FE563D6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133601"/>
            <a:ext cx="16557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 descr="i?id=167362968-36-72&amp;n=21">
            <a:extLst>
              <a:ext uri="{FF2B5EF4-FFF2-40B4-BE49-F238E27FC236}">
                <a16:creationId xmlns:a16="http://schemas.microsoft.com/office/drawing/2014/main" id="{F66163D1-1314-4E7D-ADC5-369946AB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628776"/>
            <a:ext cx="23923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5" descr="i?id=1045000729-69-72&amp;n=21">
            <a:extLst>
              <a:ext uri="{FF2B5EF4-FFF2-40B4-BE49-F238E27FC236}">
                <a16:creationId xmlns:a16="http://schemas.microsoft.com/office/drawing/2014/main" id="{D598CB46-9EC8-4DE1-8CF0-2214BA2F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5013325"/>
            <a:ext cx="24479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3" descr="http://im6-tub-ua.yandex.net/i?id=185716702-40-72&amp;n=21">
            <a:extLst>
              <a:ext uri="{FF2B5EF4-FFF2-40B4-BE49-F238E27FC236}">
                <a16:creationId xmlns:a16="http://schemas.microsoft.com/office/drawing/2014/main" id="{52305A8D-5048-4EC7-B08F-B1E310D6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284539"/>
            <a:ext cx="25923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0349663-4B66-4F72-9572-09107294F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88914"/>
            <a:ext cx="6048375" cy="503237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990033"/>
                </a:solidFill>
              </a:rPr>
              <a:t>Игры с мозаикой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E2BB429-B430-4041-99F2-0B357436C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692151"/>
            <a:ext cx="8569325" cy="1152525"/>
          </a:xfrm>
        </p:spPr>
        <p:txBody>
          <a:bodyPr/>
          <a:lstStyle/>
          <a:p>
            <a:r>
              <a:rPr lang="ru-RU" altLang="ru-RU" sz="2000"/>
              <a:t> </a:t>
            </a:r>
            <a:r>
              <a:rPr lang="ru-RU" altLang="ru-RU" sz="2000">
                <a:solidFill>
                  <a:srgbClr val="C00000"/>
                </a:solidFill>
              </a:rPr>
              <a:t>Игры с разными мозаиками способствуют развитию мелкой моторики, сообразительности и творческих способностей ребёнка</a:t>
            </a:r>
            <a:r>
              <a:rPr lang="ru-RU" altLang="ru-RU" sz="280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23556" name="Picture 6" descr="D:\ФОТО\разное\IMG_4526.JPG">
            <a:extLst>
              <a:ext uri="{FF2B5EF4-FFF2-40B4-BE49-F238E27FC236}">
                <a16:creationId xmlns:a16="http://schemas.microsoft.com/office/drawing/2014/main" id="{E27E8164-77B7-4617-9C3B-FAE5C383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933826"/>
            <a:ext cx="32400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D:\ФОТО\разное\IMG_4529.jpg">
            <a:extLst>
              <a:ext uri="{FF2B5EF4-FFF2-40B4-BE49-F238E27FC236}">
                <a16:creationId xmlns:a16="http://schemas.microsoft.com/office/drawing/2014/main" id="{6F98DE6A-3A4E-4BEA-B7C0-3B840A73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57338"/>
            <a:ext cx="29781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i?id=226207015-02-72&amp;n=21">
            <a:extLst>
              <a:ext uri="{FF2B5EF4-FFF2-40B4-BE49-F238E27FC236}">
                <a16:creationId xmlns:a16="http://schemas.microsoft.com/office/drawing/2014/main" id="{39EA8F2E-0FA3-497A-8B5F-3A31243E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365625"/>
            <a:ext cx="173196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i?id=44315652-08-72&amp;n=21">
            <a:extLst>
              <a:ext uri="{FF2B5EF4-FFF2-40B4-BE49-F238E27FC236}">
                <a16:creationId xmlns:a16="http://schemas.microsoft.com/office/drawing/2014/main" id="{A3476527-4400-4A63-ADA4-4706269E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557338"/>
            <a:ext cx="22320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2" descr="D:\ФОТО\разное\IMG_4501.JPG">
            <a:extLst>
              <a:ext uri="{FF2B5EF4-FFF2-40B4-BE49-F238E27FC236}">
                <a16:creationId xmlns:a16="http://schemas.microsoft.com/office/drawing/2014/main" id="{30B63A64-1239-45FE-87DD-67FF03C2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500189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D:\ФОТО\разное\IMG_4525.JPG">
            <a:extLst>
              <a:ext uri="{FF2B5EF4-FFF2-40B4-BE49-F238E27FC236}">
                <a16:creationId xmlns:a16="http://schemas.microsoft.com/office/drawing/2014/main" id="{B913AA55-0FD4-41E9-BDFC-C2573659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3933826"/>
            <a:ext cx="362426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0332AA8C-9462-4333-9E41-4245474EF31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359150" y="1"/>
            <a:ext cx="5689600" cy="549275"/>
          </a:xfrm>
          <a:noFill/>
        </p:spPr>
        <p:txBody>
          <a:bodyPr/>
          <a:lstStyle/>
          <a:p>
            <a:pPr eaLnBrk="1" hangingPunct="1"/>
            <a:r>
              <a:rPr lang="ru-RU" altLang="ru-RU" sz="4000" b="1" i="1">
                <a:solidFill>
                  <a:schemeClr val="tx1"/>
                </a:solidFill>
              </a:rPr>
              <a:t>Шнуровки</a:t>
            </a:r>
          </a:p>
        </p:txBody>
      </p:sp>
      <p:pic>
        <p:nvPicPr>
          <p:cNvPr id="163846" name="Picture 6" descr="lem_mishka">
            <a:extLst>
              <a:ext uri="{FF2B5EF4-FFF2-40B4-BE49-F238E27FC236}">
                <a16:creationId xmlns:a16="http://schemas.microsoft.com/office/drawing/2014/main" id="{6A08DEFD-998C-42CC-9917-69FDCEC9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4365626"/>
            <a:ext cx="2092325" cy="2232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13">
            <a:extLst>
              <a:ext uri="{FF2B5EF4-FFF2-40B4-BE49-F238E27FC236}">
                <a16:creationId xmlns:a16="http://schemas.microsoft.com/office/drawing/2014/main" id="{145DEABE-CDEA-469A-A87D-FFD1EB0A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69863"/>
            <a:ext cx="76676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zh-CN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zh-CN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игровой форме осуществляется развитие мелкой моторики рук, а, следовательно </a:t>
            </a:r>
            <a:r>
              <a:rPr lang="ru-RU" altLang="zh-CN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ru-RU" altLang="zh-CN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поэтапная подготовка ребёнка к письму. Игры-шнуровки созданы с целью развития мелкой моторики рук, усидчивости и глазомера. В процессе игры совершенствуется координация движений и гибкость кистей рук. </a:t>
            </a:r>
            <a:r>
              <a:rPr lang="ru-RU" altLang="zh-CN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«</a:t>
            </a:r>
            <a:r>
              <a:rPr lang="ru-RU" altLang="zh-CN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Шнуровки</a:t>
            </a:r>
            <a:r>
              <a:rPr lang="ru-RU" altLang="zh-CN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»</a:t>
            </a:r>
            <a:r>
              <a:rPr lang="ru-RU" altLang="zh-CN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способствуют развитию мелкой моторики, логического мышления, и как результат </a:t>
            </a:r>
            <a:r>
              <a:rPr lang="ru-RU" altLang="zh-CN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ru-RU" altLang="zh-CN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стимулируют развитие органов артикуляции (речевого аппарата). </a:t>
            </a:r>
            <a:endParaRPr lang="ru-RU" altLang="zh-CN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zh-CN">
              <a:solidFill>
                <a:srgbClr val="000000"/>
              </a:solidFill>
            </a:endParaRPr>
          </a:p>
        </p:txBody>
      </p:sp>
      <p:pic>
        <p:nvPicPr>
          <p:cNvPr id="24581" name="Picture 15" descr="i?id=3741882-30-72&amp;n=21">
            <a:extLst>
              <a:ext uri="{FF2B5EF4-FFF2-40B4-BE49-F238E27FC236}">
                <a16:creationId xmlns:a16="http://schemas.microsoft.com/office/drawing/2014/main" id="{85A50E6E-928E-456D-8687-67A342EB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92375"/>
            <a:ext cx="230981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6" descr="i?id=304556860-17-72&amp;n=21">
            <a:extLst>
              <a:ext uri="{FF2B5EF4-FFF2-40B4-BE49-F238E27FC236}">
                <a16:creationId xmlns:a16="http://schemas.microsoft.com/office/drawing/2014/main" id="{52878949-8EC8-4544-A847-0CB4404E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205039"/>
            <a:ext cx="23050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7" descr="i?id=482255137-71-72&amp;n=21">
            <a:extLst>
              <a:ext uri="{FF2B5EF4-FFF2-40B4-BE49-F238E27FC236}">
                <a16:creationId xmlns:a16="http://schemas.microsoft.com/office/drawing/2014/main" id="{676D043B-123E-4331-8E39-E663D781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437063"/>
            <a:ext cx="2592388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8" descr="i?id=431066645-53-72&amp;n=21">
            <a:extLst>
              <a:ext uri="{FF2B5EF4-FFF2-40B4-BE49-F238E27FC236}">
                <a16:creationId xmlns:a16="http://schemas.microsoft.com/office/drawing/2014/main" id="{A7D620D5-DB90-41AF-BB78-B6339C25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404813"/>
            <a:ext cx="151288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9" descr="i?id=237327899-55-72&amp;n=21">
            <a:extLst>
              <a:ext uri="{FF2B5EF4-FFF2-40B4-BE49-F238E27FC236}">
                <a16:creationId xmlns:a16="http://schemas.microsoft.com/office/drawing/2014/main" id="{A6090E2D-7625-4E2B-ACC8-03C53958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652964"/>
            <a:ext cx="31686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0" descr="i?id=275830339-56-72&amp;n=21">
            <a:extLst>
              <a:ext uri="{FF2B5EF4-FFF2-40B4-BE49-F238E27FC236}">
                <a16:creationId xmlns:a16="http://schemas.microsoft.com/office/drawing/2014/main" id="{8E905DB5-E5CE-4DC9-BA8C-86E97932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276476"/>
            <a:ext cx="31686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5915FE03-21B5-47BA-A686-5B623932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3" y="1"/>
            <a:ext cx="7416800" cy="504825"/>
          </a:xfrm>
        </p:spPr>
        <p:txBody>
          <a:bodyPr/>
          <a:lstStyle/>
          <a:p>
            <a:pPr eaLnBrk="1" hangingPunct="1"/>
            <a:r>
              <a:rPr lang="ru-RU" altLang="ru-RU" sz="4000" b="1" i="1">
                <a:solidFill>
                  <a:schemeClr val="tx1"/>
                </a:solidFill>
              </a:rPr>
              <a:t>Игры с веревочкой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E641CA10-093F-4E49-874D-474E6D173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549276"/>
            <a:ext cx="8964612" cy="180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>
                <a:solidFill>
                  <a:schemeClr val="accent2"/>
                </a:solidFill>
              </a:rPr>
              <a:t>	</a:t>
            </a:r>
            <a:r>
              <a:rPr lang="ru-RU" altLang="ru-RU" sz="1800">
                <a:solidFill>
                  <a:schemeClr val="accent2"/>
                </a:solidFill>
              </a:rPr>
              <a:t>	</a:t>
            </a:r>
            <a:r>
              <a:rPr lang="ru-RU" altLang="ru-RU" sz="1800">
                <a:solidFill>
                  <a:srgbClr val="C00000"/>
                </a:solidFill>
              </a:rPr>
              <a:t>Как и любая игра, требующая концентрации внимания, игры с веревочкой производят психотерапевтический эффект, позволяя отключаться на время от забот повседневности. Врачи-физиотерапевты убеждаются, что упражнения с веревкой способствуют более быстрому восстановлению моторики пальцев после полученных травм рук. Учителя математики находят их полезными для объяснения некоторых абстрактных понятий и терминов</a:t>
            </a:r>
            <a:r>
              <a:rPr lang="ru-RU" altLang="ru-RU" sz="1800">
                <a:solidFill>
                  <a:schemeClr val="accent2"/>
                </a:solidFill>
              </a:rPr>
              <a:t>. </a:t>
            </a:r>
          </a:p>
        </p:txBody>
      </p:sp>
      <p:pic>
        <p:nvPicPr>
          <p:cNvPr id="148484" name="Picture 4" descr="Pulelehua">
            <a:extLst>
              <a:ext uri="{FF2B5EF4-FFF2-40B4-BE49-F238E27FC236}">
                <a16:creationId xmlns:a16="http://schemas.microsoft.com/office/drawing/2014/main" id="{7570D908-5110-4428-B4A8-7C53B38F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292600"/>
            <a:ext cx="2674938" cy="2305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5" name="Picture 5" descr="gardner9">
            <a:extLst>
              <a:ext uri="{FF2B5EF4-FFF2-40B4-BE49-F238E27FC236}">
                <a16:creationId xmlns:a16="http://schemas.microsoft.com/office/drawing/2014/main" id="{87B2CF83-3AE3-49DB-A3A4-8E54D44F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5157789"/>
            <a:ext cx="2600325" cy="1431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7" descr="D:\ФОТО\разное\IMG_4473.jpg">
            <a:extLst>
              <a:ext uri="{FF2B5EF4-FFF2-40B4-BE49-F238E27FC236}">
                <a16:creationId xmlns:a16="http://schemas.microsoft.com/office/drawing/2014/main" id="{9AA0A34A-BD4A-46FE-8BA2-91601A2C3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205039"/>
            <a:ext cx="2952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i?id=10452630-17-72&amp;n=21">
            <a:extLst>
              <a:ext uri="{FF2B5EF4-FFF2-40B4-BE49-F238E27FC236}">
                <a16:creationId xmlns:a16="http://schemas.microsoft.com/office/drawing/2014/main" id="{A25D874D-5541-49EB-B6D9-536F63E2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4" y="2205039"/>
            <a:ext cx="27781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i?id=488040253-57-72&amp;n=21">
            <a:extLst>
              <a:ext uri="{FF2B5EF4-FFF2-40B4-BE49-F238E27FC236}">
                <a16:creationId xmlns:a16="http://schemas.microsoft.com/office/drawing/2014/main" id="{72FDD3BF-2009-49A4-9C7D-ABAB8954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92375"/>
            <a:ext cx="23749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D:\ФОТО\разное\IMG_4490.JPG">
            <a:extLst>
              <a:ext uri="{FF2B5EF4-FFF2-40B4-BE49-F238E27FC236}">
                <a16:creationId xmlns:a16="http://schemas.microsoft.com/office/drawing/2014/main" id="{FB3D9BDD-6C15-4E68-999A-47DC9F94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652964"/>
            <a:ext cx="28082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DED57E8-6E5F-41CC-90C0-BF0B8A672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22338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990033"/>
                </a:solidFill>
              </a:rPr>
              <a:t>Шитье, вязание, плетение, застежки</a:t>
            </a:r>
          </a:p>
        </p:txBody>
      </p:sp>
      <p:pic>
        <p:nvPicPr>
          <p:cNvPr id="144388" name="Picture 4" descr="8_04_JPG">
            <a:extLst>
              <a:ext uri="{FF2B5EF4-FFF2-40B4-BE49-F238E27FC236}">
                <a16:creationId xmlns:a16="http://schemas.microsoft.com/office/drawing/2014/main" id="{549A7409-54D7-47C0-B7C1-A197C8C7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832225"/>
            <a:ext cx="2486025" cy="273843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8_03_JPG">
            <a:extLst>
              <a:ext uri="{FF2B5EF4-FFF2-40B4-BE49-F238E27FC236}">
                <a16:creationId xmlns:a16="http://schemas.microsoft.com/office/drawing/2014/main" id="{4D53F960-97B4-494C-8D5A-B63F3BC2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268414"/>
            <a:ext cx="2138363" cy="19446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0" name="Picture 6" descr="1_01_02_JPG">
            <a:extLst>
              <a:ext uri="{FF2B5EF4-FFF2-40B4-BE49-F238E27FC236}">
                <a16:creationId xmlns:a16="http://schemas.microsoft.com/office/drawing/2014/main" id="{AB39A624-3893-4F4D-90B9-F9BC43B5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573463"/>
            <a:ext cx="3316288" cy="297021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4" name="Picture 10" descr="teremok">
            <a:extLst>
              <a:ext uri="{FF2B5EF4-FFF2-40B4-BE49-F238E27FC236}">
                <a16:creationId xmlns:a16="http://schemas.microsoft.com/office/drawing/2014/main" id="{930B9C72-4E76-4370-AD47-E069B31D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1196976"/>
            <a:ext cx="2778125" cy="244792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5" name="Picture 11" descr="P1030334">
            <a:extLst>
              <a:ext uri="{FF2B5EF4-FFF2-40B4-BE49-F238E27FC236}">
                <a16:creationId xmlns:a16="http://schemas.microsoft.com/office/drawing/2014/main" id="{7D6D37CF-002A-4FC2-A7B9-ACBE52E5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11928" r="20532" b="-105"/>
          <a:stretch>
            <a:fillRect/>
          </a:stretch>
        </p:blipFill>
        <p:spPr bwMode="auto">
          <a:xfrm>
            <a:off x="1774826" y="3716339"/>
            <a:ext cx="1655763" cy="266382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i?id=176231394-05-72&amp;n=21">
            <a:extLst>
              <a:ext uri="{FF2B5EF4-FFF2-40B4-BE49-F238E27FC236}">
                <a16:creationId xmlns:a16="http://schemas.microsoft.com/office/drawing/2014/main" id="{BDE86BF0-2BC4-4563-BDD3-FDB64D69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1125538"/>
            <a:ext cx="33162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3D7A9BD-2EB3-473C-B5EF-8352D4770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94139" y="1"/>
            <a:ext cx="4289425" cy="620713"/>
          </a:xfrm>
        </p:spPr>
        <p:txBody>
          <a:bodyPr/>
          <a:lstStyle/>
          <a:p>
            <a:pPr eaLnBrk="1" hangingPunct="1"/>
            <a:r>
              <a:rPr lang="ru-RU" altLang="ru-RU" b="1" i="1">
                <a:solidFill>
                  <a:srgbClr val="800000"/>
                </a:solidFill>
              </a:rPr>
              <a:t>Куклы</a:t>
            </a:r>
            <a:endParaRPr lang="ru-RU" altLang="ru-RU" b="1" i="1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CD3EDE1-EB0E-47C5-B679-11F9837F1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549276"/>
            <a:ext cx="8964613" cy="1223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>
                <a:solidFill>
                  <a:srgbClr val="800000"/>
                </a:solidFill>
              </a:rPr>
              <a:t>	</a:t>
            </a:r>
            <a:r>
              <a:rPr lang="ru-RU" altLang="ru-RU" sz="1800">
                <a:solidFill>
                  <a:srgbClr val="800000"/>
                </a:solidFill>
              </a:rPr>
              <a:t>	</a:t>
            </a:r>
            <a:r>
              <a:rPr lang="ru-RU" altLang="ru-RU" sz="1800" b="1">
                <a:solidFill>
                  <a:srgbClr val="800000"/>
                </a:solidFill>
              </a:rPr>
              <a:t>Для развития мелкой моторики используются куклы, соответствующие возможностям ребенка и развивающие их. Куклы бывают разные: петрушечные куклы, вязаные пальчиковые куклы, мягкие подвижные «куклы-рукавички», комбинированные куклы, «я–куклы», куклы-марионетки.</a:t>
            </a:r>
          </a:p>
        </p:txBody>
      </p:sp>
      <p:pic>
        <p:nvPicPr>
          <p:cNvPr id="27652" name="Picture 8" descr="D:\ФОТО\разное\IMG_4459.JPG">
            <a:extLst>
              <a:ext uri="{FF2B5EF4-FFF2-40B4-BE49-F238E27FC236}">
                <a16:creationId xmlns:a16="http://schemas.microsoft.com/office/drawing/2014/main" id="{7CC9C1F6-81D5-4D2E-8B10-BB5D8D031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89139"/>
            <a:ext cx="3097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D:\ФОТО\разное\IMG_4466.JPG">
            <a:extLst>
              <a:ext uri="{FF2B5EF4-FFF2-40B4-BE49-F238E27FC236}">
                <a16:creationId xmlns:a16="http://schemas.microsoft.com/office/drawing/2014/main" id="{B15BE93C-90DF-4569-9502-87D07C60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292600"/>
            <a:ext cx="28082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i?id=597409122-51-72&amp;n=21">
            <a:extLst>
              <a:ext uri="{FF2B5EF4-FFF2-40B4-BE49-F238E27FC236}">
                <a16:creationId xmlns:a16="http://schemas.microsoft.com/office/drawing/2014/main" id="{3E182E4C-BBB4-4067-8F47-4F20E0B1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916113"/>
            <a:ext cx="29876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1030337">
            <a:extLst>
              <a:ext uri="{FF2B5EF4-FFF2-40B4-BE49-F238E27FC236}">
                <a16:creationId xmlns:a16="http://schemas.microsoft.com/office/drawing/2014/main" id="{69224A63-770F-4151-A86F-5E33B8E4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08501"/>
            <a:ext cx="3024188" cy="21875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D:\ФОТО\разное\IMG_4464.JPG">
            <a:extLst>
              <a:ext uri="{FF2B5EF4-FFF2-40B4-BE49-F238E27FC236}">
                <a16:creationId xmlns:a16="http://schemas.microsoft.com/office/drawing/2014/main" id="{D35936CA-4714-4153-9580-CCBC72727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4292600"/>
            <a:ext cx="3095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http://im7-tub-ua.yandex.net/i?id=80223339-67-72&amp;n=21">
            <a:extLst>
              <a:ext uri="{FF2B5EF4-FFF2-40B4-BE49-F238E27FC236}">
                <a16:creationId xmlns:a16="http://schemas.microsoft.com/office/drawing/2014/main" id="{0DDE1C97-5497-46F9-BC94-679FF2FD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060575"/>
            <a:ext cx="25923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CCECFF"/>
            </a:gs>
            <a:gs pos="100000">
              <a:schemeClr val="folHlink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F229B070-532C-4A6E-B88E-E58967920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Кубики, пирамидки</a:t>
            </a:r>
            <a:br>
              <a:rPr lang="ru-RU" altLang="ru-RU" sz="4000" b="1">
                <a:solidFill>
                  <a:schemeClr val="accent2"/>
                </a:solidFill>
              </a:rPr>
            </a:br>
            <a:endParaRPr lang="ru-RU" altLang="ru-RU" sz="4000" b="1">
              <a:solidFill>
                <a:schemeClr val="accent2"/>
              </a:solidFill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19CD71FE-67AE-4516-9932-7B87B097C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549275"/>
            <a:ext cx="9144000" cy="1943100"/>
          </a:xfrm>
        </p:spPr>
        <p:txBody>
          <a:bodyPr/>
          <a:lstStyle/>
          <a:p>
            <a:r>
              <a:rPr lang="ru-RU" altLang="ru-RU" sz="1400" b="1">
                <a:solidFill>
                  <a:srgbClr val="C00000"/>
                </a:solidFill>
              </a:rPr>
              <a:t>Пирамидка – это одна из базовых развивающих игрушек для ребёнка конца первого, всего второго и третьего года жизни. Эта игрушка помогает развивать мелкую моторику, логическое мышление, освоение новых форм, различных форм и размеров, а также цветов. </a:t>
            </a:r>
          </a:p>
          <a:p>
            <a:r>
              <a:rPr lang="ru-RU" altLang="ru-RU" sz="1400" b="1">
                <a:solidFill>
                  <a:srgbClr val="C00000"/>
                </a:solidFill>
              </a:rPr>
              <a:t>Кубики. Данная игрушка появляется в жизни малыша с самого раннего детства. При помощи деревянных или пластмассовых кубиков можно конструировать башни, строить крепости и дома. Кроме того, продаются деревянные кубики с нанесёнными на них картинками (например, овощи, домашние животные, герои сказок), благодаря которым игра в кубики переходит в собирание картинки. Это уже не только развитие мелкой моторики и пространственного мышления, но и развитие внимания и логики. </a:t>
            </a:r>
          </a:p>
        </p:txBody>
      </p:sp>
      <p:pic>
        <p:nvPicPr>
          <p:cNvPr id="28676" name="Picture 4" descr="D:\ФОТО\разное\IMG_4456.JPG">
            <a:extLst>
              <a:ext uri="{FF2B5EF4-FFF2-40B4-BE49-F238E27FC236}">
                <a16:creationId xmlns:a16="http://schemas.microsoft.com/office/drawing/2014/main" id="{0032F2E9-C887-4582-A777-2D8FB903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508500"/>
            <a:ext cx="2736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D:\ФОТО\разное\IMG_4533.JPG">
            <a:extLst>
              <a:ext uri="{FF2B5EF4-FFF2-40B4-BE49-F238E27FC236}">
                <a16:creationId xmlns:a16="http://schemas.microsoft.com/office/drawing/2014/main" id="{BA7C44F9-5821-49BD-ADC2-0BCDD3FA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420939"/>
            <a:ext cx="2520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D:\ФОТО\разное\IMG_4541.JPG">
            <a:extLst>
              <a:ext uri="{FF2B5EF4-FFF2-40B4-BE49-F238E27FC236}">
                <a16:creationId xmlns:a16="http://schemas.microsoft.com/office/drawing/2014/main" id="{07046BB2-242A-4AD5-AA59-B5DB9328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508501"/>
            <a:ext cx="32400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i?id=125978197-07-72&amp;n=21">
            <a:extLst>
              <a:ext uri="{FF2B5EF4-FFF2-40B4-BE49-F238E27FC236}">
                <a16:creationId xmlns:a16="http://schemas.microsoft.com/office/drawing/2014/main" id="{25A2BADA-8B4D-464F-A234-F0EB940A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492375"/>
            <a:ext cx="19431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 descr="i?id=157847510-33-72&amp;n=21">
            <a:extLst>
              <a:ext uri="{FF2B5EF4-FFF2-40B4-BE49-F238E27FC236}">
                <a16:creationId xmlns:a16="http://schemas.microsoft.com/office/drawing/2014/main" id="{777F491C-D1F6-4AED-9F26-77038C96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708275"/>
            <a:ext cx="18002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0" descr="i?id=559136301-55-72&amp;n=21">
            <a:extLst>
              <a:ext uri="{FF2B5EF4-FFF2-40B4-BE49-F238E27FC236}">
                <a16:creationId xmlns:a16="http://schemas.microsoft.com/office/drawing/2014/main" id="{0204B2C4-461F-4743-A502-EE36890D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492375"/>
            <a:ext cx="1943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1" descr="i?id=387444938-41-72&amp;n=21">
            <a:extLst>
              <a:ext uri="{FF2B5EF4-FFF2-40B4-BE49-F238E27FC236}">
                <a16:creationId xmlns:a16="http://schemas.microsoft.com/office/drawing/2014/main" id="{185D7083-26D9-486C-8C7A-3EAF0057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868864"/>
            <a:ext cx="23764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AF6E137D-BF86-4C14-AC68-76ED99CB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5051" y="333376"/>
            <a:ext cx="4752975" cy="574675"/>
          </a:xfrm>
        </p:spPr>
        <p:txBody>
          <a:bodyPr/>
          <a:lstStyle/>
          <a:p>
            <a:pPr eaLnBrk="1" hangingPunct="1"/>
            <a:r>
              <a:rPr lang="ru-RU" altLang="ru-RU" sz="4000" b="1" i="1">
                <a:solidFill>
                  <a:schemeClr val="tx1"/>
                </a:solidFill>
              </a:rPr>
              <a:t>Пазлы</a:t>
            </a:r>
            <a:br>
              <a:rPr lang="ru-RU" altLang="ru-RU" sz="4000" b="1" i="1">
                <a:solidFill>
                  <a:schemeClr val="tx1"/>
                </a:solidFill>
              </a:rPr>
            </a:br>
            <a:endParaRPr lang="ru-RU" altLang="ru-RU" sz="4000" b="1" i="1">
              <a:solidFill>
                <a:schemeClr val="tx1"/>
              </a:solidFill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54E836E-1299-4EC2-AD55-E232627E8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549276"/>
            <a:ext cx="8569325" cy="18716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/>
              <a:t> </a:t>
            </a:r>
            <a:r>
              <a:rPr lang="ru-RU" altLang="ru-RU" sz="1800">
                <a:solidFill>
                  <a:srgbClr val="C00000"/>
                </a:solidFill>
              </a:rPr>
              <a:t>Собирая красочные картинки,ребенок развивает не только мелкую моторику, но и внимательность, сообразительность, логическое мышление, координирование работы глаз и кистей рук.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 Деревянные пазлы, или рамки-вкладыши, способствуют развитию мелкой моторики рук, самостоятельности, внимания, цветового восприятия, целостного восприятия предмета, логического и ассоциативного мышления ребёнка. Впервые такие рамки были использованы Марией Монтессори</a:t>
            </a:r>
            <a:r>
              <a:rPr lang="ru-RU" altLang="ru-RU" sz="1800"/>
              <a:t>.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32AB7C2F-59D4-4E00-9468-7E64D5C6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3823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2823" name="Rectangle 7">
            <a:extLst>
              <a:ext uri="{FF2B5EF4-FFF2-40B4-BE49-F238E27FC236}">
                <a16:creationId xmlns:a16="http://schemas.microsoft.com/office/drawing/2014/main" id="{8D5352A5-34BB-437C-8A44-1DF89B5AA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3807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9702" name="Picture 6" descr="D:\ФОТО\разное\IMG_4545.jpg">
            <a:extLst>
              <a:ext uri="{FF2B5EF4-FFF2-40B4-BE49-F238E27FC236}">
                <a16:creationId xmlns:a16="http://schemas.microsoft.com/office/drawing/2014/main" id="{5527B720-50A2-4EEE-AFBD-26227468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4581526"/>
            <a:ext cx="25923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i?id=22149574-61-72&amp;n=21">
            <a:extLst>
              <a:ext uri="{FF2B5EF4-FFF2-40B4-BE49-F238E27FC236}">
                <a16:creationId xmlns:a16="http://schemas.microsoft.com/office/drawing/2014/main" id="{BF9F4B21-62AD-407F-8059-2B8364A6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2492375"/>
            <a:ext cx="201771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i?id=234674709-69-72&amp;n=21">
            <a:extLst>
              <a:ext uri="{FF2B5EF4-FFF2-40B4-BE49-F238E27FC236}">
                <a16:creationId xmlns:a16="http://schemas.microsoft.com/office/drawing/2014/main" id="{0E7397D6-CE9B-43D4-979F-4D79D927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781300"/>
            <a:ext cx="19446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 descr="i?id=107186073-18-72&amp;n=21">
            <a:extLst>
              <a:ext uri="{FF2B5EF4-FFF2-40B4-BE49-F238E27FC236}">
                <a16:creationId xmlns:a16="http://schemas.microsoft.com/office/drawing/2014/main" id="{D7701888-07D5-493D-904E-B26101CA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997450"/>
            <a:ext cx="2352675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 descr="i?id=246195411-46-72&amp;n=21">
            <a:extLst>
              <a:ext uri="{FF2B5EF4-FFF2-40B4-BE49-F238E27FC236}">
                <a16:creationId xmlns:a16="http://schemas.microsoft.com/office/drawing/2014/main" id="{919F100E-96A8-49EE-9535-09A9BF9A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1" y="2636839"/>
            <a:ext cx="20939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3" descr="i?id=25247595-67-72&amp;n=21">
            <a:extLst>
              <a:ext uri="{FF2B5EF4-FFF2-40B4-BE49-F238E27FC236}">
                <a16:creationId xmlns:a16="http://schemas.microsoft.com/office/drawing/2014/main" id="{9F943BB3-5807-476E-A92D-600FE210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636839"/>
            <a:ext cx="20780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4" descr="i?id=611297420-59-72&amp;n=21">
            <a:extLst>
              <a:ext uri="{FF2B5EF4-FFF2-40B4-BE49-F238E27FC236}">
                <a16:creationId xmlns:a16="http://schemas.microsoft.com/office/drawing/2014/main" id="{817920FA-3141-4309-8CFE-8C770A77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54550"/>
            <a:ext cx="16287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5" descr="spb_b_105466">
            <a:extLst>
              <a:ext uri="{FF2B5EF4-FFF2-40B4-BE49-F238E27FC236}">
                <a16:creationId xmlns:a16="http://schemas.microsoft.com/office/drawing/2014/main" id="{720DB573-88FB-4ACC-80F8-7F04002F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4" y="4437063"/>
            <a:ext cx="23383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utoUpdateAnimBg="0"/>
      <p:bldP spid="162819" grpId="0" build="p" autoUpdateAnimBg="0" advAuto="0"/>
      <p:bldP spid="1628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>
            <a:extLst>
              <a:ext uri="{FF2B5EF4-FFF2-40B4-BE49-F238E27FC236}">
                <a16:creationId xmlns:a16="http://schemas.microsoft.com/office/drawing/2014/main" id="{3A17EE8D-DE24-4227-86ED-CB94D1C90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"/>
            <a:ext cx="7859713" cy="1844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i="1">
                <a:solidFill>
                  <a:srgbClr val="000066"/>
                </a:solidFill>
              </a:rPr>
              <a:t>Рисование , трафарет</a:t>
            </a:r>
            <a:r>
              <a:rPr lang="ru-RU" altLang="ru-RU" sz="1800">
                <a:solidFill>
                  <a:srgbClr val="000066"/>
                </a:solidFill>
              </a:rPr>
              <a:t> </a:t>
            </a:r>
            <a:r>
              <a:rPr lang="ru-RU" altLang="ru-RU" sz="2000">
                <a:solidFill>
                  <a:srgbClr val="000066"/>
                </a:solidFill>
              </a:rPr>
              <a:t>– занятие, любимое всеми детьми и очень полезное. И не обязательно рисовать только карандашом или кистью на бумаге или картоне. Можно рисовать на снегу и песке, на запотевшем окне и асфальте. Полезно рисовать пальцем, ладонью, палочкой, делать отпечатки кусочком ваты, скомканной бумаги.</a:t>
            </a: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30723" name="Picture 2" descr="D:\ФОТО\разное\IMG_4507.JPG">
            <a:extLst>
              <a:ext uri="{FF2B5EF4-FFF2-40B4-BE49-F238E27FC236}">
                <a16:creationId xmlns:a16="http://schemas.microsoft.com/office/drawing/2014/main" id="{68E14C92-0B8A-4E57-B0D6-ADE29FA0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76700"/>
            <a:ext cx="309721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D:\ФОТО\разное\IMG_4549.JPG">
            <a:extLst>
              <a:ext uri="{FF2B5EF4-FFF2-40B4-BE49-F238E27FC236}">
                <a16:creationId xmlns:a16="http://schemas.microsoft.com/office/drawing/2014/main" id="{C4B54CF6-638F-40E8-845E-1B666994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4149726"/>
            <a:ext cx="259238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86536538_large_fruktiyagodi01">
            <a:extLst>
              <a:ext uri="{FF2B5EF4-FFF2-40B4-BE49-F238E27FC236}">
                <a16:creationId xmlns:a16="http://schemas.microsoft.com/office/drawing/2014/main" id="{B0E5F2E2-19C7-4777-8A62-EF8F0355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221163"/>
            <a:ext cx="28082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i?id=100829796-52-72&amp;n=21">
            <a:extLst>
              <a:ext uri="{FF2B5EF4-FFF2-40B4-BE49-F238E27FC236}">
                <a16:creationId xmlns:a16="http://schemas.microsoft.com/office/drawing/2014/main" id="{4D2664B0-979F-430D-85A0-F39BC71F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9" y="1916113"/>
            <a:ext cx="149383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i?id=564351186-54-72&amp;n=21">
            <a:extLst>
              <a:ext uri="{FF2B5EF4-FFF2-40B4-BE49-F238E27FC236}">
                <a16:creationId xmlns:a16="http://schemas.microsoft.com/office/drawing/2014/main" id="{1CD7E4EF-FB8E-4F22-9BE3-527FAAEF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1916114"/>
            <a:ext cx="24907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 descr="i?id=613741419-15-72&amp;n=21">
            <a:extLst>
              <a:ext uri="{FF2B5EF4-FFF2-40B4-BE49-F238E27FC236}">
                <a16:creationId xmlns:a16="http://schemas.microsoft.com/office/drawing/2014/main" id="{A60D0628-2062-4126-8635-0B68CC0B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916114"/>
            <a:ext cx="22479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 descr="i?id=542147776-04-72&amp;n=21">
            <a:extLst>
              <a:ext uri="{FF2B5EF4-FFF2-40B4-BE49-F238E27FC236}">
                <a16:creationId xmlns:a16="http://schemas.microsoft.com/office/drawing/2014/main" id="{B075665B-D140-41D5-A79F-5CEB1D5B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916114"/>
            <a:ext cx="24066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E2A22FA1-A836-42EB-AC05-C534756F7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91512" cy="1143000"/>
          </a:xfrm>
        </p:spPr>
        <p:txBody>
          <a:bodyPr/>
          <a:lstStyle/>
          <a:p>
            <a:pPr eaLnBrk="1" hangingPunct="1"/>
            <a:r>
              <a:rPr lang="ru-RU" altLang="ru-RU" sz="4000">
                <a:solidFill>
                  <a:srgbClr val="990033"/>
                </a:solidFill>
              </a:rPr>
              <a:t>Игры с прищепками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5EF4F38-3511-4267-A737-E187372FF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08050"/>
            <a:ext cx="4114800" cy="1657350"/>
          </a:xfrm>
        </p:spPr>
        <p:txBody>
          <a:bodyPr/>
          <a:lstStyle/>
          <a:p>
            <a:pPr eaLnBrk="1" hangingPunct="1"/>
            <a:r>
              <a:rPr lang="ru-RU" altLang="ru-RU" sz="2000">
                <a:solidFill>
                  <a:srgbClr val="990033"/>
                </a:solidFill>
              </a:rPr>
              <a:t>Игры с прищепками прекрасно развивают мускулатуру пальчиков ребенка, способствуют координации движения рук.</a:t>
            </a:r>
          </a:p>
        </p:txBody>
      </p:sp>
      <p:pic>
        <p:nvPicPr>
          <p:cNvPr id="31748" name="Picture 5" descr="&amp;Rcy;&amp;acy;&amp;zcy;&amp;vcy;&amp;icy;&amp;vcy;&amp;acy;&amp;yucy;&amp;shchcy;&amp;acy;&amp;yacy; &amp;icy;&amp;gcy;&amp;rcy;&amp;acy; &amp;scy; &amp;pcy;&amp;rcy;&amp;icy;&amp;shchcy;&amp;iecy;&amp;pcy;&amp;kcy;&amp;acy;&amp;mcy;&amp;icy;">
            <a:extLst>
              <a:ext uri="{FF2B5EF4-FFF2-40B4-BE49-F238E27FC236}">
                <a16:creationId xmlns:a16="http://schemas.microsoft.com/office/drawing/2014/main" id="{C1D63D5E-E5F7-4C28-A6A3-04759FA9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908050"/>
            <a:ext cx="28797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1354019257_0dda48952abbc461658d86480a4dd1e5">
            <a:extLst>
              <a:ext uri="{FF2B5EF4-FFF2-40B4-BE49-F238E27FC236}">
                <a16:creationId xmlns:a16="http://schemas.microsoft.com/office/drawing/2014/main" id="{5C65D84E-42E7-43B5-8786-AFB903E8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292601"/>
            <a:ext cx="3057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i?id=197411815-52-72&amp;n=21">
            <a:extLst>
              <a:ext uri="{FF2B5EF4-FFF2-40B4-BE49-F238E27FC236}">
                <a16:creationId xmlns:a16="http://schemas.microsoft.com/office/drawing/2014/main" id="{8A805896-B576-40D8-84B9-D1A916E8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366838"/>
            <a:ext cx="1727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i?id=8986015-45-72&amp;n=21">
            <a:extLst>
              <a:ext uri="{FF2B5EF4-FFF2-40B4-BE49-F238E27FC236}">
                <a16:creationId xmlns:a16="http://schemas.microsoft.com/office/drawing/2014/main" id="{914B44E3-E45E-412A-8602-DA755DF3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89364"/>
            <a:ext cx="230346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i?id=232654594-55-72&amp;n=21">
            <a:extLst>
              <a:ext uri="{FF2B5EF4-FFF2-40B4-BE49-F238E27FC236}">
                <a16:creationId xmlns:a16="http://schemas.microsoft.com/office/drawing/2014/main" id="{F633B0F6-2F5F-49A6-9077-3760512C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514600"/>
            <a:ext cx="23764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0" descr="D:\ФОТО\разное\IMG_4543.jpg">
            <a:extLst>
              <a:ext uri="{FF2B5EF4-FFF2-40B4-BE49-F238E27FC236}">
                <a16:creationId xmlns:a16="http://schemas.microsoft.com/office/drawing/2014/main" id="{61AB4A9E-532E-4E43-AF9B-6CCE074D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716338"/>
            <a:ext cx="32400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142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50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>
            <a:extLst>
              <a:ext uri="{FF2B5EF4-FFF2-40B4-BE49-F238E27FC236}">
                <a16:creationId xmlns:a16="http://schemas.microsoft.com/office/drawing/2014/main" id="{E2E7F7CC-7D1F-4F28-9492-14C694134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333375"/>
            <a:ext cx="8893175" cy="4103688"/>
          </a:xfrm>
        </p:spPr>
        <p:txBody>
          <a:bodyPr/>
          <a:lstStyle/>
          <a:p>
            <a:r>
              <a:rPr lang="ru-RU" altLang="ru-RU" sz="1400" b="1">
                <a:solidFill>
                  <a:srgbClr val="C00000"/>
                </a:solidFill>
              </a:rPr>
              <a:t>Когда следует начинать развивать мелкую моторику ребёнка?</a:t>
            </a:r>
            <a:r>
              <a:rPr lang="ru-RU" altLang="ru-RU" sz="1400">
                <a:solidFill>
                  <a:srgbClr val="C00000"/>
                </a:solidFill>
              </a:rPr>
              <a:t> 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Чем раньше мы будем развивать двигательные способности пальцев малыша, тем лучше. Начинать можно и нужно с самого рождения, массируя пальчики младенца, его ладони. Такой массаж воздействует на активные точки, которые имеют прямую взаимосвязь с головным мозгом. По мере взросления ребёнка можно использовать пальчиковые игры, которые сопровождаются стихотворным текстом. Далее необходимо приучать ребёнка самостоятельно застёгивать пуговицы, зашнуровывать ботинки. Даже такие, на первый взгляд элементарные игры с малышами, как «Сорока-белобока», «Коза рогатая» и «Ладушки» имеют далеко не только развлекательный характер, но ещё и способствуют развитию пальчиков малыша. Очень полезны для мелкой моторики лепка, аппликация, нанизывание бусин, рисование, вырезание и другие виды деятельности, в которых задействованы ручки ребёнка. 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Процесс развития мелкой моторики происходит естественным, природным путём на базе развития общей моторики человека. Развитие моторики проходит сложный путь, начиная с хватания предмета ладошкой целиком, затем совершенствуется в процессе перекладывания предмета из руки в руку, а уже к двум годам ребёнок может не только правильно держать ложку и кисточку, но и рисовать.</a:t>
            </a:r>
            <a:br>
              <a:rPr lang="ru-RU" altLang="ru-RU" sz="1200">
                <a:solidFill>
                  <a:srgbClr val="C00000"/>
                </a:solidFill>
              </a:rPr>
            </a:br>
            <a:r>
              <a:rPr lang="ru-RU" altLang="ru-RU" sz="1200">
                <a:solidFill>
                  <a:srgbClr val="C00000"/>
                </a:solidFill>
              </a:rPr>
              <a:t>Психологи и педагоги рекомендуют начинать заниматься развитием мелкой моторики малыша уже с восьмимесячного возраста путём активной тренировки пальцев ребёнка. Что же способствует развитию мелкой моторики малыша? Существует несколько эффективных способов развития мелкой моторики: 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игры с мелкими предметами (мозаика, пазлы, бусы, конструкторы и т.д. )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пальчиковые игры 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лепка </a:t>
            </a:r>
          </a:p>
          <a:p>
            <a:r>
              <a:rPr lang="ru-RU" altLang="ru-RU" sz="1200">
                <a:solidFill>
                  <a:srgbClr val="C00000"/>
                </a:solidFill>
              </a:rPr>
              <a:t>массаж пальцев и кистей </a:t>
            </a:r>
          </a:p>
          <a:p>
            <a:endParaRPr lang="ru-RU" altLang="ru-RU" sz="1400"/>
          </a:p>
        </p:txBody>
      </p:sp>
      <p:pic>
        <p:nvPicPr>
          <p:cNvPr id="4099" name="Picture 7" descr="i?id=81102006-39-72&amp;n=21">
            <a:extLst>
              <a:ext uri="{FF2B5EF4-FFF2-40B4-BE49-F238E27FC236}">
                <a16:creationId xmlns:a16="http://schemas.microsoft.com/office/drawing/2014/main" id="{938977FB-1B2D-43CC-94AC-EA65D509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860800"/>
            <a:ext cx="33131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i?id=274411840-30-72&amp;n=21">
            <a:extLst>
              <a:ext uri="{FF2B5EF4-FFF2-40B4-BE49-F238E27FC236}">
                <a16:creationId xmlns:a16="http://schemas.microsoft.com/office/drawing/2014/main" id="{1F8CEDC9-9ED4-4C8B-B951-91057A1A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652964"/>
            <a:ext cx="29956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i?id=84997910-27-72&amp;n=21">
            <a:extLst>
              <a:ext uri="{FF2B5EF4-FFF2-40B4-BE49-F238E27FC236}">
                <a16:creationId xmlns:a16="http://schemas.microsoft.com/office/drawing/2014/main" id="{A7A46F77-B09A-45AB-AB0E-00B20753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581525"/>
            <a:ext cx="19431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7F14D-FA4F-4AA4-96CE-D9CFC25ED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0"/>
            <a:ext cx="6858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be-BY" sz="2000" kern="1200" dirty="0">
                <a:solidFill>
                  <a:srgbClr val="000000"/>
                </a:solidFill>
                <a:ea typeface="+mn-ea"/>
              </a:rPr>
              <a:t>Ум ребенка находитсяна кончиках его пальцев.</a:t>
            </a:r>
            <a:br>
              <a:rPr lang="ru-RU" sz="2000" kern="1200" dirty="0">
                <a:solidFill>
                  <a:srgbClr val="000000"/>
                </a:solidFill>
                <a:ea typeface="+mn-ea"/>
              </a:rPr>
            </a:br>
            <a:r>
              <a:rPr lang="be-BY" sz="2000" i="1" kern="1200" dirty="0">
                <a:solidFill>
                  <a:srgbClr val="000000"/>
                </a:solidFill>
                <a:ea typeface="+mn-ea"/>
              </a:rPr>
              <a:t>В.А. Сухомлинский</a:t>
            </a:r>
            <a:br>
              <a:rPr lang="be-BY" sz="2000" i="1" kern="1200" dirty="0">
                <a:solidFill>
                  <a:srgbClr val="000000"/>
                </a:solidFill>
                <a:ea typeface="+mn-ea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BA783-8D31-4DE6-B0E6-0A88E873D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83076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</a:rPr>
              <a:t>Развитие мелкой моторики.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</a:rPr>
              <a:t>Подготовка руки ребёнка к школе путём графических  упражнений 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076" name="Номер слайда 3">
            <a:extLst>
              <a:ext uri="{FF2B5EF4-FFF2-40B4-BE49-F238E27FC236}">
                <a16:creationId xmlns:a16="http://schemas.microsoft.com/office/drawing/2014/main" id="{829C386A-008F-40E3-BBB6-C3936257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C7AACD3-23FD-49A9-9B3D-C1953D01E107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077" name="Рисунок 8" descr="C:\Users\4227~1\AppData\Local\Temp\Rar$DI06.781\4.jpg">
            <a:extLst>
              <a:ext uri="{FF2B5EF4-FFF2-40B4-BE49-F238E27FC236}">
                <a16:creationId xmlns:a16="http://schemas.microsoft.com/office/drawing/2014/main" id="{0E90EF3A-F572-4A05-BBAC-37D78BD8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5"/>
          <a:stretch>
            <a:fillRect/>
          </a:stretch>
        </p:blipFill>
        <p:spPr bwMode="auto">
          <a:xfrm>
            <a:off x="2895601" y="3048001"/>
            <a:ext cx="59356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>
            <a:extLst>
              <a:ext uri="{FF2B5EF4-FFF2-40B4-BE49-F238E27FC236}">
                <a16:creationId xmlns:a16="http://schemas.microsoft.com/office/drawing/2014/main" id="{9BB75E13-CCB2-4783-80DE-A5E1BF49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1D1A91-A964-478B-A5FC-51046ADFEFD0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5E4B59D-24C4-402C-938D-6E5B96325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>
                <a:solidFill>
                  <a:srgbClr val="C00000"/>
                </a:solidFill>
              </a:rPr>
              <a:t>М.И.Сеченов писал: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4FAF4FA-A1F6-409B-A954-92EC3B226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1"/>
            <a:ext cx="8229600" cy="4830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/>
              <a:t>«Движение руки человека наследственно не определено, а возникает в процессе воспитания и обучения ,как результат ассоциативных связей между зрительными, осязательными и мышечными изменениями в процессе активного взаимодействия с окружающей средой»</a:t>
            </a:r>
          </a:p>
        </p:txBody>
      </p:sp>
      <p:pic>
        <p:nvPicPr>
          <p:cNvPr id="4101" name="Picture 1" descr="C:\Documents and Settings\Я\Мои документы\Мои рисунки\Организатор клипов (Microsoft)\j0410787.wmf">
            <a:extLst>
              <a:ext uri="{FF2B5EF4-FFF2-40B4-BE49-F238E27FC236}">
                <a16:creationId xmlns:a16="http://schemas.microsoft.com/office/drawing/2014/main" id="{7358BCA4-4EC8-4B2C-BDCB-FFEFE838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17335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6">
            <a:extLst>
              <a:ext uri="{FF2B5EF4-FFF2-40B4-BE49-F238E27FC236}">
                <a16:creationId xmlns:a16="http://schemas.microsoft.com/office/drawing/2014/main" id="{E60561D4-BD73-49DB-ADCA-FEF76274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ru-RU" altLang="ru-RU" sz="4000" b="1" i="1">
                <a:solidFill>
                  <a:srgbClr val="C00000"/>
                </a:solidFill>
              </a:rPr>
              <a:t>Мелкая моторика- это</a:t>
            </a:r>
          </a:p>
        </p:txBody>
      </p:sp>
      <p:sp>
        <p:nvSpPr>
          <p:cNvPr id="5123" name="Содержимое 7">
            <a:extLst>
              <a:ext uri="{FF2B5EF4-FFF2-40B4-BE49-F238E27FC236}">
                <a16:creationId xmlns:a16="http://schemas.microsoft.com/office/drawing/2014/main" id="{699D8A3E-214A-4F36-97C1-A7AF35212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/>
              <a:t>                            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скоординированных </a:t>
            </a:r>
            <a:b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действий нервной, мышечной и </a:t>
            </a:r>
            <a:b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костной систем, часто в сочетании </a:t>
            </a:r>
            <a:b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со зрительной системой, в </a:t>
            </a:r>
            <a:b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выполнении мелких и точных                                   движений   кистями и пальцами рук и ног. </a:t>
            </a:r>
            <a:b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применении к моторным навыкам руки и пальцев часто используется термин ловкость</a:t>
            </a:r>
            <a:r>
              <a:rPr lang="ru-RU" altLang="ru-RU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124" name="Номер слайда 5">
            <a:extLst>
              <a:ext uri="{FF2B5EF4-FFF2-40B4-BE49-F238E27FC236}">
                <a16:creationId xmlns:a16="http://schemas.microsoft.com/office/drawing/2014/main" id="{7E6576B3-BE4D-4A6A-B1C8-20F4F3F5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22D1F7-537B-49F1-A792-96BB10691E67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3acb8f5a1132c7a353dd688b373f9d2b.jpg">
            <a:extLst>
              <a:ext uri="{FF2B5EF4-FFF2-40B4-BE49-F238E27FC236}">
                <a16:creationId xmlns:a16="http://schemas.microsoft.com/office/drawing/2014/main" id="{BBBCFDFD-FDB0-474A-A1EE-2298B20CF4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1524000"/>
            <a:ext cx="2176508" cy="1833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6" name="Рисунок 10" descr="мыш с карандашом.jpg">
            <a:extLst>
              <a:ext uri="{FF2B5EF4-FFF2-40B4-BE49-F238E27FC236}">
                <a16:creationId xmlns:a16="http://schemas.microsoft.com/office/drawing/2014/main" id="{4D44D3E9-C169-4B26-9DA4-3DC6DAD0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>
            <a:extLst>
              <a:ext uri="{FF2B5EF4-FFF2-40B4-BE49-F238E27FC236}">
                <a16:creationId xmlns:a16="http://schemas.microsoft.com/office/drawing/2014/main" id="{768501EA-72CE-48B5-ADCD-66654EA9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0BFEA05-650F-4EE3-8F6A-468B19819E3F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8E38E30-8FC7-450B-BE53-55FA541A8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i="1">
                <a:solidFill>
                  <a:srgbClr val="C00000"/>
                </a:solidFill>
              </a:rPr>
              <a:t>Зачем нужно развивать</a:t>
            </a:r>
            <a:br>
              <a:rPr lang="ru-RU" altLang="ru-RU" sz="4000" b="1" i="1">
                <a:solidFill>
                  <a:srgbClr val="C00000"/>
                </a:solidFill>
              </a:rPr>
            </a:br>
            <a:r>
              <a:rPr lang="ru-RU" altLang="ru-RU" sz="4000" b="1" i="1">
                <a:solidFill>
                  <a:srgbClr val="C00000"/>
                </a:solidFill>
              </a:rPr>
              <a:t> мелкую моторику?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C14FBBC-1BB6-4F5C-BCF7-46F3227CD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191000"/>
          </a:xfrm>
        </p:spPr>
        <p:txBody>
          <a:bodyPr/>
          <a:lstStyle/>
          <a:p>
            <a:pPr eaLnBrk="1" hangingPunct="1"/>
            <a:r>
              <a:rPr lang="ru-RU" altLang="ru-RU" sz="2400" b="1"/>
              <a:t>Развитие мелкой моторики ребенка</a:t>
            </a:r>
            <a:r>
              <a:rPr lang="ru-RU" altLang="ru-RU" sz="2400"/>
              <a:t> -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тонких движений кистей и пальцев рук - один из показателей психического развития ребенка.</a:t>
            </a:r>
          </a:p>
          <a:p>
            <a:pPr eaLnBrk="1" hangingPunct="1"/>
            <a:r>
              <a:rPr lang="ru-RU" altLang="ru-RU" sz="2400">
                <a:latin typeface="Times New Roman" panose="02020603050405020304" pitchFamily="18" charset="0"/>
              </a:rPr>
              <a:t>Высокий уровень развития мелкой моторики свидетельствует о функциональной зрелости коры головного мозга и о </a:t>
            </a:r>
            <a:r>
              <a:rPr lang="ru-RU" altLang="ru-RU" sz="2400" b="1">
                <a:latin typeface="Times New Roman" panose="02020603050405020304" pitchFamily="18" charset="0"/>
              </a:rPr>
              <a:t>психологической готовности ребенка к школе. </a:t>
            </a:r>
          </a:p>
          <a:p>
            <a:pPr eaLnBrk="1" hangingPunct="1"/>
            <a:r>
              <a:rPr lang="ru-RU" altLang="ru-RU" sz="2400">
                <a:latin typeface="Times New Roman" panose="02020603050405020304" pitchFamily="18" charset="0"/>
              </a:rPr>
              <a:t>Мелкая моторика – </a:t>
            </a:r>
            <a:r>
              <a:rPr lang="ru-RU" altLang="ru-RU" sz="2400" b="1">
                <a:latin typeface="Times New Roman" panose="02020603050405020304" pitchFamily="18" charset="0"/>
              </a:rPr>
              <a:t>основа развития психических процессов:</a:t>
            </a:r>
            <a:r>
              <a:rPr lang="ru-RU" altLang="ru-RU" sz="2400">
                <a:latin typeface="Times New Roman" panose="02020603050405020304" pitchFamily="18" charset="0"/>
              </a:rPr>
              <a:t> внимания, памяти, восприятия, мышления и речи, пространственные представления.</a:t>
            </a:r>
          </a:p>
        </p:txBody>
      </p:sp>
      <p:pic>
        <p:nvPicPr>
          <p:cNvPr id="6149" name="Picture 1" descr="C:\Documents and Settings\Я\Мои документы\Мои рисунки\Организатор клипов (Microsoft)\j0410787.wmf">
            <a:extLst>
              <a:ext uri="{FF2B5EF4-FFF2-40B4-BE49-F238E27FC236}">
                <a16:creationId xmlns:a16="http://schemas.microsoft.com/office/drawing/2014/main" id="{D49DB577-F412-4B98-9135-BF4065B0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17335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>
            <a:extLst>
              <a:ext uri="{FF2B5EF4-FFF2-40B4-BE49-F238E27FC236}">
                <a16:creationId xmlns:a16="http://schemas.microsoft.com/office/drawing/2014/main" id="{CC334D45-9325-4FF5-81EC-63F49315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EC2265-0AF2-4E34-B934-CEF8822642F1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DC836DAE-DE06-400B-B714-30A7F5B82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i="1">
                <a:solidFill>
                  <a:srgbClr val="C00000"/>
                </a:solidFill>
              </a:rPr>
              <a:t>При недостатках развития мелкой моторики дети:</a:t>
            </a:r>
            <a:endParaRPr lang="ru-RU" altLang="ru-RU" sz="4000" b="1">
              <a:solidFill>
                <a:srgbClr val="C00000"/>
              </a:solidFill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A1183BB-5E34-42C9-85D2-213E334DC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i="1"/>
              <a:t>Неспособны провести прямую линию</a:t>
            </a:r>
            <a:r>
              <a:rPr lang="ru-RU" altLang="ru-RU" sz="2400"/>
              <a:t> (вертикальную, горизонтальную).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/>
              <a:t>Испытывают трудность формирования правильной траектории движений при выполнении графического элемента</a:t>
            </a:r>
            <a:r>
              <a:rPr lang="ru-RU" altLang="ru-RU" sz="2400"/>
              <a:t> (цифры, геометрической фигуры).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/>
              <a:t>Отсутствует желание рисовать, лепить, заниматься ручным трудом.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/>
              <a:t>В школе, очень медленный темп письма.</a:t>
            </a:r>
          </a:p>
        </p:txBody>
      </p:sp>
      <p:pic>
        <p:nvPicPr>
          <p:cNvPr id="7173" name="Picture 1" descr="C:\Documents and Settings\Я\Мои документы\Мои рисунки\Организатор клипов (Microsoft)\j0410787.wmf">
            <a:extLst>
              <a:ext uri="{FF2B5EF4-FFF2-40B4-BE49-F238E27FC236}">
                <a16:creationId xmlns:a16="http://schemas.microsoft.com/office/drawing/2014/main" id="{CE0AC7FB-B5A1-4B5D-ABB3-C25271B5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800600"/>
            <a:ext cx="18859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009F586B-FF98-4078-8056-372F2624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i="1">
                <a:solidFill>
                  <a:srgbClr val="C00000"/>
                </a:solidFill>
              </a:rPr>
              <a:t>Влияние  мелкой моторики на развитие всего организма ребёнка</a:t>
            </a:r>
          </a:p>
        </p:txBody>
      </p:sp>
      <p:sp>
        <p:nvSpPr>
          <p:cNvPr id="8195" name="Номер слайда 3">
            <a:extLst>
              <a:ext uri="{FF2B5EF4-FFF2-40B4-BE49-F238E27FC236}">
                <a16:creationId xmlns:a16="http://schemas.microsoft.com/office/drawing/2014/main" id="{9526F4D6-C31F-48E9-A7B2-693CC9BF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E53BE48-E15E-43AC-B04D-C2FF99ACD57E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196" name="Содержимое 5">
            <a:extLst>
              <a:ext uri="{FF2B5EF4-FFF2-40B4-BE49-F238E27FC236}">
                <a16:creationId xmlns:a16="http://schemas.microsoft.com/office/drawing/2014/main" id="{77828C81-3309-4372-95DE-5C85CC53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/>
              <a:t>Работа головного мозга</a:t>
            </a:r>
          </a:p>
          <a:p>
            <a:r>
              <a:rPr lang="ru-RU" altLang="ru-RU"/>
              <a:t>Состояние желудка</a:t>
            </a:r>
          </a:p>
          <a:p>
            <a:r>
              <a:rPr lang="ru-RU" altLang="ru-RU"/>
              <a:t>Состояние кишечника</a:t>
            </a:r>
          </a:p>
          <a:p>
            <a:r>
              <a:rPr lang="ru-RU" altLang="ru-RU"/>
              <a:t>Работа печени и почек</a:t>
            </a:r>
          </a:p>
          <a:p>
            <a:r>
              <a:rPr lang="ru-RU" altLang="ru-RU"/>
              <a:t>Работа сердца</a:t>
            </a:r>
          </a:p>
        </p:txBody>
      </p:sp>
      <p:pic>
        <p:nvPicPr>
          <p:cNvPr id="8197" name="Содержимое 4">
            <a:extLst>
              <a:ext uri="{FF2B5EF4-FFF2-40B4-BE49-F238E27FC236}">
                <a16:creationId xmlns:a16="http://schemas.microsoft.com/office/drawing/2014/main" id="{62BE0469-327B-4E75-954F-FB2978BAF3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1" t="2734" r="31842" b="52414"/>
          <a:stretch>
            <a:fillRect/>
          </a:stretch>
        </p:blipFill>
        <p:spPr bwMode="auto">
          <a:xfrm>
            <a:off x="7620000" y="2819400"/>
            <a:ext cx="2209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29F7668-0999-4EB8-BEE2-6A3D03F47268}"/>
              </a:ext>
            </a:extLst>
          </p:cNvPr>
          <p:cNvCxnSpPr/>
          <p:nvPr/>
        </p:nvCxnSpPr>
        <p:spPr>
          <a:xfrm>
            <a:off x="6858000" y="1981200"/>
            <a:ext cx="99060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D85FE0D-5E6D-44AA-A104-A2DFC383EA9D}"/>
              </a:ext>
            </a:extLst>
          </p:cNvPr>
          <p:cNvCxnSpPr/>
          <p:nvPr/>
        </p:nvCxnSpPr>
        <p:spPr>
          <a:xfrm>
            <a:off x="6019800" y="2514600"/>
            <a:ext cx="2514600" cy="6858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054F325-02CE-49BC-BCDA-07E7B3F0AC44}"/>
              </a:ext>
            </a:extLst>
          </p:cNvPr>
          <p:cNvCxnSpPr/>
          <p:nvPr/>
        </p:nvCxnSpPr>
        <p:spPr>
          <a:xfrm>
            <a:off x="6477000" y="3200400"/>
            <a:ext cx="2209800" cy="3810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4F95AC7-F400-41D4-B395-F5AA199611F1}"/>
              </a:ext>
            </a:extLst>
          </p:cNvPr>
          <p:cNvCxnSpPr/>
          <p:nvPr/>
        </p:nvCxnSpPr>
        <p:spPr>
          <a:xfrm flipV="1">
            <a:off x="6629400" y="3657600"/>
            <a:ext cx="2438400" cy="152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C25220E5-9CC9-46DC-B996-E0CF976001DD}"/>
              </a:ext>
            </a:extLst>
          </p:cNvPr>
          <p:cNvCxnSpPr/>
          <p:nvPr/>
        </p:nvCxnSpPr>
        <p:spPr>
          <a:xfrm>
            <a:off x="8001000" y="3962400"/>
            <a:ext cx="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36065EA-97DC-451C-90A8-D38085ED2BCA}"/>
              </a:ext>
            </a:extLst>
          </p:cNvPr>
          <p:cNvCxnSpPr/>
          <p:nvPr/>
        </p:nvCxnSpPr>
        <p:spPr>
          <a:xfrm flipV="1">
            <a:off x="5181600" y="3886200"/>
            <a:ext cx="4267200" cy="3048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>
            <a:extLst>
              <a:ext uri="{FF2B5EF4-FFF2-40B4-BE49-F238E27FC236}">
                <a16:creationId xmlns:a16="http://schemas.microsoft.com/office/drawing/2014/main" id="{3930619D-2B03-4D1D-8B45-7747B4FD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5D403C-6168-491E-B49C-51A102911D12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3B83017-E963-4B1F-930E-C33D180BA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2239962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ru-RU" sz="3200" b="1">
                <a:solidFill>
                  <a:srgbClr val="C00000"/>
                </a:solidFill>
                <a:latin typeface="Times New Roman" panose="02020603050405020304" pitchFamily="18" charset="0"/>
              </a:rPr>
              <a:t>Этапы развития мелкой моторики в дошкольном возрасте путём графических упражнений.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E61DED0B-D0EA-4D0E-AA78-F7EB5F955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/>
              <a:t>          </a:t>
            </a:r>
          </a:p>
          <a:p>
            <a:pPr eaLnBrk="1" hangingPunct="1">
              <a:buFontTx/>
              <a:buNone/>
            </a:pPr>
            <a:r>
              <a:rPr lang="ru-RU" altLang="ru-RU" sz="2800" b="1"/>
              <a:t>    </a:t>
            </a:r>
            <a:r>
              <a:rPr lang="ru-RU" altLang="ru-RU" sz="2000"/>
              <a:t>Работа по развитию мелкой моторики во всех возрастных группах начинается с обследования руки ребёнка и рекомендаций для родителей</a:t>
            </a:r>
          </a:p>
        </p:txBody>
      </p:sp>
      <p:pic>
        <p:nvPicPr>
          <p:cNvPr id="9221" name="Рисунок 8" descr="23049">
            <a:extLst>
              <a:ext uri="{FF2B5EF4-FFF2-40B4-BE49-F238E27FC236}">
                <a16:creationId xmlns:a16="http://schemas.microsoft.com/office/drawing/2014/main" id="{99BDE618-C38D-4DF9-8A68-625799A4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3CDB4738-4BB1-4E34-8E71-E02CF975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ru-RU" altLang="ru-RU" sz="4000" b="1" i="1">
                <a:solidFill>
                  <a:srgbClr val="FF0000"/>
                </a:solidFill>
              </a:rPr>
              <a:t>1 этап. Подготовительный</a:t>
            </a:r>
            <a:r>
              <a:rPr lang="ru-RU" altLang="ru-RU" b="1">
                <a:solidFill>
                  <a:srgbClr val="FF0000"/>
                </a:solidFill>
              </a:rPr>
              <a:t>.</a:t>
            </a:r>
            <a:endParaRPr lang="ru-RU" altLang="ru-RU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D4AC5C21-5BFA-4FBC-B487-6C9010C9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400" dirty="0"/>
              <a:t>          (</a:t>
            </a:r>
            <a:r>
              <a:rPr lang="ru-RU" sz="2800" dirty="0"/>
              <a:t>начинается со второй младшей группы</a:t>
            </a:r>
            <a:r>
              <a:rPr lang="ru-RU" sz="2400" dirty="0"/>
              <a:t>)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ru-RU" sz="2400" dirty="0"/>
              <a:t>Знакомство с карандашом;</a:t>
            </a:r>
          </a:p>
          <a:p>
            <a:pPr marL="514350" indent="-514350" eaLnBrk="1" hangingPunct="1">
              <a:buNone/>
              <a:defRPr/>
            </a:pPr>
            <a:r>
              <a:rPr lang="ru-RU" sz="2400" dirty="0"/>
              <a:t>2.    Графические упражнения «Дорожки»;</a:t>
            </a:r>
          </a:p>
          <a:p>
            <a:pPr marL="514350" indent="-514350" eaLnBrk="1" hangingPunct="1">
              <a:buNone/>
              <a:defRPr/>
            </a:pPr>
            <a:r>
              <a:rPr lang="ru-RU" sz="2400" dirty="0"/>
              <a:t>3.   Закрашивание – умение видеть контур(сначала даём на примере геометрических фигур, затем простейших контуров предметов)</a:t>
            </a:r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F0D982B6-FCDE-414D-8CD9-85830C4A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A21576E-E052-4001-8A1C-D43B527DC304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245" name="Рисунок 4" descr="http://kindergenii.ru/images/dorogki/road-animal3.jpg">
            <a:hlinkClick r:id="rId2"/>
            <a:extLst>
              <a:ext uri="{FF2B5EF4-FFF2-40B4-BE49-F238E27FC236}">
                <a16:creationId xmlns:a16="http://schemas.microsoft.com/office/drawing/2014/main" id="{E194ADE9-B729-4C9C-8FAB-74A7E4C5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5" descr="http://kindergenii.ru/images/obvodki/obv-listik1.jpg">
            <a:hlinkClick r:id="rId4"/>
            <a:extLst>
              <a:ext uri="{FF2B5EF4-FFF2-40B4-BE49-F238E27FC236}">
                <a16:creationId xmlns:a16="http://schemas.microsoft.com/office/drawing/2014/main" id="{90211FD8-5A5B-48A6-B61D-3D9FAC99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2724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E483BFE8-D19A-4662-BF37-CE695FDB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>
                <a:solidFill>
                  <a:srgbClr val="C00000"/>
                </a:solidFill>
              </a:rPr>
              <a:t>2 этап. Автоматизация процесса работы пальцев с карандашом</a:t>
            </a:r>
          </a:p>
        </p:txBody>
      </p:sp>
      <p:sp>
        <p:nvSpPr>
          <p:cNvPr id="11267" name="Содержимое 2">
            <a:extLst>
              <a:ext uri="{FF2B5EF4-FFF2-40B4-BE49-F238E27FC236}">
                <a16:creationId xmlns:a16="http://schemas.microsoft.com/office/drawing/2014/main" id="{41FE4151-F5FD-4ABF-B8D6-EDD1F9EE4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/>
              <a:t>                   (средняя группа)</a:t>
            </a:r>
          </a:p>
          <a:p>
            <a:pPr>
              <a:buFontTx/>
              <a:buNone/>
            </a:pPr>
            <a:r>
              <a:rPr lang="ru-RU" altLang="ru-RU" sz="2400"/>
              <a:t>1. Усложняются графические упражнения:</a:t>
            </a:r>
          </a:p>
          <a:p>
            <a:r>
              <a:rPr lang="ru-RU" altLang="ru-RU" sz="2400"/>
              <a:t>Удлиняется длина дорожек , усложняются виды дорожек.</a:t>
            </a:r>
          </a:p>
          <a:p>
            <a:r>
              <a:rPr lang="ru-RU" altLang="ru-RU" sz="2400"/>
              <a:t>Копирование по контуру , по точкам.</a:t>
            </a:r>
          </a:p>
          <a:p>
            <a:r>
              <a:rPr lang="ru-RU" altLang="ru-RU" sz="2400"/>
              <a:t>Работа с трафаретом (рамки и вкладыши)</a:t>
            </a:r>
          </a:p>
          <a:p>
            <a:pPr>
              <a:buFontTx/>
              <a:buNone/>
            </a:pPr>
            <a:r>
              <a:rPr lang="ru-RU" altLang="ru-RU" sz="2400"/>
              <a:t>2.Ориентирование на листе бумаги с использованием шаблонов геометрических фигур.</a:t>
            </a:r>
          </a:p>
          <a:p>
            <a:pPr>
              <a:buFontTx/>
              <a:buNone/>
            </a:pPr>
            <a:endParaRPr lang="ru-RU" altLang="ru-RU" sz="2400"/>
          </a:p>
          <a:p>
            <a:pPr>
              <a:buFontTx/>
              <a:buNone/>
            </a:pPr>
            <a:endParaRPr lang="ru-RU" altLang="ru-RU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5C0ECE8B-A2CA-441B-8847-F66054C3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873143-29AF-46DB-B372-1AB9F59ACC70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>
            <a:extLst>
              <a:ext uri="{FF2B5EF4-FFF2-40B4-BE49-F238E27FC236}">
                <a16:creationId xmlns:a16="http://schemas.microsoft.com/office/drawing/2014/main" id="{2A8F25F5-B7B1-4CF3-A717-6541ABCD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0E9296E-9329-457A-B619-E8156445123B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2291" name="Содержимое 4" descr="http://kindergenii.ru/images/dorogki/road-insect3.jpg">
            <a:hlinkClick r:id="rId2"/>
            <a:extLst>
              <a:ext uri="{FF2B5EF4-FFF2-40B4-BE49-F238E27FC236}">
                <a16:creationId xmlns:a16="http://schemas.microsoft.com/office/drawing/2014/main" id="{78A2C2B2-4809-4E4E-8F40-4BB0189475D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81000"/>
            <a:ext cx="2667000" cy="2590800"/>
          </a:xfrm>
        </p:spPr>
      </p:pic>
      <p:pic>
        <p:nvPicPr>
          <p:cNvPr id="12292" name="Рисунок 5" descr="http://kindergenii.ru/images/obvodki/obv-ship1.jpg">
            <a:hlinkClick r:id="rId4"/>
            <a:extLst>
              <a:ext uri="{FF2B5EF4-FFF2-40B4-BE49-F238E27FC236}">
                <a16:creationId xmlns:a16="http://schemas.microsoft.com/office/drawing/2014/main" id="{792FA439-A3E9-43C8-B66C-5CF9673D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990600"/>
            <a:ext cx="2663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6">
            <a:extLst>
              <a:ext uri="{FF2B5EF4-FFF2-40B4-BE49-F238E27FC236}">
                <a16:creationId xmlns:a16="http://schemas.microsoft.com/office/drawing/2014/main" id="{A29C1C5B-18F3-421E-AF03-A17B2588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505201"/>
            <a:ext cx="125571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7">
            <a:extLst>
              <a:ext uri="{FF2B5EF4-FFF2-40B4-BE49-F238E27FC236}">
                <a16:creationId xmlns:a16="http://schemas.microsoft.com/office/drawing/2014/main" id="{49555FEF-9A16-4525-8749-403B85F8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533401"/>
            <a:ext cx="17938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6">
            <a:extLst>
              <a:ext uri="{FF2B5EF4-FFF2-40B4-BE49-F238E27FC236}">
                <a16:creationId xmlns:a16="http://schemas.microsoft.com/office/drawing/2014/main" id="{DDC1E8EB-3A8D-4B85-8D76-CE4648D7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124200"/>
            <a:ext cx="28194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C0DC4782-AE78-45CF-B2FE-8AA23A592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333375"/>
            <a:ext cx="7775575" cy="647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>
                <a:solidFill>
                  <a:srgbClr val="990033"/>
                </a:solidFill>
              </a:rPr>
              <a:t>Средства развития мелкой моторики</a:t>
            </a:r>
            <a:endParaRPr lang="ru-RU" altLang="ru-RU" b="1" u="sng">
              <a:solidFill>
                <a:srgbClr val="990033"/>
              </a:solidFill>
            </a:endParaRPr>
          </a:p>
        </p:txBody>
      </p:sp>
      <p:sp>
        <p:nvSpPr>
          <p:cNvPr id="132100" name="Oval 4">
            <a:extLst>
              <a:ext uri="{FF2B5EF4-FFF2-40B4-BE49-F238E27FC236}">
                <a16:creationId xmlns:a16="http://schemas.microsoft.com/office/drawing/2014/main" id="{10EF6946-340A-44D5-8BA0-151E7D35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2565401"/>
            <a:ext cx="3024188" cy="15843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1" name="Oval 5">
            <a:extLst>
              <a:ext uri="{FF2B5EF4-FFF2-40B4-BE49-F238E27FC236}">
                <a16:creationId xmlns:a16="http://schemas.microsoft.com/office/drawing/2014/main" id="{400F636D-764F-44EC-B09A-C5C686CD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052514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2" name="Oval 6">
            <a:extLst>
              <a:ext uri="{FF2B5EF4-FFF2-40B4-BE49-F238E27FC236}">
                <a16:creationId xmlns:a16="http://schemas.microsoft.com/office/drawing/2014/main" id="{8400A336-8670-4BAE-9D18-0AC8BE1D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365626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3" name="Oval 7">
            <a:extLst>
              <a:ext uri="{FF2B5EF4-FFF2-40B4-BE49-F238E27FC236}">
                <a16:creationId xmlns:a16="http://schemas.microsoft.com/office/drawing/2014/main" id="{F9C5B03C-5BB5-4F24-9AB5-232394B79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1844676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4" name="Oval 8">
            <a:extLst>
              <a:ext uri="{FF2B5EF4-FFF2-40B4-BE49-F238E27FC236}">
                <a16:creationId xmlns:a16="http://schemas.microsoft.com/office/drawing/2014/main" id="{D0472B5B-5F16-401D-B9F8-1C24D7B25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08276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5" name="Oval 9">
            <a:extLst>
              <a:ext uri="{FF2B5EF4-FFF2-40B4-BE49-F238E27FC236}">
                <a16:creationId xmlns:a16="http://schemas.microsoft.com/office/drawing/2014/main" id="{A1AC75C0-D30D-48DA-896B-B0241E2E4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4365625"/>
            <a:ext cx="3097213" cy="1295400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Вода</a:t>
            </a:r>
          </a:p>
          <a:p>
            <a:pPr lvl="1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Песок</a:t>
            </a:r>
          </a:p>
          <a:p>
            <a:pPr lvl="1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 Куклы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6" name="Oval 10">
            <a:extLst>
              <a:ext uri="{FF2B5EF4-FFF2-40B4-BE49-F238E27FC236}">
                <a16:creationId xmlns:a16="http://schemas.microsoft.com/office/drawing/2014/main" id="{DE114A24-1AAA-4821-A05D-02187768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1052514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7" name="Oval 11">
            <a:extLst>
              <a:ext uri="{FF2B5EF4-FFF2-40B4-BE49-F238E27FC236}">
                <a16:creationId xmlns:a16="http://schemas.microsoft.com/office/drawing/2014/main" id="{4B82F2E2-F5E4-4512-9325-5464B3D27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573464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8" name="Text Box 12">
            <a:extLst>
              <a:ext uri="{FF2B5EF4-FFF2-40B4-BE49-F238E27FC236}">
                <a16:creationId xmlns:a16="http://schemas.microsoft.com/office/drawing/2014/main" id="{EC08E755-AFFF-45A7-9ADB-5BE354226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341439"/>
            <a:ext cx="1873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Пластилин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Ножницы</a:t>
            </a:r>
          </a:p>
        </p:txBody>
      </p:sp>
      <p:sp>
        <p:nvSpPr>
          <p:cNvPr id="132109" name="Text Box 13">
            <a:extLst>
              <a:ext uri="{FF2B5EF4-FFF2-40B4-BE49-F238E27FC236}">
                <a16:creationId xmlns:a16="http://schemas.microsoft.com/office/drawing/2014/main" id="{302D5DF0-D7A8-4856-AA3B-DC6017FCE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1125539"/>
            <a:ext cx="223361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Бумага , оригами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Раскраски-штриховки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990033"/>
                </a:solidFill>
              </a:rPr>
              <a:t> </a:t>
            </a:r>
          </a:p>
        </p:txBody>
      </p:sp>
      <p:sp>
        <p:nvSpPr>
          <p:cNvPr id="132111" name="Text Box 15">
            <a:extLst>
              <a:ext uri="{FF2B5EF4-FFF2-40B4-BE49-F238E27FC236}">
                <a16:creationId xmlns:a16="http://schemas.microsoft.com/office/drawing/2014/main" id="{9D7E40B6-372A-4801-8DC2-11B119B3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565401"/>
            <a:ext cx="20161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Крупа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Бусы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Пуговицы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Прищепки</a:t>
            </a:r>
            <a:br>
              <a:rPr lang="ru-RU" altLang="ru-RU" sz="1600">
                <a:solidFill>
                  <a:srgbClr val="990033"/>
                </a:solidFill>
              </a:rPr>
            </a:br>
            <a:endParaRPr lang="ru-RU" altLang="ru-RU" sz="1600">
              <a:solidFill>
                <a:srgbClr val="990033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altLang="ru-RU" sz="2400">
              <a:solidFill>
                <a:srgbClr val="990033"/>
              </a:solidFill>
            </a:endParaRPr>
          </a:p>
        </p:txBody>
      </p:sp>
      <p:sp>
        <p:nvSpPr>
          <p:cNvPr id="132113" name="Text Box 17">
            <a:extLst>
              <a:ext uri="{FF2B5EF4-FFF2-40B4-BE49-F238E27FC236}">
                <a16:creationId xmlns:a16="http://schemas.microsoft.com/office/drawing/2014/main" id="{BE7FAB0D-2E56-4649-BA44-B11EC0FA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1989138"/>
            <a:ext cx="2089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Природный материал</a:t>
            </a:r>
          </a:p>
        </p:txBody>
      </p:sp>
      <p:sp>
        <p:nvSpPr>
          <p:cNvPr id="132115" name="Text Box 19">
            <a:extLst>
              <a:ext uri="{FF2B5EF4-FFF2-40B4-BE49-F238E27FC236}">
                <a16:creationId xmlns:a16="http://schemas.microsoft.com/office/drawing/2014/main" id="{798F7385-9256-4D9F-B157-C405AF12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3500438"/>
            <a:ext cx="2089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Нитки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Веревки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Шнурки </a:t>
            </a:r>
          </a:p>
        </p:txBody>
      </p:sp>
      <p:sp>
        <p:nvSpPr>
          <p:cNvPr id="132117" name="Text Box 21">
            <a:extLst>
              <a:ext uri="{FF2B5EF4-FFF2-40B4-BE49-F238E27FC236}">
                <a16:creationId xmlns:a16="http://schemas.microsoft.com/office/drawing/2014/main" id="{7CDE5989-29F9-4C85-84D6-9BED8104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2781300"/>
            <a:ext cx="19431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Пальчиковая гимнастика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Массаж</a:t>
            </a:r>
          </a:p>
        </p:txBody>
      </p:sp>
      <p:sp>
        <p:nvSpPr>
          <p:cNvPr id="132118" name="Oval 22">
            <a:extLst>
              <a:ext uri="{FF2B5EF4-FFF2-40B4-BE49-F238E27FC236}">
                <a16:creationId xmlns:a16="http://schemas.microsoft.com/office/drawing/2014/main" id="{E8B76294-A846-4E70-BB4E-3C42B2510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300664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19" name="Text Box 23">
            <a:extLst>
              <a:ext uri="{FF2B5EF4-FFF2-40B4-BE49-F238E27FC236}">
                <a16:creationId xmlns:a16="http://schemas.microsoft.com/office/drawing/2014/main" id="{C802595A-4309-4DFC-A463-5B70461C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365625"/>
            <a:ext cx="2016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Конструктор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Мозаика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Пазлы</a:t>
            </a:r>
          </a:p>
        </p:txBody>
      </p:sp>
      <p:sp>
        <p:nvSpPr>
          <p:cNvPr id="132110" name="Text Box 14">
            <a:extLst>
              <a:ext uri="{FF2B5EF4-FFF2-40B4-BE49-F238E27FC236}">
                <a16:creationId xmlns:a16="http://schemas.microsoft.com/office/drawing/2014/main" id="{0CAA7AD4-4F60-4B9E-A532-01B457500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373689"/>
            <a:ext cx="2952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Карандаши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990033"/>
                </a:solidFill>
              </a:rPr>
              <a:t>Счетные палочки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animBg="1"/>
      <p:bldP spid="132101" grpId="0" animBg="1"/>
      <p:bldP spid="132102" grpId="0" animBg="1"/>
      <p:bldP spid="132103" grpId="0" animBg="1"/>
      <p:bldP spid="132104" grpId="0" animBg="1"/>
      <p:bldP spid="132105" grpId="0" animBg="1"/>
      <p:bldP spid="132106" grpId="0" animBg="1"/>
      <p:bldP spid="132107" grpId="0" animBg="1"/>
      <p:bldP spid="132108" grpId="0"/>
      <p:bldP spid="132109" grpId="0"/>
      <p:bldP spid="132111" grpId="0"/>
      <p:bldP spid="132113" grpId="0"/>
      <p:bldP spid="132115" grpId="0"/>
      <p:bldP spid="132117" grpId="0"/>
      <p:bldP spid="132118" grpId="0" animBg="1"/>
      <p:bldP spid="132119" grpId="0"/>
      <p:bldP spid="1321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C3D634F8-1E51-4E49-9C59-4E3F634D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1"/>
            <a:ext cx="8229600" cy="792163"/>
          </a:xfrm>
        </p:spPr>
        <p:txBody>
          <a:bodyPr/>
          <a:lstStyle/>
          <a:p>
            <a:r>
              <a:rPr lang="ru-RU" altLang="ru-RU" sz="4000" b="1" i="1">
                <a:solidFill>
                  <a:srgbClr val="FF0000"/>
                </a:solidFill>
              </a:rPr>
              <a:t>3 этап. Творческий</a:t>
            </a:r>
          </a:p>
        </p:txBody>
      </p:sp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FBD051EA-9A3B-43D3-8C71-4270F814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762001"/>
            <a:ext cx="8229600" cy="53641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/>
              <a:t>                     (старшая группа)</a:t>
            </a:r>
          </a:p>
          <a:p>
            <a:pPr>
              <a:buFontTx/>
              <a:buNone/>
            </a:pPr>
            <a:r>
              <a:rPr lang="ru-RU" altLang="ru-RU" sz="2400"/>
              <a:t>1.Составление предметных, а затем сюжетных рисунков из геометрических фигур по образцу , а после по замыслу.</a:t>
            </a:r>
          </a:p>
          <a:p>
            <a:pPr>
              <a:buFontTx/>
              <a:buNone/>
            </a:pPr>
            <a:r>
              <a:rPr lang="ru-RU" altLang="ru-RU" sz="2400"/>
              <a:t>2. Знакомство со штриховкой.</a:t>
            </a:r>
          </a:p>
          <a:p>
            <a:pPr>
              <a:buFontTx/>
              <a:buNone/>
            </a:pPr>
            <a:r>
              <a:rPr lang="ru-RU" altLang="ru-RU" sz="2400"/>
              <a:t>3. Ориентировка на листе бумаге и знакомство с тетрадью в крупную клетку .</a:t>
            </a:r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A11AFFA4-6D2A-4C37-A0FE-605F8B1C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87598D8-6F60-4D43-B575-1D8C67884F09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3317" name="Рисунок 39" descr="4 года.jpg">
            <a:extLst>
              <a:ext uri="{FF2B5EF4-FFF2-40B4-BE49-F238E27FC236}">
                <a16:creationId xmlns:a16="http://schemas.microsoft.com/office/drawing/2014/main" id="{EA2237F5-182C-4DBE-8B1C-BA7727F3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0">
            <a:extLst>
              <a:ext uri="{FF2B5EF4-FFF2-40B4-BE49-F238E27FC236}">
                <a16:creationId xmlns:a16="http://schemas.microsoft.com/office/drawing/2014/main" id="{E2A0DF5F-8F9B-469B-A288-19827440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1828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6" descr="Документ (2)">
            <a:extLst>
              <a:ext uri="{FF2B5EF4-FFF2-40B4-BE49-F238E27FC236}">
                <a16:creationId xmlns:a16="http://schemas.microsoft.com/office/drawing/2014/main" id="{BD01FEBB-3B26-4254-8621-1F443C63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2129" r="9702" b="15897"/>
          <a:stretch>
            <a:fillRect/>
          </a:stretch>
        </p:blipFill>
        <p:spPr bwMode="auto">
          <a:xfrm>
            <a:off x="7772401" y="3886200"/>
            <a:ext cx="2397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571A9473-4C93-4DD4-AC80-A71FDF2D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r>
              <a:rPr lang="ru-RU" altLang="ru-RU" sz="4000" b="1" i="1">
                <a:solidFill>
                  <a:srgbClr val="FF0000"/>
                </a:solidFill>
              </a:rPr>
              <a:t>4этап.Подготовка руки к письму</a:t>
            </a:r>
            <a:r>
              <a:rPr lang="ru-RU" altLang="ru-RU" sz="400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DCD82993-A154-408B-994E-9AF7F5579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906963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ru-RU" altLang="ru-RU" sz="2400"/>
              <a:t>Графические диктанты.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Более сложные виды штриховки.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Игры с палочками.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Игры с пуговицами.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Знакомство с тетрадью в косую линейку.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Шнуровки, рисование верёвочкой.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Дорисовка( по принципу симметрии)</a:t>
            </a:r>
          </a:p>
          <a:p>
            <a:pPr marL="457200" indent="-457200">
              <a:buFontTx/>
              <a:buAutoNum type="arabicPeriod"/>
            </a:pPr>
            <a:r>
              <a:rPr lang="ru-RU" altLang="ru-RU" sz="2400"/>
              <a:t>Повторное обследование руки ребёнка и рекомендации для родителей.</a:t>
            </a:r>
          </a:p>
          <a:p>
            <a:pPr marL="457200" indent="-457200">
              <a:buNone/>
            </a:pPr>
            <a:endParaRPr lang="ru-RU" altLang="ru-RU" sz="2400"/>
          </a:p>
        </p:txBody>
      </p:sp>
      <p:sp>
        <p:nvSpPr>
          <p:cNvPr id="14340" name="Номер слайда 3">
            <a:extLst>
              <a:ext uri="{FF2B5EF4-FFF2-40B4-BE49-F238E27FC236}">
                <a16:creationId xmlns:a16="http://schemas.microsoft.com/office/drawing/2014/main" id="{A2BF87DD-E25E-4358-AF98-0175863D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7962AC-3726-4466-A06C-D5D01B074AE5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4341" name="Рисунок 22" descr="6a00d8341c65ff53ef00e54f402a638834-800wi(2).jpg">
            <a:extLst>
              <a:ext uri="{FF2B5EF4-FFF2-40B4-BE49-F238E27FC236}">
                <a16:creationId xmlns:a16="http://schemas.microsoft.com/office/drawing/2014/main" id="{D2D3AD89-ED80-439F-AB00-8FF98D3A0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81601"/>
            <a:ext cx="32766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>
            <a:extLst>
              <a:ext uri="{FF2B5EF4-FFF2-40B4-BE49-F238E27FC236}">
                <a16:creationId xmlns:a16="http://schemas.microsoft.com/office/drawing/2014/main" id="{9A1A495B-E2E7-4370-A937-4F616A1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7CE65C-5AF3-4BCA-BF0D-A33A717513E4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5363" name="Рисунок 4">
            <a:extLst>
              <a:ext uri="{FF2B5EF4-FFF2-40B4-BE49-F238E27FC236}">
                <a16:creationId xmlns:a16="http://schemas.microsoft.com/office/drawing/2014/main" id="{58B9CC1C-4A69-4223-B289-8AC41421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23">
            <a:extLst>
              <a:ext uri="{FF2B5EF4-FFF2-40B4-BE49-F238E27FC236}">
                <a16:creationId xmlns:a16="http://schemas.microsoft.com/office/drawing/2014/main" id="{22ACEFC1-F26E-4821-A5E6-606D7BCA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2133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6" descr="Документ (3)">
            <a:extLst>
              <a:ext uri="{FF2B5EF4-FFF2-40B4-BE49-F238E27FC236}">
                <a16:creationId xmlns:a16="http://schemas.microsoft.com/office/drawing/2014/main" id="{FF625078-D8D1-4368-A147-E32CB4F3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2464" r="10072" b="17134"/>
          <a:stretch>
            <a:fillRect/>
          </a:stretch>
        </p:blipFill>
        <p:spPr bwMode="auto">
          <a:xfrm>
            <a:off x="7391400" y="3810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_pre.gif.jpg">
            <a:extLst>
              <a:ext uri="{FF2B5EF4-FFF2-40B4-BE49-F238E27FC236}">
                <a16:creationId xmlns:a16="http://schemas.microsoft.com/office/drawing/2014/main" id="{A0F5DC7F-BC47-4FFD-8DCB-AD961BCB15E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81200" y="3352800"/>
            <a:ext cx="2209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Рисунок 10" descr="развитие тонкой моторики рук, пальчиковая гимнастика, крупная моторика">
            <a:extLst>
              <a:ext uri="{FF2B5EF4-FFF2-40B4-BE49-F238E27FC236}">
                <a16:creationId xmlns:a16="http://schemas.microsoft.com/office/drawing/2014/main" id="{51DF536A-656C-4691-912E-CDA8A682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052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">
            <a:extLst>
              <a:ext uri="{FF2B5EF4-FFF2-40B4-BE49-F238E27FC236}">
                <a16:creationId xmlns:a16="http://schemas.microsoft.com/office/drawing/2014/main" id="{A845BB4C-2D37-4A6F-BE89-A7EDD4BD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2381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50CFAA15-F85D-4C8E-8AD3-53228C66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>
                <a:solidFill>
                  <a:srgbClr val="C00000"/>
                </a:solidFill>
              </a:rPr>
              <a:t>Пальчиковые игры</a:t>
            </a:r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7B2AE1C5-4E45-4300-A894-3DB090EE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463" y="14811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3600">
                <a:solidFill>
                  <a:srgbClr val="C00000"/>
                </a:solidFill>
              </a:rPr>
              <a:t>                   Развивают</a:t>
            </a:r>
          </a:p>
          <a:p>
            <a:pPr>
              <a:buFontTx/>
              <a:buNone/>
            </a:pPr>
            <a:r>
              <a:rPr lang="ru-RU" altLang="ru-RU" sz="2400" b="1"/>
              <a:t>          </a:t>
            </a:r>
            <a:r>
              <a:rPr lang="ru-RU" altLang="ru-RU" sz="2400" b="1">
                <a:solidFill>
                  <a:srgbClr val="00B050"/>
                </a:solidFill>
              </a:rPr>
              <a:t>Ловкость                                         </a:t>
            </a:r>
            <a:r>
              <a:rPr lang="ru-RU" altLang="ru-RU" sz="2400" b="1">
                <a:solidFill>
                  <a:srgbClr val="7030A0"/>
                </a:solidFill>
              </a:rPr>
              <a:t>Речь детей</a:t>
            </a:r>
            <a:endParaRPr lang="ru-RU" altLang="ru-RU" sz="2400" b="1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ru-RU" altLang="ru-RU" sz="2400">
                <a:solidFill>
                  <a:srgbClr val="00B050"/>
                </a:solidFill>
              </a:rPr>
              <a:t>  </a:t>
            </a:r>
            <a:r>
              <a:rPr lang="ru-RU" altLang="ru-RU" sz="2400"/>
              <a:t>                         </a:t>
            </a:r>
            <a:r>
              <a:rPr lang="ru-RU" altLang="ru-RU" sz="2400" b="1">
                <a:solidFill>
                  <a:srgbClr val="0070C0"/>
                </a:solidFill>
              </a:rPr>
              <a:t>Образное мышление</a:t>
            </a:r>
          </a:p>
          <a:p>
            <a:pPr>
              <a:buFontTx/>
              <a:buNone/>
            </a:pPr>
            <a:r>
              <a:rPr lang="ru-RU" altLang="ru-RU" sz="2400"/>
              <a:t>     </a:t>
            </a:r>
            <a:r>
              <a:rPr lang="ru-RU" altLang="ru-RU" sz="2400" b="1">
                <a:solidFill>
                  <a:srgbClr val="000099"/>
                </a:solidFill>
              </a:rPr>
              <a:t>Гибкость                             Звуковую</a:t>
            </a:r>
            <a:r>
              <a:rPr lang="ru-RU" altLang="ru-RU" sz="2400" b="1"/>
              <a:t> </a:t>
            </a:r>
            <a:r>
              <a:rPr lang="ru-RU" altLang="ru-RU" sz="2400" b="1">
                <a:solidFill>
                  <a:srgbClr val="000099"/>
                </a:solidFill>
              </a:rPr>
              <a:t>культуру речи</a:t>
            </a:r>
          </a:p>
          <a:p>
            <a:pPr>
              <a:buFontTx/>
              <a:buNone/>
            </a:pPr>
            <a:r>
              <a:rPr lang="ru-RU" altLang="ru-RU" sz="2400">
                <a:solidFill>
                  <a:srgbClr val="000099"/>
                </a:solidFill>
              </a:rPr>
              <a:t> </a:t>
            </a:r>
            <a:r>
              <a:rPr lang="ru-RU" altLang="ru-RU" sz="2400"/>
              <a:t>                                                     </a:t>
            </a:r>
            <a:endParaRPr lang="ru-RU" altLang="ru-RU" sz="2400">
              <a:solidFill>
                <a:srgbClr val="7030A0"/>
              </a:solidFill>
            </a:endParaRPr>
          </a:p>
          <a:p>
            <a:pPr>
              <a:buFontTx/>
              <a:buNone/>
            </a:pPr>
            <a:r>
              <a:rPr lang="ru-RU" altLang="ru-RU" sz="2400" b="1">
                <a:solidFill>
                  <a:srgbClr val="FF3300"/>
                </a:solidFill>
              </a:rPr>
              <a:t>                 Умение управлять   своими движениями</a:t>
            </a:r>
            <a:r>
              <a:rPr lang="ru-RU" altLang="ru-RU" sz="2400" b="1"/>
              <a:t> </a:t>
            </a:r>
          </a:p>
          <a:p>
            <a:pPr>
              <a:buFontTx/>
              <a:buNone/>
            </a:pPr>
            <a:endParaRPr lang="ru-RU" altLang="ru-RU" sz="2400"/>
          </a:p>
          <a:p>
            <a:pPr>
              <a:buFontTx/>
              <a:buNone/>
            </a:pPr>
            <a:r>
              <a:rPr lang="ru-RU" altLang="ru-RU" sz="2400" b="1">
                <a:solidFill>
                  <a:srgbClr val="6666FF"/>
                </a:solidFill>
              </a:rPr>
              <a:t>Творческую активность</a:t>
            </a:r>
            <a:r>
              <a:rPr lang="ru-RU" altLang="ru-RU" sz="2400">
                <a:solidFill>
                  <a:srgbClr val="6666FF"/>
                </a:solidFill>
              </a:rPr>
              <a:t>  </a:t>
            </a:r>
            <a:r>
              <a:rPr lang="ru-RU" altLang="ru-RU" sz="2400"/>
              <a:t>          </a:t>
            </a:r>
            <a:r>
              <a:rPr lang="ru-RU" altLang="ru-RU" sz="2400" b="1">
                <a:solidFill>
                  <a:srgbClr val="FF0000"/>
                </a:solidFill>
              </a:rPr>
              <a:t>Кругозор детей</a:t>
            </a:r>
          </a:p>
          <a:p>
            <a:pPr>
              <a:buFontTx/>
              <a:buNone/>
            </a:pPr>
            <a:endParaRPr lang="ru-RU" altLang="ru-RU" sz="2400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0597B64C-8F7B-4092-B51C-C7527B83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001DD88-B783-4C7D-A322-8C0AAD687794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>
              <a:solidFill>
                <a:srgbClr val="000000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3E0BCC8-FBE6-40C9-8C6F-22857F18B8EB}"/>
              </a:ext>
            </a:extLst>
          </p:cNvPr>
          <p:cNvCxnSpPr/>
          <p:nvPr/>
        </p:nvCxnSpPr>
        <p:spPr>
          <a:xfrm>
            <a:off x="5943600" y="1981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AF76990-EFE4-4C52-9174-A1D803585AEA}"/>
              </a:ext>
            </a:extLst>
          </p:cNvPr>
          <p:cNvCxnSpPr/>
          <p:nvPr/>
        </p:nvCxnSpPr>
        <p:spPr>
          <a:xfrm>
            <a:off x="5791200" y="22098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B1292935-BF94-4D45-BEBF-8BC9BAAF20F0}"/>
              </a:ext>
            </a:extLst>
          </p:cNvPr>
          <p:cNvCxnSpPr/>
          <p:nvPr/>
        </p:nvCxnSpPr>
        <p:spPr>
          <a:xfrm>
            <a:off x="5791200" y="2133600"/>
            <a:ext cx="19050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9948B5B4-F7AE-4B5A-88DC-7BC04E967E0A}"/>
              </a:ext>
            </a:extLst>
          </p:cNvPr>
          <p:cNvCxnSpPr/>
          <p:nvPr/>
        </p:nvCxnSpPr>
        <p:spPr>
          <a:xfrm flipH="1">
            <a:off x="5257800" y="2133600"/>
            <a:ext cx="533400" cy="1676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F4DCE33-B164-4060-B819-4864A56E333F}"/>
              </a:ext>
            </a:extLst>
          </p:cNvPr>
          <p:cNvCxnSpPr/>
          <p:nvPr/>
        </p:nvCxnSpPr>
        <p:spPr>
          <a:xfrm flipH="1">
            <a:off x="4038600" y="2133600"/>
            <a:ext cx="17526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0E52CB0B-F351-4961-A830-7ABC2A6E1628}"/>
              </a:ext>
            </a:extLst>
          </p:cNvPr>
          <p:cNvCxnSpPr/>
          <p:nvPr/>
        </p:nvCxnSpPr>
        <p:spPr>
          <a:xfrm>
            <a:off x="5791200" y="2133600"/>
            <a:ext cx="1600200" cy="2667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7F2EFDED-A22A-4136-9812-AE83C6E2A005}"/>
              </a:ext>
            </a:extLst>
          </p:cNvPr>
          <p:cNvCxnSpPr/>
          <p:nvPr/>
        </p:nvCxnSpPr>
        <p:spPr>
          <a:xfrm flipH="1">
            <a:off x="5638800" y="2133600"/>
            <a:ext cx="152400" cy="2667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0CC79CC2-4893-4EBB-B370-B524B43F51C5}"/>
              </a:ext>
            </a:extLst>
          </p:cNvPr>
          <p:cNvCxnSpPr/>
          <p:nvPr/>
        </p:nvCxnSpPr>
        <p:spPr>
          <a:xfrm>
            <a:off x="5791200" y="2133600"/>
            <a:ext cx="20574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769B4BAB-9B3E-453A-8E7B-2C409CDC35A4}"/>
              </a:ext>
            </a:extLst>
          </p:cNvPr>
          <p:cNvCxnSpPr/>
          <p:nvPr/>
        </p:nvCxnSpPr>
        <p:spPr>
          <a:xfrm flipH="1">
            <a:off x="4572000" y="2133600"/>
            <a:ext cx="1219200" cy="152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>
            <a:extLst>
              <a:ext uri="{FF2B5EF4-FFF2-40B4-BE49-F238E27FC236}">
                <a16:creationId xmlns:a16="http://schemas.microsoft.com/office/drawing/2014/main" id="{EF38374C-AC6C-4BC4-94F6-85E19CFC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128555D-ED0F-4ADB-8AEB-9D55B584CA20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17411" name="Group 2">
            <a:extLst>
              <a:ext uri="{FF2B5EF4-FFF2-40B4-BE49-F238E27FC236}">
                <a16:creationId xmlns:a16="http://schemas.microsoft.com/office/drawing/2014/main" id="{AF77E3A8-9F10-4240-805E-E2AE93F4021C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52400"/>
            <a:ext cx="8458200" cy="6096000"/>
            <a:chOff x="1413" y="4642"/>
            <a:chExt cx="9059" cy="6132"/>
          </a:xfrm>
        </p:grpSpPr>
        <p:sp>
          <p:nvSpPr>
            <p:cNvPr id="17423" name="Freeform 3">
              <a:extLst>
                <a:ext uri="{FF2B5EF4-FFF2-40B4-BE49-F238E27FC236}">
                  <a16:creationId xmlns:a16="http://schemas.microsoft.com/office/drawing/2014/main" id="{EBFE4977-A062-4AF9-92B0-1CDA0DF26591}"/>
                </a:ext>
              </a:extLst>
            </p:cNvPr>
            <p:cNvSpPr>
              <a:spLocks noEditPoints="1"/>
            </p:cNvSpPr>
            <p:nvPr/>
          </p:nvSpPr>
          <p:spPr bwMode="gray">
            <a:xfrm rot="-1358056">
              <a:off x="1807" y="6095"/>
              <a:ext cx="8549" cy="3773"/>
            </a:xfrm>
            <a:custGeom>
              <a:avLst/>
              <a:gdLst>
                <a:gd name="T0" fmla="*/ 680187 w 4040"/>
                <a:gd name="T1" fmla="*/ 3064 h 1888"/>
                <a:gd name="T2" fmla="*/ 496041 w 4040"/>
                <a:gd name="T3" fmla="*/ 18865 h 1888"/>
                <a:gd name="T4" fmla="*/ 332829 w 4040"/>
                <a:gd name="T5" fmla="*/ 46315 h 1888"/>
                <a:gd name="T6" fmla="*/ 195252 w 4040"/>
                <a:gd name="T7" fmla="*/ 83895 h 1888"/>
                <a:gd name="T8" fmla="*/ 90748 w 4040"/>
                <a:gd name="T9" fmla="*/ 129697 h 1888"/>
                <a:gd name="T10" fmla="*/ 23338 w 4040"/>
                <a:gd name="T11" fmla="*/ 182669 h 1888"/>
                <a:gd name="T12" fmla="*/ 0 w 4040"/>
                <a:gd name="T13" fmla="*/ 240193 h 1888"/>
                <a:gd name="T14" fmla="*/ 23338 w 4040"/>
                <a:gd name="T15" fmla="*/ 297595 h 1888"/>
                <a:gd name="T16" fmla="*/ 90748 w 4040"/>
                <a:gd name="T17" fmla="*/ 350579 h 1888"/>
                <a:gd name="T18" fmla="*/ 195252 w 4040"/>
                <a:gd name="T19" fmla="*/ 396373 h 1888"/>
                <a:gd name="T20" fmla="*/ 332829 w 4040"/>
                <a:gd name="T21" fmla="*/ 433949 h 1888"/>
                <a:gd name="T22" fmla="*/ 496041 w 4040"/>
                <a:gd name="T23" fmla="*/ 461393 h 1888"/>
                <a:gd name="T24" fmla="*/ 680187 w 4040"/>
                <a:gd name="T25" fmla="*/ 477197 h 1888"/>
                <a:gd name="T26" fmla="*/ 878901 w 4040"/>
                <a:gd name="T27" fmla="*/ 479241 h 1888"/>
                <a:gd name="T28" fmla="*/ 1068720 w 4040"/>
                <a:gd name="T29" fmla="*/ 468028 h 1888"/>
                <a:gd name="T30" fmla="*/ 1239916 w 4040"/>
                <a:gd name="T31" fmla="*/ 444093 h 1888"/>
                <a:gd name="T32" fmla="*/ 1386189 w 4040"/>
                <a:gd name="T33" fmla="*/ 410020 h 1888"/>
                <a:gd name="T34" fmla="*/ 1502823 w 4040"/>
                <a:gd name="T35" fmla="*/ 366828 h 1888"/>
                <a:gd name="T36" fmla="*/ 1583184 w 4040"/>
                <a:gd name="T37" fmla="*/ 315925 h 1888"/>
                <a:gd name="T38" fmla="*/ 1621786 w 4040"/>
                <a:gd name="T39" fmla="*/ 259955 h 1888"/>
                <a:gd name="T40" fmla="*/ 1613802 w 4040"/>
                <a:gd name="T41" fmla="*/ 200960 h 1888"/>
                <a:gd name="T42" fmla="*/ 1560813 w 4040"/>
                <a:gd name="T43" fmla="*/ 146492 h 1888"/>
                <a:gd name="T44" fmla="*/ 1467508 w 4040"/>
                <a:gd name="T45" fmla="*/ 98164 h 1888"/>
                <a:gd name="T46" fmla="*/ 1340386 w 4040"/>
                <a:gd name="T47" fmla="*/ 58036 h 1888"/>
                <a:gd name="T48" fmla="*/ 1185158 w 4040"/>
                <a:gd name="T49" fmla="*/ 27001 h 1888"/>
                <a:gd name="T50" fmla="*/ 1007584 w 4040"/>
                <a:gd name="T51" fmla="*/ 7144 h 1888"/>
                <a:gd name="T52" fmla="*/ 812180 w 4040"/>
                <a:gd name="T53" fmla="*/ 0 h 1888"/>
                <a:gd name="T54" fmla="*/ 645566 w 4040"/>
                <a:gd name="T55" fmla="*/ 441537 h 1888"/>
                <a:gd name="T56" fmla="*/ 467948 w 4040"/>
                <a:gd name="T57" fmla="*/ 426813 h 1888"/>
                <a:gd name="T58" fmla="*/ 311988 w 4040"/>
                <a:gd name="T59" fmla="*/ 400835 h 1888"/>
                <a:gd name="T60" fmla="*/ 184070 w 4040"/>
                <a:gd name="T61" fmla="*/ 365304 h 1888"/>
                <a:gd name="T62" fmla="*/ 90027 w 4040"/>
                <a:gd name="T63" fmla="*/ 322048 h 1888"/>
                <a:gd name="T64" fmla="*/ 35394 w 4040"/>
                <a:gd name="T65" fmla="*/ 273181 h 1888"/>
                <a:gd name="T66" fmla="*/ 27363 w 4040"/>
                <a:gd name="T67" fmla="*/ 219827 h 1888"/>
                <a:gd name="T68" fmla="*/ 66689 w 4040"/>
                <a:gd name="T69" fmla="*/ 168932 h 1888"/>
                <a:gd name="T70" fmla="*/ 148753 w 4040"/>
                <a:gd name="T71" fmla="*/ 123576 h 1888"/>
                <a:gd name="T72" fmla="*/ 266193 w 4040"/>
                <a:gd name="T73" fmla="*/ 85420 h 1888"/>
                <a:gd name="T74" fmla="*/ 413171 w 4040"/>
                <a:gd name="T75" fmla="*/ 56507 h 1888"/>
                <a:gd name="T76" fmla="*/ 584591 w 4040"/>
                <a:gd name="T77" fmla="*/ 37700 h 1888"/>
                <a:gd name="T78" fmla="*/ 772690 w 4040"/>
                <a:gd name="T79" fmla="*/ 30560 h 1888"/>
                <a:gd name="T80" fmla="*/ 961811 w 4040"/>
                <a:gd name="T81" fmla="*/ 37700 h 1888"/>
                <a:gd name="T82" fmla="*/ 1132918 w 4040"/>
                <a:gd name="T83" fmla="*/ 56507 h 1888"/>
                <a:gd name="T84" fmla="*/ 1280160 w 4040"/>
                <a:gd name="T85" fmla="*/ 85420 h 1888"/>
                <a:gd name="T86" fmla="*/ 1397599 w 4040"/>
                <a:gd name="T87" fmla="*/ 123576 h 1888"/>
                <a:gd name="T88" fmla="*/ 1479485 w 4040"/>
                <a:gd name="T89" fmla="*/ 168932 h 1888"/>
                <a:gd name="T90" fmla="*/ 1518980 w 4040"/>
                <a:gd name="T91" fmla="*/ 219827 h 1888"/>
                <a:gd name="T92" fmla="*/ 1510803 w 4040"/>
                <a:gd name="T93" fmla="*/ 273181 h 1888"/>
                <a:gd name="T94" fmla="*/ 1456147 w 4040"/>
                <a:gd name="T95" fmla="*/ 322048 h 1888"/>
                <a:gd name="T96" fmla="*/ 1362046 w 4040"/>
                <a:gd name="T97" fmla="*/ 365304 h 1888"/>
                <a:gd name="T98" fmla="*/ 1234203 w 4040"/>
                <a:gd name="T99" fmla="*/ 400835 h 1888"/>
                <a:gd name="T100" fmla="*/ 1078226 w 4040"/>
                <a:gd name="T101" fmla="*/ 426813 h 1888"/>
                <a:gd name="T102" fmla="*/ 900533 w 4040"/>
                <a:gd name="T103" fmla="*/ 441537 h 18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40"/>
                <a:gd name="T157" fmla="*/ 0 h 1888"/>
                <a:gd name="T158" fmla="*/ 4040 w 4040"/>
                <a:gd name="T159" fmla="*/ 1888 h 18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rgbClr val="656565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24" name="Text Box 4">
              <a:extLst>
                <a:ext uri="{FF2B5EF4-FFF2-40B4-BE49-F238E27FC236}">
                  <a16:creationId xmlns:a16="http://schemas.microsoft.com/office/drawing/2014/main" id="{933B6737-38E6-43B7-A69A-A20217BA7F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875" y="6934"/>
              <a:ext cx="4595" cy="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7425" name="Oval 5">
              <a:extLst>
                <a:ext uri="{FF2B5EF4-FFF2-40B4-BE49-F238E27FC236}">
                  <a16:creationId xmlns:a16="http://schemas.microsoft.com/office/drawing/2014/main" id="{11D678C8-9157-426A-A40C-1FE83D16CC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1" y="6015"/>
              <a:ext cx="1674" cy="1681"/>
            </a:xfrm>
            <a:prstGeom prst="ellipse">
              <a:avLst/>
            </a:prstGeom>
            <a:gradFill rotWithShape="1">
              <a:gsLst>
                <a:gs pos="0">
                  <a:srgbClr val="BCF2D7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26" name="Picture 6">
              <a:extLst>
                <a:ext uri="{FF2B5EF4-FFF2-40B4-BE49-F238E27FC236}">
                  <a16:creationId xmlns:a16="http://schemas.microsoft.com/office/drawing/2014/main" id="{8B1D00CB-C825-4470-9278-B06B7D421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" y="6686"/>
              <a:ext cx="1296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Text Box 7">
              <a:extLst>
                <a:ext uri="{FF2B5EF4-FFF2-40B4-BE49-F238E27FC236}">
                  <a16:creationId xmlns:a16="http://schemas.microsoft.com/office/drawing/2014/main" id="{515170B4-63BA-4F69-9AD0-2F8BBF8BAF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91" y="6250"/>
              <a:ext cx="1800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9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8" name="Oval 8">
              <a:extLst>
                <a:ext uri="{FF2B5EF4-FFF2-40B4-BE49-F238E27FC236}">
                  <a16:creationId xmlns:a16="http://schemas.microsoft.com/office/drawing/2014/main" id="{69EAE0C4-5ED1-48D2-9A5B-4B9B5CAA79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59" y="4872"/>
              <a:ext cx="1674" cy="1682"/>
            </a:xfrm>
            <a:prstGeom prst="ellipse">
              <a:avLst/>
            </a:prstGeom>
            <a:gradFill rotWithShape="1">
              <a:gsLst>
                <a:gs pos="0">
                  <a:srgbClr val="FFFFF7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12700" dir="10800000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29" name="Picture 9">
              <a:extLst>
                <a:ext uri="{FF2B5EF4-FFF2-40B4-BE49-F238E27FC236}">
                  <a16:creationId xmlns:a16="http://schemas.microsoft.com/office/drawing/2014/main" id="{B15BB6F6-F06D-48B5-9EC6-F8628B1FD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" y="5868"/>
              <a:ext cx="122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Text Box 10">
              <a:extLst>
                <a:ext uri="{FF2B5EF4-FFF2-40B4-BE49-F238E27FC236}">
                  <a16:creationId xmlns:a16="http://schemas.microsoft.com/office/drawing/2014/main" id="{3BEF2BCC-D69D-47E5-BB62-C64AA8A149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956" y="5376"/>
              <a:ext cx="1508" cy="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1200">
                <a:solidFill>
                  <a:srgbClr val="000000"/>
                </a:solidFill>
              </a:endParaRPr>
            </a:p>
          </p:txBody>
        </p:sp>
        <p:sp>
          <p:nvSpPr>
            <p:cNvPr id="17431" name="Oval 11">
              <a:extLst>
                <a:ext uri="{FF2B5EF4-FFF2-40B4-BE49-F238E27FC236}">
                  <a16:creationId xmlns:a16="http://schemas.microsoft.com/office/drawing/2014/main" id="{7AFE94C7-451F-4C9D-9310-9DF498BE74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95" y="4642"/>
              <a:ext cx="1575" cy="1682"/>
            </a:xfrm>
            <a:prstGeom prst="ellipse">
              <a:avLst/>
            </a:prstGeom>
            <a:gradFill rotWithShape="1">
              <a:gsLst>
                <a:gs pos="0">
                  <a:srgbClr val="DDBBFF"/>
                </a:gs>
                <a:gs pos="100000">
                  <a:srgbClr val="9933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63500" dir="10800000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32" name="Picture 12">
              <a:extLst>
                <a:ext uri="{FF2B5EF4-FFF2-40B4-BE49-F238E27FC236}">
                  <a16:creationId xmlns:a16="http://schemas.microsoft.com/office/drawing/2014/main" id="{B9FD3801-0525-420A-86E8-AAE937E68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" y="4996"/>
              <a:ext cx="1297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3" name="Text Box 13">
              <a:extLst>
                <a:ext uri="{FF2B5EF4-FFF2-40B4-BE49-F238E27FC236}">
                  <a16:creationId xmlns:a16="http://schemas.microsoft.com/office/drawing/2014/main" id="{1FB939A1-4780-4A65-83EB-3B0CAEC01D2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98" y="5015"/>
              <a:ext cx="1793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900" b="1">
                  <a:solidFill>
                    <a:srgbClr val="000000"/>
                  </a:solidFill>
                </a:rPr>
                <a:t>         </a:t>
              </a:r>
            </a:p>
          </p:txBody>
        </p:sp>
        <p:sp>
          <p:nvSpPr>
            <p:cNvPr id="17434" name="Oval 14">
              <a:extLst>
                <a:ext uri="{FF2B5EF4-FFF2-40B4-BE49-F238E27FC236}">
                  <a16:creationId xmlns:a16="http://schemas.microsoft.com/office/drawing/2014/main" id="{AB8FE2B3-8E5E-415C-977E-31B92BC638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628" y="8360"/>
              <a:ext cx="1674" cy="1675"/>
            </a:xfrm>
            <a:prstGeom prst="ellipse">
              <a:avLst/>
            </a:prstGeom>
            <a:gradFill rotWithShape="1">
              <a:gsLst>
                <a:gs pos="0">
                  <a:srgbClr val="FFFFED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35" name="Picture 15">
              <a:extLst>
                <a:ext uri="{FF2B5EF4-FFF2-40B4-BE49-F238E27FC236}">
                  <a16:creationId xmlns:a16="http://schemas.microsoft.com/office/drawing/2014/main" id="{1182EDD7-D00A-4E3E-AEA8-8A61D40D7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" y="8360"/>
              <a:ext cx="1297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6" name="Text Box 16">
              <a:extLst>
                <a:ext uri="{FF2B5EF4-FFF2-40B4-BE49-F238E27FC236}">
                  <a16:creationId xmlns:a16="http://schemas.microsoft.com/office/drawing/2014/main" id="{BD9EF348-4332-4AF2-B9D9-F035671522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98" y="8776"/>
              <a:ext cx="144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b="1">
                  <a:solidFill>
                    <a:srgbClr val="000000"/>
                  </a:solidFill>
                  <a:latin typeface="Verdana" panose="020B0604030504040204" pitchFamily="34" charset="0"/>
                </a:rPr>
                <a:t>Памятки и стендовая информация для родителей</a:t>
              </a:r>
              <a:endParaRPr lang="ru-RU" altLang="ru-RU" sz="1200">
                <a:solidFill>
                  <a:srgbClr val="000000"/>
                </a:solidFill>
              </a:endParaRPr>
            </a:p>
          </p:txBody>
        </p:sp>
        <p:sp>
          <p:nvSpPr>
            <p:cNvPr id="17437" name="Oval 17">
              <a:extLst>
                <a:ext uri="{FF2B5EF4-FFF2-40B4-BE49-F238E27FC236}">
                  <a16:creationId xmlns:a16="http://schemas.microsoft.com/office/drawing/2014/main" id="{A6C40C65-A9C4-43F8-B8D0-95F7868A3C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3" y="7696"/>
              <a:ext cx="1673" cy="1674"/>
            </a:xfrm>
            <a:prstGeom prst="ellipse">
              <a:avLst/>
            </a:prstGeom>
            <a:gradFill rotWithShape="1">
              <a:gsLst>
                <a:gs pos="0">
                  <a:srgbClr val="FFFFF3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38" name="Picture 18">
              <a:extLst>
                <a:ext uri="{FF2B5EF4-FFF2-40B4-BE49-F238E27FC236}">
                  <a16:creationId xmlns:a16="http://schemas.microsoft.com/office/drawing/2014/main" id="{D59512CC-0616-4638-BEF2-852C17BCA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" y="9099"/>
              <a:ext cx="1297" cy="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9" name="Text Box 19">
              <a:extLst>
                <a:ext uri="{FF2B5EF4-FFF2-40B4-BE49-F238E27FC236}">
                  <a16:creationId xmlns:a16="http://schemas.microsoft.com/office/drawing/2014/main" id="{BABA8BB2-B7C7-4598-88B1-56E701CA4FF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13" y="7912"/>
              <a:ext cx="1673" cy="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7440" name="Oval 20">
              <a:extLst>
                <a:ext uri="{FF2B5EF4-FFF2-40B4-BE49-F238E27FC236}">
                  <a16:creationId xmlns:a16="http://schemas.microsoft.com/office/drawing/2014/main" id="{CC10C41C-E165-488E-8FFF-0A762EBE45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37" y="9099"/>
              <a:ext cx="1674" cy="1675"/>
            </a:xfrm>
            <a:prstGeom prst="ellipse">
              <a:avLst/>
            </a:prstGeom>
            <a:gradFill rotWithShape="1">
              <a:gsLst>
                <a:gs pos="0">
                  <a:srgbClr val="C2ECFB"/>
                </a:gs>
                <a:gs pos="100000">
                  <a:srgbClr val="00B0F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41" name="Picture 21">
              <a:extLst>
                <a:ext uri="{FF2B5EF4-FFF2-40B4-BE49-F238E27FC236}">
                  <a16:creationId xmlns:a16="http://schemas.microsoft.com/office/drawing/2014/main" id="{C64D118D-62BC-4545-8A06-F89A41CED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9099"/>
              <a:ext cx="1297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2" name="Text Box 22">
              <a:extLst>
                <a:ext uri="{FF2B5EF4-FFF2-40B4-BE49-F238E27FC236}">
                  <a16:creationId xmlns:a16="http://schemas.microsoft.com/office/drawing/2014/main" id="{D4504269-3F08-4E26-AF24-CC3BA0B78A0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7" y="9277"/>
              <a:ext cx="1728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9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43" name="Oval 23">
              <a:extLst>
                <a:ext uri="{FF2B5EF4-FFF2-40B4-BE49-F238E27FC236}">
                  <a16:creationId xmlns:a16="http://schemas.microsoft.com/office/drawing/2014/main" id="{A9FD1CF5-0927-4014-9BF0-461A59AB05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56" y="9013"/>
              <a:ext cx="1675" cy="1676"/>
            </a:xfrm>
            <a:prstGeom prst="ellipse">
              <a:avLst/>
            </a:prstGeom>
            <a:gradFill rotWithShape="1">
              <a:gsLst>
                <a:gs pos="0">
                  <a:srgbClr val="FFE7E7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44" name="Picture 24">
              <a:extLst>
                <a:ext uri="{FF2B5EF4-FFF2-40B4-BE49-F238E27FC236}">
                  <a16:creationId xmlns:a16="http://schemas.microsoft.com/office/drawing/2014/main" id="{0CFB4E76-687E-4974-B3B8-8BA378525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9016"/>
              <a:ext cx="1297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5" name="Text Box 25">
              <a:extLst>
                <a:ext uri="{FF2B5EF4-FFF2-40B4-BE49-F238E27FC236}">
                  <a16:creationId xmlns:a16="http://schemas.microsoft.com/office/drawing/2014/main" id="{4D7D58C8-3610-4CC3-A645-51E788A16B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956" y="9433"/>
              <a:ext cx="1742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b="1">
                  <a:solidFill>
                    <a:srgbClr val="000000"/>
                  </a:solidFill>
                </a:rPr>
                <a:t>Трафареты,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b="1">
                  <a:solidFill>
                    <a:srgbClr val="000000"/>
                  </a:solidFill>
                </a:rPr>
                <a:t>линейки</a:t>
              </a:r>
            </a:p>
          </p:txBody>
        </p:sp>
        <p:sp>
          <p:nvSpPr>
            <p:cNvPr id="17446" name="Oval 26">
              <a:extLst>
                <a:ext uri="{FF2B5EF4-FFF2-40B4-BE49-F238E27FC236}">
                  <a16:creationId xmlns:a16="http://schemas.microsoft.com/office/drawing/2014/main" id="{59B471BE-9156-4460-9064-97D955AC66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03" y="7358"/>
              <a:ext cx="1674" cy="1675"/>
            </a:xfrm>
            <a:prstGeom prst="ellipse">
              <a:avLst/>
            </a:prstGeom>
            <a:gradFill rotWithShape="1">
              <a:gsLst>
                <a:gs pos="0">
                  <a:srgbClr val="DDFFFF"/>
                </a:gs>
                <a:gs pos="100000">
                  <a:srgbClr val="11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47" name="Picture 27">
              <a:extLst>
                <a:ext uri="{FF2B5EF4-FFF2-40B4-BE49-F238E27FC236}">
                  <a16:creationId xmlns:a16="http://schemas.microsoft.com/office/drawing/2014/main" id="{E0238D34-3670-4F9C-A189-0EBBC3A97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" y="8015"/>
              <a:ext cx="1007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8" name="Text Box 28">
              <a:extLst>
                <a:ext uri="{FF2B5EF4-FFF2-40B4-BE49-F238E27FC236}">
                  <a16:creationId xmlns:a16="http://schemas.microsoft.com/office/drawing/2014/main" id="{1A7DE433-EFF4-4D52-AD2F-16645C1177A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470" y="7771"/>
              <a:ext cx="144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7449" name="Oval 29">
              <a:extLst>
                <a:ext uri="{FF2B5EF4-FFF2-40B4-BE49-F238E27FC236}">
                  <a16:creationId xmlns:a16="http://schemas.microsoft.com/office/drawing/2014/main" id="{972CD46A-D03E-4493-B650-BDF4879042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98" y="5537"/>
              <a:ext cx="1674" cy="1676"/>
            </a:xfrm>
            <a:prstGeom prst="ellipse">
              <a:avLst/>
            </a:prstGeom>
            <a:gradFill rotWithShape="1">
              <a:gsLst>
                <a:gs pos="0">
                  <a:srgbClr val="FFFFE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>
                <a:srgbClr val="46505E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981" tIns="37490" rIns="74981" bIns="3749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7450" name="Picture 30">
              <a:extLst>
                <a:ext uri="{FF2B5EF4-FFF2-40B4-BE49-F238E27FC236}">
                  <a16:creationId xmlns:a16="http://schemas.microsoft.com/office/drawing/2014/main" id="{B2891C88-FE02-47CE-9B02-74F420EF0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0" y="5537"/>
              <a:ext cx="1297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51" name="Text Box 31">
              <a:extLst>
                <a:ext uri="{FF2B5EF4-FFF2-40B4-BE49-F238E27FC236}">
                  <a16:creationId xmlns:a16="http://schemas.microsoft.com/office/drawing/2014/main" id="{E3FBB522-7125-47EC-8599-4318809D545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98" y="5887"/>
              <a:ext cx="1674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9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17412" name="Text Box 32">
            <a:extLst>
              <a:ext uri="{FF2B5EF4-FFF2-40B4-BE49-F238E27FC236}">
                <a16:creationId xmlns:a16="http://schemas.microsoft.com/office/drawing/2014/main" id="{BCC9937B-2DAE-4019-B947-0C95CC2A5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1981201"/>
            <a:ext cx="124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     Цветные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    карандаши</a:t>
            </a:r>
          </a:p>
        </p:txBody>
      </p:sp>
      <p:sp>
        <p:nvSpPr>
          <p:cNvPr id="17413" name="Text Box 33">
            <a:extLst>
              <a:ext uri="{FF2B5EF4-FFF2-40B4-BE49-F238E27FC236}">
                <a16:creationId xmlns:a16="http://schemas.microsoft.com/office/drawing/2014/main" id="{06B6DF1D-A927-4421-AB3B-5017B1E36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71501"/>
            <a:ext cx="827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   краски</a:t>
            </a:r>
          </a:p>
        </p:txBody>
      </p:sp>
      <p:sp>
        <p:nvSpPr>
          <p:cNvPr id="17414" name="Text Box 34">
            <a:extLst>
              <a:ext uri="{FF2B5EF4-FFF2-40B4-BE49-F238E27FC236}">
                <a16:creationId xmlns:a16="http://schemas.microsoft.com/office/drawing/2014/main" id="{86878F32-2BC6-4AB2-A6A1-26FEB841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1638301"/>
            <a:ext cx="147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Бумага разного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формата и цвета</a:t>
            </a:r>
          </a:p>
        </p:txBody>
      </p:sp>
      <p:sp>
        <p:nvSpPr>
          <p:cNvPr id="17415" name="Text Box 35">
            <a:extLst>
              <a:ext uri="{FF2B5EF4-FFF2-40B4-BE49-F238E27FC236}">
                <a16:creationId xmlns:a16="http://schemas.microsoft.com/office/drawing/2014/main" id="{7A447360-1B9B-421B-B302-F0A77CAEA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429001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7416" name="Text Box 36">
            <a:extLst>
              <a:ext uri="{FF2B5EF4-FFF2-40B4-BE49-F238E27FC236}">
                <a16:creationId xmlns:a16="http://schemas.microsoft.com/office/drawing/2014/main" id="{0FB50989-CA88-45DF-A7B6-DDCD11D88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81601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       раскраски</a:t>
            </a:r>
          </a:p>
        </p:txBody>
      </p:sp>
      <p:sp>
        <p:nvSpPr>
          <p:cNvPr id="17417" name="Text Box 37">
            <a:extLst>
              <a:ext uri="{FF2B5EF4-FFF2-40B4-BE49-F238E27FC236}">
                <a16:creationId xmlns:a16="http://schemas.microsoft.com/office/drawing/2014/main" id="{B64168A5-2D69-4DCE-B1B4-F42CA249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418" name="Text Box 38">
            <a:extLst>
              <a:ext uri="{FF2B5EF4-FFF2-40B4-BE49-F238E27FC236}">
                <a16:creationId xmlns:a16="http://schemas.microsoft.com/office/drawing/2014/main" id="{1C23FEC5-0BFB-47E8-ABD2-B5BD0F2AA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1"/>
            <a:ext cx="1682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ножницы</a:t>
            </a:r>
          </a:p>
        </p:txBody>
      </p:sp>
      <p:sp>
        <p:nvSpPr>
          <p:cNvPr id="17419" name="Text Box 39">
            <a:extLst>
              <a:ext uri="{FF2B5EF4-FFF2-40B4-BE49-F238E27FC236}">
                <a16:creationId xmlns:a16="http://schemas.microsoft.com/office/drawing/2014/main" id="{15A4E530-3B39-4125-9583-132FDE83C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914401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2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7420" name="Text Box 40">
            <a:extLst>
              <a:ext uri="{FF2B5EF4-FFF2-40B4-BE49-F238E27FC236}">
                <a16:creationId xmlns:a16="http://schemas.microsoft.com/office/drawing/2014/main" id="{56AF5C8C-BEC5-4551-8160-505CD35B0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667000"/>
            <a:ext cx="4921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C00000"/>
                </a:solidFill>
              </a:rPr>
              <a:t>Условия для закрепления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C00000"/>
                </a:solidFill>
              </a:rPr>
              <a:t>полученных навыков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C00000"/>
                </a:solidFill>
              </a:rPr>
              <a:t>в самостоятельной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C00000"/>
                </a:solidFill>
              </a:rPr>
              <a:t>деятельности</a:t>
            </a:r>
          </a:p>
        </p:txBody>
      </p:sp>
      <p:pic>
        <p:nvPicPr>
          <p:cNvPr id="17421" name="Рисунок 71">
            <a:extLst>
              <a:ext uri="{FF2B5EF4-FFF2-40B4-BE49-F238E27FC236}">
                <a16:creationId xmlns:a16="http://schemas.microsoft.com/office/drawing/2014/main" id="{00C71272-6D23-4281-8784-F685437D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1"/>
            <a:ext cx="146843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Рисунок 73">
            <a:extLst>
              <a:ext uri="{FF2B5EF4-FFF2-40B4-BE49-F238E27FC236}">
                <a16:creationId xmlns:a16="http://schemas.microsoft.com/office/drawing/2014/main" id="{B2A76471-DC33-4684-90C2-291C0A50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743201"/>
            <a:ext cx="12604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5B08E5F9-E8E0-432E-AA71-52A7ABA0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>
                <a:solidFill>
                  <a:srgbClr val="FF0000"/>
                </a:solidFill>
              </a:rPr>
              <a:t>Работа с родителями</a:t>
            </a:r>
            <a:endParaRPr lang="ru-RU" altLang="ru-RU"/>
          </a:p>
        </p:txBody>
      </p:sp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id="{4C6ED2DC-1FBF-457C-9C4C-12AB293C1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/>
              <a:t>-Это одно из важнейших направлений в работе по созданию благоприятных условий для развития мелкой моторики и координации движений пальцев и подготовки руки ребёнка к письму.</a:t>
            </a:r>
          </a:p>
          <a:p>
            <a:pPr>
              <a:buFontTx/>
              <a:buNone/>
            </a:pPr>
            <a:r>
              <a:rPr lang="ru-RU" altLang="ru-RU" sz="3600">
                <a:solidFill>
                  <a:srgbClr val="C00000"/>
                </a:solidFill>
              </a:rPr>
              <a:t>              </a:t>
            </a:r>
            <a:r>
              <a:rPr lang="ru-RU" altLang="ru-RU" sz="3600" b="1">
                <a:solidFill>
                  <a:srgbClr val="C00000"/>
                </a:solidFill>
              </a:rPr>
              <a:t>Основная задача</a:t>
            </a:r>
          </a:p>
          <a:p>
            <a:pPr>
              <a:buFontTx/>
              <a:buNone/>
            </a:pPr>
            <a:r>
              <a:rPr lang="ru-RU" altLang="ru-RU"/>
              <a:t>   Формирование и стимуляция мотивационного отношения родителей к работе с их детьми.</a:t>
            </a:r>
          </a:p>
          <a:p>
            <a:pPr>
              <a:buFontTx/>
              <a:buNone/>
            </a:pPr>
            <a:endParaRPr lang="ru-RU" altLang="ru-RU"/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id="{34109E3C-A8AC-4B9B-B233-6352B6E4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BBB5E35-FEC7-4875-906E-5927D44C5A62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CDE2F03A-80A5-475B-951E-3F9D751B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ru-RU" altLang="ru-RU" sz="4000" b="1" i="1">
                <a:solidFill>
                  <a:srgbClr val="FF0000"/>
                </a:solidFill>
              </a:rPr>
              <a:t>Ознакомительная работа</a:t>
            </a: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6392156A-A825-4796-8C0A-72E723B5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/>
              <a:t>Родительское собрание</a:t>
            </a:r>
          </a:p>
          <a:p>
            <a:r>
              <a:rPr lang="ru-RU" altLang="ru-RU"/>
              <a:t>Мастер – класс</a:t>
            </a:r>
          </a:p>
          <a:p>
            <a:r>
              <a:rPr lang="ru-RU" altLang="ru-RU"/>
              <a:t>Семинары- практикумы</a:t>
            </a:r>
          </a:p>
          <a:p>
            <a:r>
              <a:rPr lang="ru-RU" altLang="ru-RU"/>
              <a:t>Индивидуальные консультации</a:t>
            </a:r>
          </a:p>
          <a:p>
            <a:r>
              <a:rPr lang="ru-RU" altLang="ru-RU"/>
              <a:t>Папки – передвижки</a:t>
            </a:r>
          </a:p>
          <a:p>
            <a:r>
              <a:rPr lang="ru-RU" altLang="ru-RU"/>
              <a:t>Выставки детских работ</a:t>
            </a:r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2FEBC942-C954-4E3D-8F3B-101E9465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BC3612-3625-442C-93EC-8C6B1CADC8E7}" type="slidenum">
              <a:rPr lang="ru-RU" altLang="ru-RU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6" y="5000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мелкой моторики.</a:t>
            </a:r>
            <a:endParaRPr lang="ru-RU" dirty="0"/>
          </a:p>
        </p:txBody>
      </p:sp>
      <p:pic>
        <p:nvPicPr>
          <p:cNvPr id="9" name="Содержимое 8" descr="DSCN328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785926"/>
            <a:ext cx="5842396" cy="4053480"/>
          </a:xfrm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7739074" y="1785926"/>
            <a:ext cx="2786082" cy="4714908"/>
          </a:xfrm>
        </p:spPr>
        <p:txBody>
          <a:bodyPr>
            <a:normAutofit lnSpcReduction="10000"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руке находятся биологически активные точки нашего организма. Уровень развития речи детей находится в зависимости от степени сформированности тонких движений пальцев рук.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Тренируя пальцы мы оказываем мощное воздействие на работоспособность коры головного мозга, что в дальнейшем сказывается на подготовке к руки к письму. Развиваем мелкую моторику рук у дошкольников- развиваем и языковой аппарат.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38348" y="1000108"/>
            <a:ext cx="5357850" cy="1162050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Игры «Без колёс не поедет паровоз», «Цветные автомобили».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type="body" idx="2"/>
          </p:nvPr>
        </p:nvSpPr>
        <p:spPr>
          <a:xfrm>
            <a:off x="2166910" y="2000240"/>
            <a:ext cx="2928958" cy="364333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Игры с пробками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благотворно влияют на развитие мелкой моторики, для пробуждения интереса используются разные пробочные тренажёры: завинчивание, развинчивание, накладывание- всё это развивает кисть руки и запястья. Эти игры развивают не только моторику, но воображение, фантазию и творческие способности ребёнка. </a:t>
            </a:r>
          </a:p>
        </p:txBody>
      </p:sp>
      <p:pic>
        <p:nvPicPr>
          <p:cNvPr id="7" name="Содержимое 6" descr="DSCN32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67306" y="1785927"/>
            <a:ext cx="5187644" cy="4286279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Весёлые шнурочки для ловких рук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Содержимое 7" descr="DSCN329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08357" y="2214554"/>
            <a:ext cx="4640534" cy="4071966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738942" y="2214554"/>
            <a:ext cx="3714776" cy="3786214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Игровое пособие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 шнуровками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направлено на развитее мелкой моторики руки, утончение движений пальцев, концентрации внимания, способствует развитию точности глазомера, координации и последовательности действий.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Ловкость рук я развиваю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Со шнуровкою играю.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Тренирую логику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И мелкую моторику!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6CE8FCDD-F867-48E8-92A1-984AFFB15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333375"/>
            <a:ext cx="7775575" cy="647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>
                <a:solidFill>
                  <a:srgbClr val="990033"/>
                </a:solidFill>
              </a:rPr>
              <a:t>Средства развития мелкой моторики</a:t>
            </a:r>
          </a:p>
          <a:p>
            <a:pPr eaLnBrk="1" hangingPunct="1">
              <a:buFontTx/>
              <a:buNone/>
            </a:pPr>
            <a:r>
              <a:rPr lang="ru-RU" altLang="ru-RU" sz="2800">
                <a:solidFill>
                  <a:schemeClr val="accent2"/>
                </a:solidFill>
              </a:rPr>
              <a:t>	</a:t>
            </a:r>
            <a:endParaRPr lang="ru-RU" altLang="ru-RU" sz="1400">
              <a:solidFill>
                <a:schemeClr val="accent2"/>
              </a:solidFill>
            </a:endParaRPr>
          </a:p>
        </p:txBody>
      </p:sp>
      <p:pic>
        <p:nvPicPr>
          <p:cNvPr id="192535" name="Picture 23" descr="P1030369">
            <a:extLst>
              <a:ext uri="{FF2B5EF4-FFF2-40B4-BE49-F238E27FC236}">
                <a16:creationId xmlns:a16="http://schemas.microsoft.com/office/drawing/2014/main" id="{825BF9E8-EA58-44C1-887C-8FCA5C61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149726"/>
            <a:ext cx="2592388" cy="24479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36" name="Picture 24" descr="P1030353">
            <a:extLst>
              <a:ext uri="{FF2B5EF4-FFF2-40B4-BE49-F238E27FC236}">
                <a16:creationId xmlns:a16="http://schemas.microsoft.com/office/drawing/2014/main" id="{D4BA5FB8-FD4D-4333-8646-269726C3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052513"/>
            <a:ext cx="2303463" cy="23050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37" name="Picture 25" descr="P1030307">
            <a:extLst>
              <a:ext uri="{FF2B5EF4-FFF2-40B4-BE49-F238E27FC236}">
                <a16:creationId xmlns:a16="http://schemas.microsoft.com/office/drawing/2014/main" id="{B5C620D1-2A04-48DB-A0E7-BB01E73E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49726"/>
            <a:ext cx="2881312" cy="24479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7" descr="D:\ФОТО\разное\IMG_4500.JPG">
            <a:extLst>
              <a:ext uri="{FF2B5EF4-FFF2-40B4-BE49-F238E27FC236}">
                <a16:creationId xmlns:a16="http://schemas.microsoft.com/office/drawing/2014/main" id="{930872CF-2658-43E0-AF86-01069D6DD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981076"/>
            <a:ext cx="33131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55F679D3-7A56-4DAB-804F-83490B74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6"/>
            <a:ext cx="28797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D:\ФОТО\разное\IMG_4452.JPG">
            <a:extLst>
              <a:ext uri="{FF2B5EF4-FFF2-40B4-BE49-F238E27FC236}">
                <a16:creationId xmlns:a16="http://schemas.microsoft.com/office/drawing/2014/main" id="{084679B5-FBC9-41A0-91D7-E7730337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3500438"/>
            <a:ext cx="29178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2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N329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38283" y="1357298"/>
            <a:ext cx="5708963" cy="4643470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524760" y="1357299"/>
            <a:ext cx="2686040" cy="4643469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Шнуровку можно сопровождать чтением.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Жучок.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листке сидит жучок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солнцу улыбается.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Его красный сюртучок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Блестит переливается.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Используя эти тренажёры, дети могут не только последовательно продевать шнурки через кольца, но и выполнять более сложные виды шнуровок. «Крест-накрест, косичкой»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Игры с бельевыми прищепками.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52596" y="1357298"/>
            <a:ext cx="4040188" cy="659352"/>
          </a:xfrm>
        </p:spPr>
        <p:txBody>
          <a:bodyPr/>
          <a:lstStyle/>
          <a:p>
            <a:r>
              <a:rPr lang="ru-RU" dirty="0"/>
              <a:t>Игра «Облачко».</a:t>
            </a:r>
          </a:p>
        </p:txBody>
      </p:sp>
      <p:pic>
        <p:nvPicPr>
          <p:cNvPr id="10" name="Содержимое 9" descr="DSCN33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809720" y="2000241"/>
            <a:ext cx="5429288" cy="4480009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381884" y="2000240"/>
            <a:ext cx="2928958" cy="4643470"/>
          </a:xfrm>
        </p:spPr>
        <p:txBody>
          <a:bodyPr>
            <a:normAutofit lnSpcReduction="10000"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Основная цель дидактических игр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 бельевыми прищепками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развитие мелкой моторики рук у детей младшего возраста.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Также эти игры направлены на формирование умения сличать и объединять предметы по признаку цвета. Кроме того игры с прищепками способствуют развитию ощущений собственных движений и формированию положительного настроя на совместную с взрослым работу. Они стимулируют речевую активность детей.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38282" y="1142984"/>
            <a:ext cx="3357586" cy="659352"/>
          </a:xfrm>
        </p:spPr>
        <p:txBody>
          <a:bodyPr>
            <a:noAutofit/>
          </a:bodyPr>
          <a:lstStyle/>
          <a:p>
            <a:r>
              <a:rPr lang="ru-RU" dirty="0"/>
              <a:t>Игра «Ёлочка-</a:t>
            </a:r>
          </a:p>
          <a:p>
            <a:r>
              <a:rPr lang="ru-RU" dirty="0"/>
              <a:t>зелёная иголочка».</a:t>
            </a:r>
            <a:endParaRPr lang="ru-RU" b="0" dirty="0"/>
          </a:p>
        </p:txBody>
      </p:sp>
      <p:pic>
        <p:nvPicPr>
          <p:cNvPr id="7" name="Содержимое 6" descr="DSCN33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238744" y="1142984"/>
            <a:ext cx="5214974" cy="5280398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38282" y="2786058"/>
            <a:ext cx="3357586" cy="3845720"/>
          </a:xfrm>
        </p:spPr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sz="1600" b="1" dirty="0"/>
              <a:t>«Колкую, зелёную</a:t>
            </a:r>
          </a:p>
          <a:p>
            <a:pPr>
              <a:buNone/>
            </a:pPr>
            <a:r>
              <a:rPr lang="ru-RU" sz="1600" b="1" dirty="0"/>
              <a:t>                  срубили топором.</a:t>
            </a:r>
          </a:p>
          <a:p>
            <a:pPr>
              <a:buNone/>
            </a:pPr>
            <a:r>
              <a:rPr lang="ru-RU" sz="1600" b="1" dirty="0"/>
              <a:t>    Красивую, зелёную </a:t>
            </a:r>
          </a:p>
          <a:p>
            <a:pPr>
              <a:buNone/>
            </a:pPr>
            <a:r>
              <a:rPr lang="ru-RU" sz="1600" b="1" dirty="0"/>
              <a:t>                 принесли к нам в дом».</a:t>
            </a:r>
          </a:p>
          <a:p>
            <a:pPr algn="r">
              <a:buNone/>
            </a:pPr>
            <a:r>
              <a:rPr lang="ru-RU" sz="1600" b="1" dirty="0"/>
              <a:t>    (</a:t>
            </a:r>
            <a:r>
              <a:rPr lang="ru-RU" sz="1600" i="1" dirty="0"/>
              <a:t>Елочка</a:t>
            </a:r>
            <a:r>
              <a:rPr lang="ru-RU" sz="1600" b="1" dirty="0"/>
              <a:t>)</a:t>
            </a:r>
          </a:p>
          <a:p>
            <a:pPr>
              <a:buNone/>
            </a:pPr>
            <a:endParaRPr lang="ru-RU" sz="1600" b="1" dirty="0"/>
          </a:p>
          <a:p>
            <a:pPr>
              <a:buNone/>
            </a:pPr>
            <a:r>
              <a:rPr lang="ru-RU" sz="1600" b="1" dirty="0"/>
              <a:t>         - Ой, у ёлки иголки колки!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78579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Пальчики-играют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67570" y="1285860"/>
            <a:ext cx="3325840" cy="659352"/>
          </a:xfrm>
        </p:spPr>
        <p:txBody>
          <a:bodyPr/>
          <a:lstStyle/>
          <a:p>
            <a:r>
              <a:rPr lang="ru-RU" sz="3200" dirty="0"/>
              <a:t>Игры с бусами.</a:t>
            </a:r>
          </a:p>
        </p:txBody>
      </p:sp>
      <p:pic>
        <p:nvPicPr>
          <p:cNvPr id="7" name="Содержимое 6" descr="DSCN331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357298"/>
            <a:ext cx="5225076" cy="5046668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239008" y="2000240"/>
            <a:ext cx="3071834" cy="4357718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Отлично развивают руку разнообразные нанизывания .Развивают зрительно-моторную координацию; различение предметов по форме, цвету и материалу; развитие усидчивости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Список рекомендуемой литературы: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З. М. </a:t>
            </a:r>
            <a:r>
              <a:rPr lang="ru-RU" dirty="0" err="1"/>
              <a:t>Богусловская</a:t>
            </a:r>
            <a:r>
              <a:rPr lang="ru-RU" dirty="0"/>
              <a:t>,  Е. О. Смирнова Развивающие игры для детей младшего дошкольного возраста. М., П., 1991</a:t>
            </a:r>
          </a:p>
          <a:p>
            <a:pPr lvl="0"/>
            <a:r>
              <a:rPr lang="ru-RU" dirty="0"/>
              <a:t>Ф.А. Воронина Пособия для развития мелкой моторики рук. // Ребёнок в детском саду. № 4, 2009, с. 19</a:t>
            </a:r>
          </a:p>
          <a:p>
            <a:pPr lvl="0"/>
            <a:r>
              <a:rPr lang="ru-RU" dirty="0"/>
              <a:t>И.В. </a:t>
            </a:r>
            <a:r>
              <a:rPr lang="ru-RU" dirty="0" err="1"/>
              <a:t>Артюнина</a:t>
            </a:r>
            <a:r>
              <a:rPr lang="ru-RU" dirty="0"/>
              <a:t> Веселые шнуровки для ловких рук //Ребёнок в детском саду. № 4, 2010, стр. 96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4294967295"/>
          </p:nvPr>
        </p:nvSpPr>
        <p:spPr>
          <a:xfrm>
            <a:off x="1738282" y="2000241"/>
            <a:ext cx="8501122" cy="4625975"/>
          </a:xfrm>
        </p:spPr>
        <p:txBody>
          <a:bodyPr/>
          <a:lstStyle/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В последнее время мы часто слышим о мелкой моторике и необходимости ее развивать. Что же такое мелкая моторика и почему она так важна?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Ученые доказали, что с анатомической точки зрения, около трети всей площади коры головного мозга занимает проекция кисти руки, расположенная очень близко от речевой зоны. Именно величина проекции кисти руки и ее близость к моторной зоне дают основание рассматривать кисть руки как "орган речи", такой же, как артикуляционный аппарат.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09722" y="1857365"/>
            <a:ext cx="857255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Занятия и игры, направленные на развитие мелкой моторики пальцев рук, сейчас особенно популярны. В настоящее время на рынке представлены разнообразные книги, пособия и игрушки, способствующие развитию мелкой моторики.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Рассмотрим некоторые игры и упражнения, которые помогут укрепить руки малыша, развить согласованные движения рук, дифференцированные движения пальцев рук.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 ходе этих игр ребенок учится захватывать предмет,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учится совмещать два предмета,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подражать движениям рук взрослого: это умение лежит в основе формирования многих полезных навыков ручных действий движения кистей и пальцев рук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Кроме того, занятия мелкой моторикой окажут благотворное влияние на общее развитие ребенка, помогут ему стать более самостоятельным и уверенным в себе.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809721" y="214290"/>
            <a:ext cx="7500989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Начать можно с </a:t>
            </a:r>
            <a:r>
              <a:rPr lang="ru-RU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самомассажа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Самомассаж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один из видов пассивной гимнастики, его необходимо проводить ежедневно, желательно 2-3 раза в день. Он оказывает тонизирующее действие на ЦНС, улучшает функции рецепторов. </a:t>
            </a:r>
            <a:r>
              <a:rPr lang="ru-RU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Самомассаж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начинается с растирания подушечек пальцев в направлении к ладони одной руки, затем другой. Далее проводится растирание ладони одной руки от середины к краям большим пальцем другой руки. После чего проводится комплекс упражнений.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"ПИЛА". Левая рука (кисть и предплечье) лежит на столе ладонью вверх. Ребром правой ладони имитируем движение пилы по всей поверхности левой ладони в направлении вверх-вниз. То же для другой руки.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"УТЮЖОК". Исходное положение то же. Правой рукой поглаживаем, растираем, разминаем левую. То же для другой руки.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"КАТОК". И. п. то же: костяшками сжатых в кулак пальцев правой руки двигаем вверх-вниз по левой ладони, разминая её. То же для другой руки.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"БУРАВЧИК". И. п. то же. Фалангами сжатых в кулак пальцев правой руки производим движения по типу буравчика на левой ладони. То же для другой руки.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"КРАБ". И. п. то же. Пальцы расставлены. Сгибаем указательный и средний пальцы правой руки и фалангами пощипываем пальцы левой. То же для другой руки.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"СОГРЕЕМ ЛАДОШКИ". Сильно потираем руки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логоказки\фон\hello_html_7cf1106a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1500188" y="-63499"/>
            <a:ext cx="9167813" cy="6945312"/>
          </a:xfrm>
          <a:prstGeom prst="frame">
            <a:avLst>
              <a:gd name="adj1" fmla="val 385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1784" y="1412777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8A200"/>
                </a:solidFill>
                <a:latin typeface="Arial" charset="0"/>
              </a:rPr>
              <a:t> </a:t>
            </a:r>
          </a:p>
        </p:txBody>
      </p:sp>
      <p:pic>
        <p:nvPicPr>
          <p:cNvPr id="30723" name="Picture 3" descr="C:\Users\100516\Desktop\slide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84" y="3143248"/>
            <a:ext cx="6619868" cy="3357586"/>
          </a:xfrm>
          <a:prstGeom prst="rect">
            <a:avLst/>
          </a:prstGeom>
          <a:noFill/>
        </p:spPr>
      </p:pic>
      <p:pic>
        <p:nvPicPr>
          <p:cNvPr id="30722" name="Picture 2" descr="C:\Users\100516\Desktop\slide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430" y="214290"/>
            <a:ext cx="5381636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7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024034" y="2000241"/>
            <a:ext cx="814393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Пальчиковые игры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Очень увлекательны и способствуют развитию речи и творческого воображения. У детей, повторяющих движения взрослых, вырабатывается умение управлять своими движениями, концентрировать внимание на одном виде деятельности. При выполнении каждого упражнения нужно стараться вовлекать все пальчики, упражнения выполнять как правой, так и левой рукой.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Пальчиковые игры - это инсценировка каких-либо рифмованных историй, сказок, стихов при помощи пальцев.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E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9">
            <a:extLst>
              <a:ext uri="{FF2B5EF4-FFF2-40B4-BE49-F238E27FC236}">
                <a16:creationId xmlns:a16="http://schemas.microsoft.com/office/drawing/2014/main" id="{82F6D0BB-B9E2-4482-8DC1-83A86E680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692151"/>
            <a:ext cx="856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Массаж кистей рук, который можно начинать с самого младенчества. Это занятие и приятно, и полезно как для развития пальчиков, активизации речевых центров головного мозга, так и для общего развития ребёнка. </a:t>
            </a:r>
          </a:p>
        </p:txBody>
      </p:sp>
      <p:pic>
        <p:nvPicPr>
          <p:cNvPr id="7171" name="Picture 8" descr="i?id=634526885-25-72&amp;n=21">
            <a:extLst>
              <a:ext uri="{FF2B5EF4-FFF2-40B4-BE49-F238E27FC236}">
                <a16:creationId xmlns:a16="http://schemas.microsoft.com/office/drawing/2014/main" id="{6711B268-E795-49C5-A546-51018D6FD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557339"/>
            <a:ext cx="35369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i?id=187512018-39-72&amp;n=21">
            <a:extLst>
              <a:ext uri="{FF2B5EF4-FFF2-40B4-BE49-F238E27FC236}">
                <a16:creationId xmlns:a16="http://schemas.microsoft.com/office/drawing/2014/main" id="{F54B1A0E-6172-4DA6-AE9C-863F6547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897438"/>
            <a:ext cx="251936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12">
            <a:extLst>
              <a:ext uri="{FF2B5EF4-FFF2-40B4-BE49-F238E27FC236}">
                <a16:creationId xmlns:a16="http://schemas.microsoft.com/office/drawing/2014/main" id="{2E7EB69A-0DC0-46DC-882A-7D612F818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628776"/>
            <a:ext cx="53292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u="sng">
                <a:solidFill>
                  <a:srgbClr val="000000"/>
                </a:solidFill>
              </a:rPr>
              <a:t>Массаж</a:t>
            </a:r>
            <a:r>
              <a:rPr lang="ru-RU" altLang="ru-RU">
                <a:solidFill>
                  <a:srgbClr val="000000"/>
                </a:solidFill>
              </a:rPr>
              <a:t> является одним из видов пассивной гимнастики. Он оказывает общеукрепляющее действие на мышечную систему, повышая тонус, эластичность и сократительную способность мышц</a:t>
            </a:r>
            <a:r>
              <a:rPr lang="ru-RU" altLang="ru-RU" sz="160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Приемы массажа и самомассажа кистей и пальцев рук:</a:t>
            </a:r>
            <a:endParaRPr lang="ru-RU" altLang="ru-RU" b="1" u="sng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0000"/>
                </a:solidFill>
              </a:rPr>
              <a:t>массаж тыльной стороны кистей рук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0000"/>
                </a:solidFill>
              </a:rPr>
              <a:t>массаж  ладони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0000"/>
                </a:solidFill>
              </a:rPr>
              <a:t>массаж пальцев рук 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6091E837-F275-484F-867F-46880077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508500"/>
            <a:ext cx="2628900" cy="2089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Прямоугольник 7">
            <a:extLst>
              <a:ext uri="{FF2B5EF4-FFF2-40B4-BE49-F238E27FC236}">
                <a16:creationId xmlns:a16="http://schemas.microsoft.com/office/drawing/2014/main" id="{A14687EA-99D2-48F6-B6D4-A9B3ACB3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"/>
            <a:ext cx="756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>
                <a:solidFill>
                  <a:srgbClr val="000000"/>
                </a:solidFill>
              </a:rPr>
              <a:t>Комплекс игр и специальных  упражнений для развития мелкой моторики и координации движений рук.</a:t>
            </a:r>
            <a:endParaRPr lang="ru-RU" altLang="ru-RU" sz="2000">
              <a:solidFill>
                <a:srgbClr val="000000"/>
              </a:solidFill>
            </a:endParaRPr>
          </a:p>
        </p:txBody>
      </p:sp>
      <p:pic>
        <p:nvPicPr>
          <p:cNvPr id="7176" name="Picture 8" descr="i?id=475025730-41-72&amp;n=21">
            <a:extLst>
              <a:ext uri="{FF2B5EF4-FFF2-40B4-BE49-F238E27FC236}">
                <a16:creationId xmlns:a16="http://schemas.microsoft.com/office/drawing/2014/main" id="{B75E5D72-7604-4305-8995-102EC8E8A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581526"/>
            <a:ext cx="26638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логоказки\фон\hello_html_7cf1106a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1500188" y="-63499"/>
            <a:ext cx="9167813" cy="6945312"/>
          </a:xfrm>
          <a:prstGeom prst="frame">
            <a:avLst>
              <a:gd name="adj1" fmla="val 385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6582" y="130800"/>
            <a:ext cx="4394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78A200"/>
                </a:solidFill>
                <a:latin typeface="Arial" charset="0"/>
              </a:rPr>
              <a:t>Пальчиковые сказки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8810" y="1071548"/>
            <a:ext cx="46434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Arial" charset="0"/>
              </a:rPr>
              <a:t>Пальчиковая  сказка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prstClr val="black"/>
                </a:solidFill>
                <a:latin typeface="Arial" charset="0"/>
              </a:rPr>
              <a:t>Про курочку </a:t>
            </a:r>
            <a:r>
              <a:rPr lang="ru-RU" b="1" u="sng" dirty="0" err="1">
                <a:solidFill>
                  <a:prstClr val="black"/>
                </a:solidFill>
                <a:latin typeface="Arial" charset="0"/>
              </a:rPr>
              <a:t>Рябу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Курочка Ряба, бабе и деду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Яйцо золотое снесла к обеду.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(«Колечки»)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Били яичко и баба, и дед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Но не смогли разбить на обед.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(«Молоточки»)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Мышка-норушка мимо бежала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 Шаги»)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Яичко смахнула, оно и упало.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 «Лучики»)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Плакали горько баба и дед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(«Колечки»)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Яйцо их разбилось, пропал их обед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 («Лучики»)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С тех пор уже Ряба бабе и деду  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(«Колечки»)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Несет лишь простые яйца к обеду.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 («Кулачки»)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7964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7170" name="AutoShape 2" descr="ÐÐ°ÑÑÐ¸Ð½ÐºÐ¸ Ð¿Ð¾ Ð·Ð°Ð¿ÑÐ¾ÑÑ ÐºÑÑÐ¾ÑÐºÐ° ÑÑÐ±Ð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2" name="AutoShape 4" descr="ÐÐ°ÑÑÐ¸Ð½ÐºÐ¸ Ð¿Ð¾ Ð·Ð°Ð¿ÑÐ¾ÑÑ ÐºÑÑÐ¾ÑÐºÐ° ÑÑÐ±Ð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173" name="Picture 5" descr="C:\Users\Ольга\Desktop\Без назва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20" y="642918"/>
            <a:ext cx="378621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1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логоказки\фон\hello_html_7cf1106a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1500188" y="-63499"/>
            <a:ext cx="9167813" cy="6945312"/>
          </a:xfrm>
          <a:prstGeom prst="frame">
            <a:avLst>
              <a:gd name="adj1" fmla="val 385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1784" y="1412777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8A200"/>
                </a:solidFill>
                <a:latin typeface="Arial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6384" y="620689"/>
            <a:ext cx="6318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ручной умелости невозможно без своевременного овладения навыками самообслуживания: в раннем возрасте у ребёнка имеются затруднения в застёгивании и расстёгивании пуговиц, молний, кнопок, завязывании шнурков на обуви, узелков на платке и т. п. Важно развитие мелкой моторики именно через эти виды деятельности и посильное участие детей в домашних делах: сервировке стола, уборке помещения, игрушек и т. д. Эти повседневные нагрузки имеют не только высокую нравственную ценность, но и являются хорошей систематической тренировкой для пальцев рук.</a:t>
            </a:r>
            <a:endParaRPr lang="ru-RU" sz="2400" b="1" dirty="0">
              <a:solidFill>
                <a:srgbClr val="78A2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953124" y="214290"/>
            <a:ext cx="45005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и лепка оказывают существенное влияние на развитие мелкой моторики.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Наибольший интерес вызывает работа ребенка с пластилином. Это способствует развитию согласованных движений рук ребенка, а в конечном итоге на развитие речи и мышления малыша.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ÐÐ°ÑÑÐ¸Ð½ÐºÐ¸ Ð¿Ð¾ Ð·Ð°Ð¿ÑÐ¾ÑÑ Ð´ÐµÑÐ¸ Ð»ÐµÐ¿ÑÑ Ð¸Ð· Ð¿Ð»Ð°ÑÑÐ¸Ð»Ð¸Ð½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2" y="3357562"/>
            <a:ext cx="4286250" cy="3000376"/>
          </a:xfrm>
          <a:prstGeom prst="rect">
            <a:avLst/>
          </a:prstGeom>
          <a:noFill/>
        </p:spPr>
      </p:pic>
      <p:pic>
        <p:nvPicPr>
          <p:cNvPr id="4101" name="Picture 5" descr="ÐÐ°ÑÑÐ¸Ð½ÐºÐ¸ Ð¿Ð¾ Ð·Ð°Ð¿ÑÐ¾ÑÑ Ð´ÐµÑÐ¸ ÑÐ¸ÑÑÑÑ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158" y="428604"/>
            <a:ext cx="3786214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2596" y="357168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952596" y="274716"/>
            <a:ext cx="2857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рисования можно использовать трафареты, раскраски, штриховки,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обводилки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Рисовать красками, гуашью, карандашами, мелками, фломастерами и т.д.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00516\Desktop\P80402-13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00372"/>
            <a:ext cx="6929454" cy="3857628"/>
          </a:xfrm>
          <a:prstGeom prst="rect">
            <a:avLst/>
          </a:prstGeom>
          <a:noFill/>
        </p:spPr>
      </p:pic>
      <p:pic>
        <p:nvPicPr>
          <p:cNvPr id="6148" name="Picture 4" descr="ÐÐ°ÑÑÐ¸Ð½ÐºÐ¸ Ð¿Ð¾ Ð·Ð°Ð¿ÑÐ¾ÑÑ ÑÐ°ÑÐºÑÐ°ÑÐº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68" y="357166"/>
            <a:ext cx="3286148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809720" y="2000241"/>
            <a:ext cx="850112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Узоры из ниток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Выкладывание узоров или геометрических фигур из шерстяных или холщевых ниток разной толщины и длины на бархатной бумаге. Это позволяет тренировать не только мышцы рук, но и способствует развитию тактильных ощущений, внимания, мышления, координации в пространстве.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AutoShape 3" descr="ÐÐ°ÑÑÐ¸Ð½ÐºÐ¸ Ð¿Ð¾ Ð·Ð°Ð¿ÑÐ¾ÑÑ Ð²ÑÐºÐ»Ð°Ð´ÑÐ²Ð°Ð½Ð¸Ðµ  Ð¸Ð· Ð½Ð¸ÑÐ¾Ð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5" name="AutoShape 5" descr="ÐÐ°ÑÑÐ¸Ð½ÐºÐ¸ Ð¿Ð¾ Ð·Ð°Ð¿ÑÐ¾ÑÑ Ð²ÑÐºÐ»Ð°Ð´ÑÐ²Ð°Ð½Ð¸Ðµ  Ð¸Ð· Ð½Ð¸ÑÐ¾Ð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5607" name="Picture 7" descr="ÐÐ°ÑÑÐ¸Ð½ÐºÐ¸ Ð¿Ð¾ Ð·Ð°Ð¿ÑÐ¾ÑÑ Ð²ÑÐºÐ»Ð°Ð´ÑÐ²Ð°Ð½Ð¸Ðµ  Ð¸Ð· Ð½Ð¸Ñ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2" y="3786190"/>
            <a:ext cx="3714776" cy="2857496"/>
          </a:xfrm>
          <a:prstGeom prst="rect">
            <a:avLst/>
          </a:prstGeom>
          <a:noFill/>
        </p:spPr>
      </p:pic>
      <p:pic>
        <p:nvPicPr>
          <p:cNvPr id="25609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3786190"/>
            <a:ext cx="428625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логоказки\фон\hello_html_7cf1106a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Рамка 5"/>
          <p:cNvSpPr/>
          <p:nvPr/>
        </p:nvSpPr>
        <p:spPr>
          <a:xfrm>
            <a:off x="1500188" y="-63499"/>
            <a:ext cx="9167813" cy="6945312"/>
          </a:xfrm>
          <a:prstGeom prst="frame">
            <a:avLst>
              <a:gd name="adj1" fmla="val 385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0" name="AutoShape 2" descr="ÐÐ°ÑÑÐ¸Ð½ÐºÐ¸ Ð¿Ð¾ Ð·Ð°Ð¿ÑÐ¾ÑÑ ÐºÑÑÐ¾ÑÐºÐ° ÑÑÐ±Ð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2" name="AutoShape 4" descr="ÐÐ°ÑÑÐ¸Ð½ÐºÐ¸ Ð¿Ð¾ Ð·Ð°Ð¿ÑÐ¾ÑÑ ÐºÑÑÐ¾ÑÐºÐ° ÑÑÐ±Ð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52596" y="3286125"/>
            <a:ext cx="81439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Сегодняшним детям можно по-доброму позавидовать. Огромное количество развивающих игрушек на все случаи жизни помогают всестороннему развитию маленького человечка. Для мелкой моторики существует огромное количество конструкторов, от простых пластиковых кубиков до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мельчайшими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детальками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Подберите своему чаду подходящий по возрасту комплект, и он с удовольствием начнет возводить дома и строить замки, тем самым развивая свои ручки.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Ольга\Desktop\фото к пре\P80402-124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1158" y="285728"/>
            <a:ext cx="4500562" cy="3000396"/>
          </a:xfrm>
          <a:prstGeom prst="rect">
            <a:avLst/>
          </a:prstGeom>
          <a:noFill/>
        </p:spPr>
      </p:pic>
      <p:pic>
        <p:nvPicPr>
          <p:cNvPr id="26628" name="Picture 4" descr="ÐÐ°ÑÑÐ¸Ð½ÐºÐ¸ Ð¿Ð¾ Ð·Ð°Ð¿ÑÐ¾ÑÑ ÐºÐ¾Ð½ÑÑÑÑÐºÑÐ¾Ñ Ð»ÐµÐ³Ð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132" y="571481"/>
            <a:ext cx="2571768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8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логоказки\фон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29" y="-121398"/>
            <a:ext cx="9341071" cy="697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Users\Ольга\Desktop\фото к пре\P80402-122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2" y="428604"/>
            <a:ext cx="3929058" cy="2428868"/>
          </a:xfrm>
          <a:prstGeom prst="rect">
            <a:avLst/>
          </a:prstGeom>
          <a:noFill/>
        </p:spPr>
      </p:pic>
      <p:pic>
        <p:nvPicPr>
          <p:cNvPr id="3074" name="Picture 2" descr="C:\Users\Ольга\Desktop\фото к пре\P80402-123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6" y="500042"/>
            <a:ext cx="3857620" cy="2357454"/>
          </a:xfrm>
          <a:prstGeom prst="rect">
            <a:avLst/>
          </a:prstGeom>
          <a:noFill/>
        </p:spPr>
      </p:pic>
      <p:pic>
        <p:nvPicPr>
          <p:cNvPr id="3075" name="Picture 3" descr="C:\Users\Ольга\Desktop\фото к пре\P80402-124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596" y="3357562"/>
            <a:ext cx="3929090" cy="1928826"/>
          </a:xfrm>
          <a:prstGeom prst="rect">
            <a:avLst/>
          </a:prstGeom>
          <a:noFill/>
        </p:spPr>
      </p:pic>
      <p:pic>
        <p:nvPicPr>
          <p:cNvPr id="3076" name="Picture 4" descr="C:\Users\Ольга\Desktop\фото к пре\P80402-124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8876" y="3357562"/>
            <a:ext cx="3786214" cy="207170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809852" y="0"/>
            <a:ext cx="1428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Шнуровки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96199" y="0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B050"/>
                </a:solidFill>
                <a:latin typeface="Arial" charset="0"/>
              </a:rPr>
              <a:t>Мозаики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52729" y="2928934"/>
            <a:ext cx="179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70C0"/>
                </a:solidFill>
                <a:latin typeface="Arial" charset="0"/>
              </a:rPr>
              <a:t>Собирание бус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81818" y="2928934"/>
            <a:ext cx="2857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Мозаика  </a:t>
            </a:r>
            <a:r>
              <a:rPr lang="ru-RU" sz="2000" dirty="0">
                <a:solidFill>
                  <a:srgbClr val="FF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Репей</a:t>
            </a:r>
            <a:r>
              <a:rPr lang="ru-RU" sz="2000" dirty="0">
                <a:solidFill>
                  <a:srgbClr val="FF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2596" y="357168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595934" y="357166"/>
            <a:ext cx="2857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Хорошо развивают пальчики крохи специальные крупные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самых маленьких. Собирая игрушку, малыши не только развивают руки, но и тренируют логическое мышление.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Ольга\Desktop\фото к пре\P80402-124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3571876"/>
            <a:ext cx="6286544" cy="2928934"/>
          </a:xfrm>
          <a:prstGeom prst="rect">
            <a:avLst/>
          </a:prstGeom>
          <a:noFill/>
        </p:spPr>
      </p:pic>
      <p:pic>
        <p:nvPicPr>
          <p:cNvPr id="10243" name="Picture 3" descr="C:\Users\Ольга\Desktop\фото к пре\P80402-124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2" y="357166"/>
            <a:ext cx="357186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5214950"/>
            <a:ext cx="8229600" cy="1143000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 с песком также положительно влияют на развитие мелкой моторики пальцев рук</a:t>
            </a:r>
          </a:p>
        </p:txBody>
      </p:sp>
      <p:pic>
        <p:nvPicPr>
          <p:cNvPr id="27650" name="Picture 2" descr="C:\Users\Ольга\Desktop\фото к пре\P80402-130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2071678"/>
            <a:ext cx="4286280" cy="2928958"/>
          </a:xfrm>
          <a:prstGeom prst="rect">
            <a:avLst/>
          </a:prstGeom>
          <a:noFill/>
        </p:spPr>
      </p:pic>
      <p:pic>
        <p:nvPicPr>
          <p:cNvPr id="27651" name="Picture 3" descr="C:\Users\Ольга\Desktop\фото к пре\P80402-123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4" y="2071678"/>
            <a:ext cx="4143372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52596" y="357167"/>
            <a:ext cx="3571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с крупой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AutoShape 2" descr="ÐÐ°ÑÑÐ¸Ð½ÐºÐ¸ Ð¿Ð¾ Ð·Ð°Ð¿ÑÐ¾ÑÑ Ð¸Ð³ÑÑ Ñ ÐºÑÑÐ¿Ð¾Ð¹ Ð´Ð»Ñ ÑÐ°Ð·Ð²Ð¸ÑÐ¸Ñ Ð¼ÐµÐ»ÐºÐ¾Ð¹ Ð¼Ð¾ÑÐ¾ÑÐ¸ÐºÐ¸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8676" name="Picture 4" descr="ÐÐ°ÑÑÐ¸Ð½ÐºÐ¸ Ð¿Ð¾ Ð·Ð°Ð¿ÑÐ¾ÑÑ Ð¸Ð³ÑÑ Ñ ÐºÑÑÐ¿Ð¾Ð¹ Ð´Ð»Ñ ÑÐ°Ð·Ð²Ð¸ÑÐ¸Ñ Ð¼ÐµÐ»ÐºÐ¾Ð¹ Ð¼Ð¾ÑÐ¾ÑÐ¸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28736"/>
            <a:ext cx="5072066" cy="2857520"/>
          </a:xfrm>
          <a:prstGeom prst="rect">
            <a:avLst/>
          </a:prstGeom>
          <a:noFill/>
        </p:spPr>
      </p:pic>
      <p:pic>
        <p:nvPicPr>
          <p:cNvPr id="28678" name="Picture 6" descr="ÐÐ°ÑÑÐ¸Ð½ÐºÐ¸ Ð¿Ð¾ Ð·Ð°Ð¿ÑÐ¾ÑÑ Ð¸Ð³ÑÑ Ñ ÐºÑÑÐ¿Ð¾Ð¹ Ð´Ð»Ñ ÑÐ°Ð·Ð²Ð¸ÑÐ¸Ñ Ð¼ÐµÐ»ÐºÐ¾Ð¹ Ð¼Ð¾ÑÐ¾ÑÐ¸Ðº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286256"/>
            <a:ext cx="5072066" cy="2571744"/>
          </a:xfrm>
          <a:prstGeom prst="rect">
            <a:avLst/>
          </a:prstGeom>
          <a:noFill/>
        </p:spPr>
      </p:pic>
      <p:pic>
        <p:nvPicPr>
          <p:cNvPr id="28680" name="Picture 8" descr="ÐÐ°ÑÑÐ¸Ð½ÐºÐ¸ Ð¿Ð¾ Ð·Ð°Ð¿ÑÐ¾ÑÑ Ð¸Ð³ÑÑ Ñ ÐºÑÑÐ¿Ð¾Ð¹ Ð´Ð»Ñ ÑÐ°Ð·Ð²Ð¸ÑÐ¸Ñ Ð¼ÐµÐ»ÐºÐ¾Ð¹ Ð¼Ð¾ÑÐ¾ÑÐ¸ÐºÐ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002" y="0"/>
            <a:ext cx="4071998" cy="2214554"/>
          </a:xfrm>
          <a:prstGeom prst="rect">
            <a:avLst/>
          </a:prstGeom>
          <a:noFill/>
        </p:spPr>
      </p:pic>
      <p:pic>
        <p:nvPicPr>
          <p:cNvPr id="28682" name="Picture 10" descr="ÐÐ°ÑÑÐ¸Ð½ÐºÐ¸ Ð¿Ð¾ Ð·Ð°Ð¿ÑÐ¾ÑÑ Ð¸Ð³ÑÑ Ñ ÐºÑÑÐ¿Ð¾Ð¹ Ð´Ð»Ñ ÑÐ°Ð·Ð²Ð¸ÑÐ¸Ñ Ð¼ÐµÐ»ÐºÐ¾Ð¹ Ð¼Ð¾ÑÐ¾ÑÐ¸Ðº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6066" y="1928802"/>
            <a:ext cx="4071934" cy="2300278"/>
          </a:xfrm>
          <a:prstGeom prst="rect">
            <a:avLst/>
          </a:prstGeom>
          <a:noFill/>
        </p:spPr>
      </p:pic>
      <p:pic>
        <p:nvPicPr>
          <p:cNvPr id="28684" name="Picture 12" descr="ÐÐ°ÑÑÐ¸Ð½ÐºÐ¸ Ð¿Ð¾ Ð·Ð°Ð¿ÑÐ¾ÑÑ Ð¸Ð³ÑÑ Ñ ÐºÑÑÐ¿Ð¾Ð¹ Ð´Ð»Ñ ÑÐ°Ð·Ð²Ð¸ÑÐ¸Ñ Ð¼ÐµÐ»ÐºÐ¾Ð¹ Ð¼Ð¾ÑÐ¾ÑÐ¸Ðº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6066" y="4214818"/>
            <a:ext cx="4071934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ECFF"/>
            </a:gs>
            <a:gs pos="50000">
              <a:schemeClr val="folHlink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4E83E39-617E-4DEE-9CF2-2A15B4CE3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188914"/>
            <a:ext cx="2808287" cy="719137"/>
          </a:xfrm>
        </p:spPr>
        <p:txBody>
          <a:bodyPr/>
          <a:lstStyle/>
          <a:p>
            <a:pPr eaLnBrk="1" hangingPunct="1"/>
            <a:r>
              <a:rPr lang="ru-RU" altLang="ru-RU" sz="3200" b="1" i="1">
                <a:solidFill>
                  <a:srgbClr val="003300"/>
                </a:solidFill>
              </a:rPr>
              <a:t>Массажеры</a:t>
            </a:r>
          </a:p>
        </p:txBody>
      </p:sp>
      <p:pic>
        <p:nvPicPr>
          <p:cNvPr id="179211" name="Picture 11" descr="P1040236">
            <a:extLst>
              <a:ext uri="{FF2B5EF4-FFF2-40B4-BE49-F238E27FC236}">
                <a16:creationId xmlns:a16="http://schemas.microsoft.com/office/drawing/2014/main" id="{D48B4410-8C58-4B2F-925F-70534515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0"/>
            <a:ext cx="2339975" cy="175418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13" name="Rectangle 13">
            <a:extLst>
              <a:ext uri="{FF2B5EF4-FFF2-40B4-BE49-F238E27FC236}">
                <a16:creationId xmlns:a16="http://schemas.microsoft.com/office/drawing/2014/main" id="{260A4B95-C4D6-4EBE-B2CB-8F78C8411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765176"/>
            <a:ext cx="5724525" cy="1439863"/>
          </a:xfrm>
          <a:noFill/>
        </p:spPr>
        <p:txBody>
          <a:bodyPr/>
          <a:lstStyle/>
          <a:p>
            <a:pPr marL="533400" indent="-533400" eaLnBrk="1" hangingPunct="1"/>
            <a:r>
              <a:rPr lang="ru-RU" altLang="ru-RU" sz="1800" b="1" i="1">
                <a:solidFill>
                  <a:srgbClr val="003300"/>
                </a:solidFill>
              </a:rPr>
              <a:t>Упражнения с массажерами</a:t>
            </a:r>
            <a:r>
              <a:rPr lang="ru-RU" altLang="ru-RU" sz="1800">
                <a:solidFill>
                  <a:srgbClr val="003300"/>
                </a:solidFill>
              </a:rPr>
              <a:t>: катать по столу от кончиков пальцев до локтя, между ладонями, по тыльной стороне кисти.</a:t>
            </a:r>
          </a:p>
          <a:p>
            <a:pPr marL="533400" indent="-533400" eaLnBrk="1" hangingPunct="1"/>
            <a:r>
              <a:rPr lang="ru-RU" altLang="ru-RU" sz="1800">
                <a:solidFill>
                  <a:srgbClr val="003300"/>
                </a:solidFill>
              </a:rPr>
              <a:t>Выполнять упражнения надо обязательно каждой рукой по очереди.</a:t>
            </a:r>
          </a:p>
        </p:txBody>
      </p:sp>
      <p:sp>
        <p:nvSpPr>
          <p:cNvPr id="8197" name="Прямоугольник 5">
            <a:extLst>
              <a:ext uri="{FF2B5EF4-FFF2-40B4-BE49-F238E27FC236}">
                <a16:creationId xmlns:a16="http://schemas.microsoft.com/office/drawing/2014/main" id="{65FF187C-D53F-4CE6-A028-5DC13129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205039"/>
            <a:ext cx="280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i="1">
                <a:solidFill>
                  <a:srgbClr val="003300"/>
                </a:solidFill>
              </a:rPr>
              <a:t>Упражнения с мячами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198" name="Прямоугольник 7">
            <a:extLst>
              <a:ext uri="{FF2B5EF4-FFF2-40B4-BE49-F238E27FC236}">
                <a16:creationId xmlns:a16="http://schemas.microsoft.com/office/drawing/2014/main" id="{818B0094-D8A2-4CF8-9C50-4CCE0CE04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492376"/>
            <a:ext cx="4968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>
                <a:solidFill>
                  <a:srgbClr val="003300"/>
                </a:solidFill>
              </a:rPr>
              <a:t>учиться захватывать мяч всей кистью и отпускать его;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>
                <a:solidFill>
                  <a:srgbClr val="003300"/>
                </a:solidFill>
              </a:rPr>
              <a:t>катать мяч по часовой стрелке;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>
                <a:solidFill>
                  <a:srgbClr val="003300"/>
                </a:solidFill>
              </a:rPr>
              <a:t>держать одной рукой – другой рукой выполнить ввинчивающие движения, пощелкивания, пощипывания.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3300"/>
                </a:solidFill>
              </a:rPr>
              <a:t>		Выполнять упражнения надо обязательно каждой рукой по очереди.</a:t>
            </a:r>
          </a:p>
        </p:txBody>
      </p:sp>
      <p:pic>
        <p:nvPicPr>
          <p:cNvPr id="8199" name="Picture 7" descr="D:\ФОТО\разное\IMG_4556.JPG">
            <a:extLst>
              <a:ext uri="{FF2B5EF4-FFF2-40B4-BE49-F238E27FC236}">
                <a16:creationId xmlns:a16="http://schemas.microsoft.com/office/drawing/2014/main" id="{20CA776A-43D8-4FE4-85AD-F5C4500C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4868864"/>
            <a:ext cx="223202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http://im2-tub-ua.yandex.net/i?id=89093870-47-72&amp;n=21">
            <a:extLst>
              <a:ext uri="{FF2B5EF4-FFF2-40B4-BE49-F238E27FC236}">
                <a16:creationId xmlns:a16="http://schemas.microsoft.com/office/drawing/2014/main" id="{2AEEAC42-68A4-4942-8F70-42FD8640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084763"/>
            <a:ext cx="863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 descr="http://im2-tub-ua.yandex.net/i?id=59597109-37-72&amp;n=21">
            <a:extLst>
              <a:ext uri="{FF2B5EF4-FFF2-40B4-BE49-F238E27FC236}">
                <a16:creationId xmlns:a16="http://schemas.microsoft.com/office/drawing/2014/main" id="{34ABE499-6EE8-4343-9201-E37A909B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716338"/>
            <a:ext cx="20510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6" descr="http://im5-tub-ua.yandex.net/i?id=569092082-41-72&amp;n=21">
            <a:extLst>
              <a:ext uri="{FF2B5EF4-FFF2-40B4-BE49-F238E27FC236}">
                <a16:creationId xmlns:a16="http://schemas.microsoft.com/office/drawing/2014/main" id="{BFEF83E7-8B61-488E-9F09-79900409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07670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8" descr="http://im4-tub-ua.yandex.net/i?id=205169196-11-72&amp;n=21">
            <a:extLst>
              <a:ext uri="{FF2B5EF4-FFF2-40B4-BE49-F238E27FC236}">
                <a16:creationId xmlns:a16="http://schemas.microsoft.com/office/drawing/2014/main" id="{60F867F3-175E-4C0A-9AE7-3D28A453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1804988"/>
            <a:ext cx="15843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2" descr="http://im7-tub-ua.yandex.net/i?id=300347973-32-72&amp;n=21">
            <a:extLst>
              <a:ext uri="{FF2B5EF4-FFF2-40B4-BE49-F238E27FC236}">
                <a16:creationId xmlns:a16="http://schemas.microsoft.com/office/drawing/2014/main" id="{B6A5FDF9-2A9C-4143-9830-3551867C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06989"/>
            <a:ext cx="2265363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4" descr="http://im8-tub-ua.yandex.net/i?id=446369549-01-72&amp;n=21">
            <a:extLst>
              <a:ext uri="{FF2B5EF4-FFF2-40B4-BE49-F238E27FC236}">
                <a16:creationId xmlns:a16="http://schemas.microsoft.com/office/drawing/2014/main" id="{535B7902-413C-4F73-A388-7DBBE524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125538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6" descr="http://im2-tub-ua.yandex.net/i?id=204334661-16-72&amp;n=21">
            <a:extLst>
              <a:ext uri="{FF2B5EF4-FFF2-40B4-BE49-F238E27FC236}">
                <a16:creationId xmlns:a16="http://schemas.microsoft.com/office/drawing/2014/main" id="{B5480A2E-963C-4522-A3BF-E059B4F5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45126"/>
            <a:ext cx="18351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8" descr="http://im3-tub-ua.yandex.net/i?id=467621120-53-72&amp;n=21">
            <a:extLst>
              <a:ext uri="{FF2B5EF4-FFF2-40B4-BE49-F238E27FC236}">
                <a16:creationId xmlns:a16="http://schemas.microsoft.com/office/drawing/2014/main" id="{D23F8BC6-4DA6-4533-8C8F-7DB4D2F9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5445126"/>
            <a:ext cx="13684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0" descr="http://im7-tub-ua.yandex.net/i?id=482623887-27-72&amp;n=21">
            <a:extLst>
              <a:ext uri="{FF2B5EF4-FFF2-40B4-BE49-F238E27FC236}">
                <a16:creationId xmlns:a16="http://schemas.microsoft.com/office/drawing/2014/main" id="{174D47E6-E35D-4361-A6AF-9404C26B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349500"/>
            <a:ext cx="18716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9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9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 autoUpdateAnimBg="0"/>
      <p:bldP spid="179213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ÐÐ°ÑÑÐ¸Ð½ÐºÐ¸ Ð¿Ð¾ Ð·Ð°Ð¿ÑÐ¾ÑÑ Ð¸Ð³ÑÑ Ñ Ð¿ÑÐ¸ÑÐµÐ¿ÐºÐ°Ð¼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76" y="1857364"/>
            <a:ext cx="4429124" cy="2428892"/>
          </a:xfrm>
          <a:prstGeom prst="rect">
            <a:avLst/>
          </a:prstGeom>
          <a:noFill/>
        </p:spPr>
      </p:pic>
      <p:pic>
        <p:nvPicPr>
          <p:cNvPr id="30726" name="Picture 6" descr="ÐÐ°ÑÑÐ¸Ð½ÐºÐ¸ Ð¿Ð¾ Ð·Ð°Ð¿ÑÐ¾ÑÑ Ð¸Ð³ÑÑ Ñ Ð¿ÑÐ¸ÑÐµÐ¿ÐºÐ°Ð¼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286256"/>
            <a:ext cx="4643438" cy="2571745"/>
          </a:xfrm>
          <a:prstGeom prst="rect">
            <a:avLst/>
          </a:prstGeom>
          <a:noFill/>
        </p:spPr>
      </p:pic>
      <p:pic>
        <p:nvPicPr>
          <p:cNvPr id="30728" name="Picture 8" descr="ÐÐ°ÑÑÐ¸Ð½ÐºÐ¸ Ð¿Ð¾ Ð·Ð°Ð¿ÑÐ¾ÑÑ Ð¸Ð³ÑÑ Ñ Ð¿ÑÐ¸ÑÐµÐ¿ÐºÐ°Ð¼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7406" y="4286256"/>
            <a:ext cx="4500594" cy="25717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0" y="192880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70C0"/>
                </a:solidFill>
                <a:latin typeface="Arial" charset="0"/>
              </a:rPr>
              <a:t>Игры с прищепками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70C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Хочет белка все грибочки</a:t>
            </a:r>
            <a:br>
              <a:rPr lang="ru-RU" dirty="0">
                <a:solidFill>
                  <a:prstClr val="black"/>
                </a:solidFill>
                <a:latin typeface="Arial" charset="0"/>
              </a:rPr>
            </a:br>
            <a:r>
              <a:rPr lang="ru-RU" dirty="0" err="1">
                <a:solidFill>
                  <a:prstClr val="black"/>
                </a:solidFill>
                <a:latin typeface="Arial" charset="0"/>
              </a:rPr>
              <a:t>Поразвесить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 на сучочки,</a:t>
            </a:r>
            <a:br>
              <a:rPr lang="ru-RU" dirty="0">
                <a:solidFill>
                  <a:prstClr val="black"/>
                </a:solidFill>
                <a:latin typeface="Arial" charset="0"/>
              </a:rPr>
            </a:br>
            <a:r>
              <a:rPr lang="ru-RU" dirty="0">
                <a:solidFill>
                  <a:prstClr val="black"/>
                </a:solidFill>
                <a:latin typeface="Arial" charset="0"/>
              </a:rPr>
              <a:t>Чтоб, когда придет зима,</a:t>
            </a:r>
            <a:br>
              <a:rPr lang="ru-RU" dirty="0">
                <a:solidFill>
                  <a:prstClr val="black"/>
                </a:solidFill>
                <a:latin typeface="Arial" charset="0"/>
              </a:rPr>
            </a:br>
            <a:r>
              <a:rPr lang="ru-RU" dirty="0">
                <a:solidFill>
                  <a:prstClr val="black"/>
                </a:solidFill>
                <a:latin typeface="Arial" charset="0"/>
              </a:rPr>
              <a:t>Вдоволь кушала она.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881291" y="3887802"/>
            <a:ext cx="7358063" cy="1470025"/>
          </a:xfrm>
        </p:spPr>
        <p:txBody>
          <a:bodyPr/>
          <a:lstStyle/>
          <a:p>
            <a:r>
              <a:rPr lang="ru-RU" sz="2800" b="1" dirty="0"/>
              <a:t>Помните! Развитие речи у ребенка напрямую зависит от мелкой моторики.</a:t>
            </a:r>
            <a:br>
              <a:rPr lang="ru-RU" sz="2800" dirty="0"/>
            </a:br>
            <a:r>
              <a:rPr lang="ru-RU" sz="2800" dirty="0"/>
              <a:t>Развивая у малыша мелкую моторику, не стоит силой заставлять его выполнять те или иные действия. Все занятия должны проходить в легкой игровой форме и доставлять малышу радость.  </a:t>
            </a:r>
            <a:r>
              <a:rPr lang="ru-RU" sz="2800" b="1" dirty="0"/>
              <a:t>Успехов Вам!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4167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33569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3356992"/>
            <a:ext cx="9144000" cy="35010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dirty="0"/>
              <a:t>       «Пальчиковые игры» - это уникальное средство для развития мелкой моторики и речи ребенка в их единстве и взаимосвязи. </a:t>
            </a:r>
            <a:r>
              <a:rPr lang="ru-RU" sz="1900" dirty="0">
                <a:cs typeface="Times New Roman" pitchFamily="18" charset="0"/>
              </a:rPr>
              <a:t>Играть с пальчиками рук можно  дома, в гостях, на улице, в транспорте, в песочнице и т.д.</a:t>
            </a:r>
            <a:r>
              <a:rPr lang="ru-RU" sz="1900" i="1" dirty="0"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Пальчиковая гимнастика решает множество задач в развитии ребенка: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помогает развивать речь;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развивает эмоциональную выразительность;</a:t>
            </a: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повышает работоспособность головного мозга;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развивает внимание, память, воображение;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способствует развитию пространственного мышления;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>
                <a:cs typeface="Times New Roman" pitchFamily="18" charset="0"/>
              </a:rPr>
              <a:t>       - снимает тревожность.</a:t>
            </a:r>
            <a:endParaRPr lang="ru-RU" sz="1900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dirty="0">
                <a:cs typeface="Times New Roman" pitchFamily="18" charset="0"/>
              </a:rPr>
              <a:t>       Пальчиковые игры очень эмоциональны, увлекательны. Дети с удовольствием принимают участие в таких играх. </a:t>
            </a:r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cs302109.userapi.com/v302109106/493f/uNCm8Vqa4h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0"/>
            <a:ext cx="5688632" cy="335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852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Игры с пуговицами </a:t>
            </a:r>
            <a:br>
              <a:rPr lang="ru-RU" b="1" dirty="0"/>
            </a:br>
            <a:r>
              <a:rPr lang="ru-RU" sz="2000" i="1" dirty="0"/>
              <a:t>Развитию пальцев рук способствуют не только пальчиковая гимнастика, но  и разнообразные действия с предметами. Например различные виды мозаик или игры с  пуговицами, которые развивают внимание, восприятие. Подберите   пуговицы разного размера и цвета. Попробуйте выложить рисунок, а затем попросить ребенка сделать такой же. После того, как ребенок научится выполнять задание,  предложите ему придумать свои варианты рисунков. Из пуговичной мозаики можно выложить цветок, неваляшку, снеговика, бабочку, домик, машину и т.д.  </a:t>
            </a:r>
            <a:br>
              <a:rPr lang="ru-RU" sz="2000" i="1" dirty="0"/>
            </a:br>
            <a:endParaRPr lang="ru-RU" sz="20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64904"/>
            <a:ext cx="464400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2564904"/>
            <a:ext cx="442798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24000" y="764704"/>
            <a:ext cx="9144000" cy="2304256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Игры с сыпучими материалами      </a:t>
            </a:r>
            <a:br>
              <a:rPr lang="en-US" b="1" dirty="0"/>
            </a:br>
            <a:r>
              <a:rPr lang="ru-RU" sz="2000" i="1" dirty="0"/>
              <a:t>Игры с крупами не только развивают мелкую моторику, но и помогают совершенствовать</a:t>
            </a:r>
            <a:r>
              <a:rPr lang="en-US" sz="2000" i="1" dirty="0"/>
              <a:t> </a:t>
            </a:r>
            <a:r>
              <a:rPr lang="ru-RU" sz="2000" i="1" dirty="0"/>
              <a:t>сенсорное познание предметов и веществ, развивает чувственное восприятие, эффективно стимулируют работу мозга и умственное развитие ребенка. И, наконец, это просто весело. Детям можно предложить поиграть в игру «Золушка» - перебирать крупы. Для этого в кастрюлю (миску) помещаем  горох и фасоль. Попросите ребенка помочь Вам перебрать и разложить по разным баночкам или бутылочкам фасоль и горох. Можно даже устроить соревнование “Кто быстрее наберет бутылочку”. Или попробовать на ощупь определить и достать только горох или только фасоль. Затем можно выложить узор, чередуя по цвету и форме.</a:t>
            </a:r>
            <a:br>
              <a:rPr lang="ru-RU" sz="1800" dirty="0"/>
            </a:br>
            <a:br>
              <a:rPr lang="ru-RU" sz="1800" dirty="0"/>
            </a:br>
            <a:br>
              <a:rPr lang="ru-RU" sz="1800" dirty="0"/>
            </a:br>
            <a:endParaRPr lang="ru-RU" dirty="0"/>
          </a:p>
        </p:txBody>
      </p:sp>
      <p:pic>
        <p:nvPicPr>
          <p:cNvPr id="36866" name="Picture 2" descr="C:\Users\Олег\Desktop\фотки\Фото1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52936"/>
            <a:ext cx="4067944" cy="4005064"/>
          </a:xfrm>
          <a:prstGeom prst="rect">
            <a:avLst/>
          </a:prstGeom>
          <a:noFill/>
        </p:spPr>
      </p:pic>
      <p:pic>
        <p:nvPicPr>
          <p:cNvPr id="1026" name="Picture 2" descr="F:\фотки\Фото1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1" y="2852936"/>
            <a:ext cx="4932040" cy="4005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221088"/>
            <a:ext cx="9144000" cy="2636912"/>
          </a:xfrm>
        </p:spPr>
        <p:txBody>
          <a:bodyPr>
            <a:normAutofit/>
          </a:bodyPr>
          <a:lstStyle/>
          <a:p>
            <a:r>
              <a:rPr lang="ru-RU" sz="2000" i="1" dirty="0"/>
              <a:t>Податливость крупы, муки, песка провоцирует желание создать из него миниатюру реального мира. Для детей это не только отличное развлечение, но и способ узнать о мире и его свойствах больше. Созданная ребенком картина из этих сыпучих материалов является творческим продуктом. Основной акцент делается на творческом самовыражении ребенка, благодаря которому на бессознательно-символическом уровне происходит выход внутреннего напряжения и поиск путей развития, развивается чувственное восприятие, фантазия и воображение.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0"/>
            <a:ext cx="4860032" cy="980728"/>
          </a:xfrm>
        </p:spPr>
        <p:txBody>
          <a:bodyPr/>
          <a:lstStyle/>
          <a:p>
            <a:r>
              <a:rPr lang="ru-RU" dirty="0"/>
              <a:t>Рисование по манной крупе, муке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12024" y="0"/>
            <a:ext cx="4355976" cy="980728"/>
          </a:xfrm>
        </p:spPr>
        <p:txBody>
          <a:bodyPr>
            <a:normAutofit/>
          </a:bodyPr>
          <a:lstStyle/>
          <a:p>
            <a:r>
              <a:rPr lang="ru-RU" dirty="0"/>
              <a:t>Рисование по гречневой крупе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20688"/>
            <a:ext cx="46440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10" y="620688"/>
            <a:ext cx="449999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1656184"/>
          </a:xfrm>
        </p:spPr>
        <p:txBody>
          <a:bodyPr anchor="ctr"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Нанизывания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i="1" dirty="0"/>
              <a:t>Отлично развивает пальчики рук разнообразное нанизывание. Нанизывать можно все,  что нанизывается: пуговицы, бусы, макаронные изделия, и т.п.</a:t>
            </a:r>
            <a:br>
              <a:rPr lang="ru-RU" sz="2000" dirty="0"/>
            </a:br>
            <a:br>
              <a:rPr lang="ru-RU" sz="2000" dirty="0"/>
            </a:br>
            <a:br>
              <a:rPr lang="ru-RU" sz="1800" dirty="0"/>
            </a:br>
            <a:r>
              <a:rPr lang="ru-RU" sz="2000" dirty="0"/>
              <a:t>  </a:t>
            </a:r>
            <a:r>
              <a:rPr lang="ru-RU" dirty="0"/>
              <a:t>                                             </a:t>
            </a:r>
            <a:r>
              <a:rPr lang="ru-RU" sz="2000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772816"/>
            <a:ext cx="4716016" cy="21602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63544" y="1772817"/>
            <a:ext cx="4104456" cy="576065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005064"/>
            <a:ext cx="471601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196752"/>
            <a:ext cx="442798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96752"/>
            <a:ext cx="47160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412776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Собирание разрезных картинок, </a:t>
            </a:r>
            <a:r>
              <a:rPr lang="ru-RU" b="1" dirty="0" err="1"/>
              <a:t>пазлов</a:t>
            </a:r>
            <a:r>
              <a:rPr lang="ru-RU" b="1" dirty="0"/>
              <a:t>, кубиков        </a:t>
            </a:r>
            <a:br>
              <a:rPr lang="ru-RU" b="1" dirty="0"/>
            </a:br>
            <a:r>
              <a:rPr lang="ru-RU" sz="2200" i="1" dirty="0"/>
              <a:t> </a:t>
            </a:r>
            <a:r>
              <a:rPr lang="ru-RU" sz="2400" i="1" dirty="0"/>
              <a:t>Игры развивают зрительное восприятие, пространственную ориентировку, зрительно-двигательную координацию.</a:t>
            </a:r>
            <a:br>
              <a:rPr lang="ru-RU" sz="2400" i="1" dirty="0"/>
            </a:br>
            <a:r>
              <a:rPr lang="ru-RU" sz="2400" i="1" dirty="0"/>
              <a:t>Можно использовать </a:t>
            </a:r>
            <a:r>
              <a:rPr lang="ru-RU" sz="2400" i="1" dirty="0" err="1"/>
              <a:t>пазлы</a:t>
            </a:r>
            <a:r>
              <a:rPr lang="ru-RU" sz="2400" i="1" dirty="0"/>
              <a:t> или взять две одинаковых картинки, одну из них разрезать на несколько частей. Предложите ребенку глядя на образец  собрать разрезанную картинку.</a:t>
            </a:r>
            <a:br>
              <a:rPr lang="ru-RU" sz="2400" i="1" dirty="0"/>
            </a:br>
            <a:br>
              <a:rPr lang="ru-RU" b="1" i="1" dirty="0"/>
            </a:br>
            <a:endParaRPr lang="ru-RU" i="1" dirty="0"/>
          </a:p>
        </p:txBody>
      </p:sp>
      <p:pic>
        <p:nvPicPr>
          <p:cNvPr id="6" name="Содержимое 5" descr="SDC109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55268" y="2924944"/>
            <a:ext cx="4512733" cy="3933056"/>
          </a:xfrm>
        </p:spPr>
      </p:pic>
      <p:pic>
        <p:nvPicPr>
          <p:cNvPr id="13" name="Содержимое 12" descr="SDC10959_-_kopia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924945"/>
            <a:ext cx="4427984" cy="393305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73016"/>
          </a:xfrm>
        </p:spPr>
        <p:txBody>
          <a:bodyPr>
            <a:normAutofit/>
          </a:bodyPr>
          <a:lstStyle/>
          <a:p>
            <a:r>
              <a:rPr lang="ru-RU" b="1" dirty="0"/>
              <a:t>Аппликации</a:t>
            </a:r>
            <a:br>
              <a:rPr lang="ru-RU" b="1" dirty="0"/>
            </a:br>
            <a:r>
              <a:rPr lang="ru-RU" sz="1800" b="1" i="1" dirty="0"/>
              <a:t> </a:t>
            </a:r>
            <a:r>
              <a:rPr lang="ru-RU" sz="1800" i="1" dirty="0"/>
              <a:t>При помощи аппликаций развивается не только мелкая моторика, это еще увлекательный и познавательный процесс.  Ребенок, выполняя аппликации, сможет сравнивать фигуры большие и маленькие, широкие и узкие, длинные и короткие, темные и светлые. Он определяет, как расположены фигуры (высоко, низко, в центре, слева, справа). Аппликации доступны с весьма раннего возраста. Можно учиться вырезать ножницами, главное чтоб они были безопасными, с закругленными концами. Для начала удобней вырезать геометрические формы, фигурки и клеящим карандашом закреплять их на листе. Если Вы опасаетесь дать ребенку ножницы, пусть рвет руками цветную бумагу или картинки из журнала, газеты - как получится; а вы будете наклеивать рванные кусочки на чистый листок, придавая им какую-либо форму.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73016"/>
            <a:ext cx="449999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3573016"/>
            <a:ext cx="464400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6F2ED3C6-243B-4D30-A1BC-395C6D3DD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1" y="2276476"/>
            <a:ext cx="6753225" cy="792163"/>
          </a:xfrm>
        </p:spPr>
        <p:txBody>
          <a:bodyPr/>
          <a:lstStyle/>
          <a:p>
            <a:br>
              <a:rPr lang="ru-RU" altLang="ru-RU" sz="1800">
                <a:solidFill>
                  <a:schemeClr val="tx1"/>
                </a:solidFill>
              </a:rPr>
            </a:br>
            <a:r>
              <a:rPr lang="ru-RU" altLang="zh-CN" sz="1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br>
              <a:rPr lang="ru-RU" altLang="zh-CN" sz="1800">
                <a:solidFill>
                  <a:schemeClr val="tx1"/>
                </a:solidFill>
              </a:rPr>
            </a:br>
            <a:endParaRPr lang="ru-RU" altLang="ru-RU" sz="1800">
              <a:solidFill>
                <a:srgbClr val="990033"/>
              </a:solidFill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841759A5-17C2-492A-86CD-A341C5087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053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244" name="Picture 6" descr="i?id=323550086-12-72&amp;n=21">
            <a:extLst>
              <a:ext uri="{FF2B5EF4-FFF2-40B4-BE49-F238E27FC236}">
                <a16:creationId xmlns:a16="http://schemas.microsoft.com/office/drawing/2014/main" id="{647E62D4-72E9-44EA-9095-B49502E0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5300664"/>
            <a:ext cx="22320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i?id=322538888-54-72&amp;n=21">
            <a:extLst>
              <a:ext uri="{FF2B5EF4-FFF2-40B4-BE49-F238E27FC236}">
                <a16:creationId xmlns:a16="http://schemas.microsoft.com/office/drawing/2014/main" id="{E7EF7F67-2AFF-4E3C-A42E-A2F29ED8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700214"/>
            <a:ext cx="17287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i?id=323267184-70-72&amp;n=21">
            <a:extLst>
              <a:ext uri="{FF2B5EF4-FFF2-40B4-BE49-F238E27FC236}">
                <a16:creationId xmlns:a16="http://schemas.microsoft.com/office/drawing/2014/main" id="{929B6874-CB32-47F8-B7A9-C0733055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141663"/>
            <a:ext cx="13668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i?id=4541558-02-72&amp;n=21">
            <a:extLst>
              <a:ext uri="{FF2B5EF4-FFF2-40B4-BE49-F238E27FC236}">
                <a16:creationId xmlns:a16="http://schemas.microsoft.com/office/drawing/2014/main" id="{E524E0EE-82AD-4A2F-BA03-04B27AF5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365626"/>
            <a:ext cx="17287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i?id=639497-53-72&amp;n=21">
            <a:extLst>
              <a:ext uri="{FF2B5EF4-FFF2-40B4-BE49-F238E27FC236}">
                <a16:creationId xmlns:a16="http://schemas.microsoft.com/office/drawing/2014/main" id="{5977910C-248C-4CDF-852F-74A9D20E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213101"/>
            <a:ext cx="1584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i?id=22035105-69-72&amp;n=21">
            <a:extLst>
              <a:ext uri="{FF2B5EF4-FFF2-40B4-BE49-F238E27FC236}">
                <a16:creationId xmlns:a16="http://schemas.microsoft.com/office/drawing/2014/main" id="{340C183E-8D96-4C60-BB89-D4999B30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341439"/>
            <a:ext cx="22320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 descr="i?id=36050552-68-72&amp;n=21">
            <a:extLst>
              <a:ext uri="{FF2B5EF4-FFF2-40B4-BE49-F238E27FC236}">
                <a16:creationId xmlns:a16="http://schemas.microsoft.com/office/drawing/2014/main" id="{A3398CDB-7578-4D80-9889-4924ED04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5300664"/>
            <a:ext cx="21605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i?id=114303511-43-72&amp;n=21">
            <a:extLst>
              <a:ext uri="{FF2B5EF4-FFF2-40B4-BE49-F238E27FC236}">
                <a16:creationId xmlns:a16="http://schemas.microsoft.com/office/drawing/2014/main" id="{477C14F7-7D9C-4D0C-90DB-C5D95E2D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341438"/>
            <a:ext cx="22336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4" descr="i?id=475347318-06-72&amp;n=21">
            <a:extLst>
              <a:ext uri="{FF2B5EF4-FFF2-40B4-BE49-F238E27FC236}">
                <a16:creationId xmlns:a16="http://schemas.microsoft.com/office/drawing/2014/main" id="{54ECE3B8-ABAB-422F-8C6E-374BF25E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141663"/>
            <a:ext cx="14287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5" descr="i?id=18786639-27-72&amp;n=21">
            <a:extLst>
              <a:ext uri="{FF2B5EF4-FFF2-40B4-BE49-F238E27FC236}">
                <a16:creationId xmlns:a16="http://schemas.microsoft.com/office/drawing/2014/main" id="{350C480F-7DE8-4D13-8F1F-577B393F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213101"/>
            <a:ext cx="151288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6" descr="i?id=56926802-62-72&amp;n=21">
            <a:extLst>
              <a:ext uri="{FF2B5EF4-FFF2-40B4-BE49-F238E27FC236}">
                <a16:creationId xmlns:a16="http://schemas.microsoft.com/office/drawing/2014/main" id="{5C1E6D0C-1441-42CF-8754-5F6C22A8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341439"/>
            <a:ext cx="21605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Прямоугольник 16">
            <a:extLst>
              <a:ext uri="{FF2B5EF4-FFF2-40B4-BE49-F238E27FC236}">
                <a16:creationId xmlns:a16="http://schemas.microsoft.com/office/drawing/2014/main" id="{7B96A0E3-A15E-4EB9-9761-75F5940B4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260350"/>
            <a:ext cx="81375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Пальчиковые гимнастики</a:t>
            </a:r>
            <a:r>
              <a:rPr lang="ru-RU" altLang="zh-CN" sz="2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когда взрослый читает стихотворение, а дети в это время выполняют определённые движения руками. Таких пальчиковых игр и гимнастик можно найти очень много в специальной литературе. </a:t>
            </a:r>
            <a:endParaRPr lang="ru-RU" altLang="ru-RU" sz="2000">
              <a:solidFill>
                <a:srgbClr val="00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D441546-0CAD-48CF-819A-49B4214DB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4" y="1"/>
            <a:ext cx="5184775" cy="836613"/>
          </a:xfrm>
        </p:spPr>
        <p:txBody>
          <a:bodyPr/>
          <a:lstStyle/>
          <a:p>
            <a:pPr eaLnBrk="1" hangingPunct="1"/>
            <a:r>
              <a:rPr lang="ru-RU" altLang="ru-RU" sz="3200" b="1" i="1">
                <a:solidFill>
                  <a:srgbClr val="800000"/>
                </a:solidFill>
              </a:rPr>
              <a:t>Пальчиковые игры</a:t>
            </a:r>
            <a:br>
              <a:rPr lang="ru-RU" altLang="ru-RU" sz="3600" b="1" i="1">
                <a:solidFill>
                  <a:srgbClr val="800000"/>
                </a:solidFill>
              </a:rPr>
            </a:br>
            <a:endParaRPr lang="ru-RU" altLang="ru-RU" sz="3600" b="1" i="1">
              <a:solidFill>
                <a:srgbClr val="800000"/>
              </a:solidFill>
            </a:endParaRP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12C1AB8-EAE7-4CE2-8C71-62FE9878E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412875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>
                <a:solidFill>
                  <a:srgbClr val="800000"/>
                </a:solidFill>
              </a:rPr>
              <a:t>		</a:t>
            </a:r>
          </a:p>
        </p:txBody>
      </p:sp>
      <p:pic>
        <p:nvPicPr>
          <p:cNvPr id="11268" name="Picture 4" descr="D:\ФОТО\разное\IMG_4700.JPG">
            <a:extLst>
              <a:ext uri="{FF2B5EF4-FFF2-40B4-BE49-F238E27FC236}">
                <a16:creationId xmlns:a16="http://schemas.microsoft.com/office/drawing/2014/main" id="{0EC7A15F-4E4F-48A1-B15A-AFAE1A15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652964"/>
            <a:ext cx="2159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:\ФОТО\разное\IMG_4701.JPG">
            <a:extLst>
              <a:ext uri="{FF2B5EF4-FFF2-40B4-BE49-F238E27FC236}">
                <a16:creationId xmlns:a16="http://schemas.microsoft.com/office/drawing/2014/main" id="{669FEE08-B1BC-4405-9069-E48B6BF9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292600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D:\ФОТО\разное\IMG_4702.JPG">
            <a:extLst>
              <a:ext uri="{FF2B5EF4-FFF2-40B4-BE49-F238E27FC236}">
                <a16:creationId xmlns:a16="http://schemas.microsoft.com/office/drawing/2014/main" id="{594821E2-A373-4D3C-9C29-C1545D67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652964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D:\ФОТО\разное\IMG_4704.JPG">
            <a:extLst>
              <a:ext uri="{FF2B5EF4-FFF2-40B4-BE49-F238E27FC236}">
                <a16:creationId xmlns:a16="http://schemas.microsoft.com/office/drawing/2014/main" id="{36F110C6-44ED-49BC-8D36-38279D19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508500"/>
            <a:ext cx="20891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D:\ФОТО\разное\IMG_4705.JPG">
            <a:extLst>
              <a:ext uri="{FF2B5EF4-FFF2-40B4-BE49-F238E27FC236}">
                <a16:creationId xmlns:a16="http://schemas.microsoft.com/office/drawing/2014/main" id="{B437B8EC-038E-4D85-93E1-722613F7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276475"/>
            <a:ext cx="2305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:\ФОТО\разное\IMG_4706.JPG">
            <a:extLst>
              <a:ext uri="{FF2B5EF4-FFF2-40B4-BE49-F238E27FC236}">
                <a16:creationId xmlns:a16="http://schemas.microsoft.com/office/drawing/2014/main" id="{B43EE2C3-EAB3-4C31-8CB8-DF3D8181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492375"/>
            <a:ext cx="21605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D:\ФОТО\разное\IMG_4707.JPG">
            <a:extLst>
              <a:ext uri="{FF2B5EF4-FFF2-40B4-BE49-F238E27FC236}">
                <a16:creationId xmlns:a16="http://schemas.microsoft.com/office/drawing/2014/main" id="{3D786CD5-305D-4D70-A096-710EB02B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492375"/>
            <a:ext cx="19446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D:\ФОТО\разное\IMG_4708.JPG">
            <a:extLst>
              <a:ext uri="{FF2B5EF4-FFF2-40B4-BE49-F238E27FC236}">
                <a16:creationId xmlns:a16="http://schemas.microsoft.com/office/drawing/2014/main" id="{F2030392-95E9-4DB3-96DC-643ABCAC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276475"/>
            <a:ext cx="21590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D:\ФОТО\разное\IMG_4709.JPG">
            <a:extLst>
              <a:ext uri="{FF2B5EF4-FFF2-40B4-BE49-F238E27FC236}">
                <a16:creationId xmlns:a16="http://schemas.microsoft.com/office/drawing/2014/main" id="{FA7C366D-EBCF-4CB5-B5E4-D9EED3B93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88914"/>
            <a:ext cx="23050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D:\ФОТО\разное\IMG_4710.JPG">
            <a:extLst>
              <a:ext uri="{FF2B5EF4-FFF2-40B4-BE49-F238E27FC236}">
                <a16:creationId xmlns:a16="http://schemas.microsoft.com/office/drawing/2014/main" id="{A03808AE-17A8-406D-9D1D-4FB64286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76250"/>
            <a:ext cx="20875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 descr="D:\ФОТО\разное\IMG_4711.JPG">
            <a:extLst>
              <a:ext uri="{FF2B5EF4-FFF2-40B4-BE49-F238E27FC236}">
                <a16:creationId xmlns:a16="http://schemas.microsoft.com/office/drawing/2014/main" id="{059091DB-8733-4221-B733-93C06165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76250"/>
            <a:ext cx="19446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D:\ФОТО\разное\IMG_4712.JPG">
            <a:extLst>
              <a:ext uri="{FF2B5EF4-FFF2-40B4-BE49-F238E27FC236}">
                <a16:creationId xmlns:a16="http://schemas.microsoft.com/office/drawing/2014/main" id="{415434D4-439A-4FA0-8613-EF37F4ED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21701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4759</Words>
  <Application>Microsoft Office PowerPoint</Application>
  <PresentationFormat>Широкоэкранный</PresentationFormat>
  <Paragraphs>352</Paragraphs>
  <Slides>78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78</vt:i4>
      </vt:variant>
    </vt:vector>
  </HeadingPairs>
  <TitlesOfParts>
    <vt:vector size="91" baseType="lpstr">
      <vt:lpstr>Arial</vt:lpstr>
      <vt:lpstr>Calibri</vt:lpstr>
      <vt:lpstr>Calibri Light</vt:lpstr>
      <vt:lpstr>Constantia</vt:lpstr>
      <vt:lpstr>Times New Roman</vt:lpstr>
      <vt:lpstr>Verdana</vt:lpstr>
      <vt:lpstr>Wingdings 2</vt:lpstr>
      <vt:lpstr>Тема Office</vt:lpstr>
      <vt:lpstr>Шаблон 2</vt:lpstr>
      <vt:lpstr>Оформление по умолчанию</vt:lpstr>
      <vt:lpstr>1_Оформление по умолчанию</vt:lpstr>
      <vt:lpstr>Поток</vt:lpstr>
      <vt:lpstr>1_Тема Office</vt:lpstr>
      <vt:lpstr>«Развиваем мелкую моторику — развиваем речь»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Массажеры</vt:lpstr>
      <vt:lpstr> .  </vt:lpstr>
      <vt:lpstr>Пальчиковые игры </vt:lpstr>
      <vt:lpstr> </vt:lpstr>
      <vt:lpstr>Упражнения с мячами</vt:lpstr>
      <vt:lpstr>Упражнение с четками</vt:lpstr>
      <vt:lpstr>Игры с пуговицами</vt:lpstr>
      <vt:lpstr>Игры с бусами</vt:lpstr>
      <vt:lpstr>Игры с пластилином</vt:lpstr>
      <vt:lpstr>Игры с крупой,горохом,фасолью</vt:lpstr>
      <vt:lpstr>Игры с песком</vt:lpstr>
      <vt:lpstr>Игры с бумагой</vt:lpstr>
      <vt:lpstr>Игры с природным материалом</vt:lpstr>
      <vt:lpstr>Игры с конструктором</vt:lpstr>
      <vt:lpstr>Игры с мозаикой</vt:lpstr>
      <vt:lpstr>Шнуровки</vt:lpstr>
      <vt:lpstr>Игры с веревочкой</vt:lpstr>
      <vt:lpstr>Шитье, вязание, плетение, застежки</vt:lpstr>
      <vt:lpstr>Куклы</vt:lpstr>
      <vt:lpstr>Кубики, пирамидки </vt:lpstr>
      <vt:lpstr>Пазлы </vt:lpstr>
      <vt:lpstr>Презентация PowerPoint</vt:lpstr>
      <vt:lpstr>Игры с прищепками</vt:lpstr>
      <vt:lpstr>Ум ребенка находитсяна кончиках его пальцев. В.А. Сухомлинский </vt:lpstr>
      <vt:lpstr>М.И.Сеченов писал:</vt:lpstr>
      <vt:lpstr>Мелкая моторика- это</vt:lpstr>
      <vt:lpstr>Зачем нужно развивать  мелкую моторику?</vt:lpstr>
      <vt:lpstr>При недостатках развития мелкой моторики дети:</vt:lpstr>
      <vt:lpstr>Влияние  мелкой моторики на развитие всего организма ребёнка</vt:lpstr>
      <vt:lpstr>   Этапы развития мелкой моторики в дошкольном возрасте путём графических упражнений.</vt:lpstr>
      <vt:lpstr>1 этап. Подготовительный.</vt:lpstr>
      <vt:lpstr>2 этап. Автоматизация процесса работы пальцев с карандашом</vt:lpstr>
      <vt:lpstr>Презентация PowerPoint</vt:lpstr>
      <vt:lpstr>3 этап. Творческий</vt:lpstr>
      <vt:lpstr>4этап.Подготовка руки к письму. </vt:lpstr>
      <vt:lpstr>Презентация PowerPoint</vt:lpstr>
      <vt:lpstr>Пальчиковые игры</vt:lpstr>
      <vt:lpstr>Презентация PowerPoint</vt:lpstr>
      <vt:lpstr>Работа с родителями</vt:lpstr>
      <vt:lpstr>Ознакомительная работа</vt:lpstr>
      <vt:lpstr>Развитие мелкой моторики.</vt:lpstr>
      <vt:lpstr>Игры «Без колёс не поедет паровоз», «Цветные автомобили».  </vt:lpstr>
      <vt:lpstr>Весёлые шнурочки для ловких рук.</vt:lpstr>
      <vt:lpstr>Презентация PowerPoint</vt:lpstr>
      <vt:lpstr>Игры с бельевыми прищепками.</vt:lpstr>
      <vt:lpstr>Презентация PowerPoint</vt:lpstr>
      <vt:lpstr>Пальчики-играют. </vt:lpstr>
      <vt:lpstr>Список рекомендуемой литературы: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с песком также положительно влияют на развитие мелкой моторики пальцев рук</vt:lpstr>
      <vt:lpstr>Презентация PowerPoint</vt:lpstr>
      <vt:lpstr>Презентация PowerPoint</vt:lpstr>
      <vt:lpstr>Помните! Развитие речи у ребенка напрямую зависит от мелкой моторики. Развивая у малыша мелкую моторику, не стоит силой заставлять его выполнять те или иные действия. Все занятия должны проходить в легкой игровой форме и доставлять малышу радость.  Успехов Вам!</vt:lpstr>
      <vt:lpstr>Презентация PowerPoint</vt:lpstr>
      <vt:lpstr>Игры с пуговицами  Развитию пальцев рук способствуют не только пальчиковая гимнастика, но  и разнообразные действия с предметами. Например различные виды мозаик или игры с  пуговицами, которые развивают внимание, восприятие. Подберите   пуговицы разного размера и цвета. Попробуйте выложить рисунок, а затем попросить ребенка сделать такой же. После того, как ребенок научится выполнять задание,  предложите ему придумать свои варианты рисунков. Из пуговичной мозаики можно выложить цветок, неваляшку, снеговика, бабочку, домик, машину и т.д.   </vt:lpstr>
      <vt:lpstr>Игры с сыпучими материалами       Игры с крупами не только развивают мелкую моторику, но и помогают совершенствовать сенсорное познание предметов и веществ, развивает чувственное восприятие, эффективно стимулируют работу мозга и умственное развитие ребенка. И, наконец, это просто весело. Детям можно предложить поиграть в игру «Золушка» - перебирать крупы. Для этого в кастрюлю (миску) помещаем  горох и фасоль. Попросите ребенка помочь Вам перебрать и разложить по разным баночкам или бутылочкам фасоль и горох. Можно даже устроить соревнование “Кто быстрее наберет бутылочку”. Или попробовать на ощупь определить и достать только горох или только фасоль. Затем можно выложить узор, чередуя по цвету и форме.   </vt:lpstr>
      <vt:lpstr>Податливость крупы, муки, песка провоцирует желание создать из него миниатюру реального мира. Для детей это не только отличное развлечение, но и способ узнать о мире и его свойствах больше. Созданная ребенком картина из этих сыпучих материалов является творческим продуктом. Основной акцент делается на творческом самовыражении ребенка, благодаря которому на бессознательно-символическом уровне происходит выход внутреннего напряжения и поиск путей развития, развивается чувственное восприятие, фантазия и воображение.</vt:lpstr>
      <vt:lpstr> Нанизывания  Отлично развивает пальчики рук разнообразное нанизывание. Нанизывать можно все,  что нанизывается: пуговицы, бусы, макаронные изделия, и т.п.                                                    </vt:lpstr>
      <vt:lpstr>Собирание разрезных картинок, пазлов, кубиков          Игры развивают зрительное восприятие, пространственную ориентировку, зрительно-двигательную координацию. Можно использовать пазлы или взять две одинаковых картинки, одну из них разрезать на несколько частей. Предложите ребенку глядя на образец  собрать разрезанную картинку.  </vt:lpstr>
      <vt:lpstr>Аппликации  При помощи аппликаций развивается не только мелкая моторика, это еще увлекательный и познавательный процесс.  Ребенок, выполняя аппликации, сможет сравнивать фигуры большие и маленькие, широкие и узкие, длинные и короткие, темные и светлые. Он определяет, как расположены фигуры (высоко, низко, в центре, слева, справа). Аппликации доступны с весьма раннего возраста. Можно учиться вырезать ножницами, главное чтоб они были безопасными, с закругленными концами. Для начала удобней вырезать геометрические формы, фигурки и клеящим карандашом закреплять их на листе. Если Вы опасаетесь дать ребенку ножницы, пусть рвет руками цветную бумагу или картинки из журнала, газеты - как получится; а вы будете наклеивать рванные кусочки на чистый листок, придавая им какую-либо форму.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«Развиваем мелкую моторику — развиваем речь»</dc:title>
  <dc:creator>Ксения Королькова</dc:creator>
  <cp:lastModifiedBy>Ксения Королькова</cp:lastModifiedBy>
  <cp:revision>7</cp:revision>
  <dcterms:created xsi:type="dcterms:W3CDTF">2019-12-12T07:22:20Z</dcterms:created>
  <dcterms:modified xsi:type="dcterms:W3CDTF">2019-12-12T07:33:38Z</dcterms:modified>
</cp:coreProperties>
</file>