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77" r:id="rId5"/>
    <p:sldId id="264" r:id="rId6"/>
    <p:sldId id="263" r:id="rId7"/>
    <p:sldId id="266" r:id="rId8"/>
    <p:sldId id="268" r:id="rId9"/>
    <p:sldId id="284" r:id="rId10"/>
    <p:sldId id="272" r:id="rId11"/>
    <p:sldId id="274" r:id="rId12"/>
    <p:sldId id="276" r:id="rId13"/>
    <p:sldId id="281" r:id="rId14"/>
    <p:sldId id="279" r:id="rId15"/>
    <p:sldId id="282" r:id="rId16"/>
    <p:sldId id="28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7;&#1077;&#1088;&#1075;&#1077;&#1081;\Desktop\&#1075;&#1088;&#1072;&#1092;&#1080;&#1082;&#108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7;&#1077;&#1088;&#1075;&#1077;&#1081;\Desktop\&#1075;&#1088;&#1072;&#1092;&#1080;&#1082;&#1080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7;&#1077;&#1088;&#1075;&#1077;&#1081;\Desktop\&#1075;&#1088;&#1072;&#1092;&#1080;&#1082;&#1080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7;&#1077;&#1088;&#1075;&#1077;&#1081;\Desktop\&#1075;&#1088;&#1072;&#1092;&#1080;&#1082;&#1080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7;&#1077;&#1088;&#1075;&#1077;&#1081;\Desktop\&#1075;&#1088;&#1072;&#1092;&#1080;&#1082;&#1080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7;&#1077;&#1088;&#1075;&#1077;&#1081;\Desktop\&#1075;&#1088;&#1072;&#1092;&#1080;&#1082;&#1080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7;&#1077;&#1088;&#1075;&#1077;&#1081;\Desktop\&#1075;&#1088;&#1072;&#1092;&#1080;&#1082;&#1080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7;&#1077;&#1088;&#1075;&#1077;&#1081;\Desktop\&#1075;&#1088;&#1072;&#1092;&#1080;&#1082;&#108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2800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Информированность школьников </a:t>
            </a:r>
          </a:p>
          <a:p>
            <a:pPr>
              <a:defRPr sz="2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2800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по вопросам олимпийского движения</a:t>
            </a:r>
            <a:endParaRPr lang="ru-RU" sz="2800" b="0" i="0" baseline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6138388687570232"/>
          <c:y val="2.0275750202757544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8.4803139318943246E-2"/>
          <c:y val="0.17171292010144337"/>
          <c:w val="0.88464129483814735"/>
          <c:h val="0.69317949839603565"/>
        </c:manualLayout>
      </c:layout>
      <c:bar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владеют информацией</c:v>
                </c:pt>
                <c:pt idx="1">
                  <c:v>частично</c:v>
                </c:pt>
                <c:pt idx="2">
                  <c:v>не владеют информацией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0.46</c:v>
                </c:pt>
                <c:pt idx="1">
                  <c:v>0.44000000000000022</c:v>
                </c:pt>
                <c:pt idx="2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0004224"/>
        <c:axId val="40014208"/>
      </c:barChart>
      <c:catAx>
        <c:axId val="40004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014208"/>
        <c:crosses val="autoZero"/>
        <c:auto val="1"/>
        <c:lblAlgn val="ctr"/>
        <c:lblOffset val="100"/>
        <c:noMultiLvlLbl val="0"/>
      </c:catAx>
      <c:valAx>
        <c:axId val="4001420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40004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800" baseline="0" dirty="0">
                <a:solidFill>
                  <a:schemeClr val="tx1"/>
                </a:solidFill>
              </a:rPr>
              <a:t> </a:t>
            </a:r>
            <a:r>
              <a:rPr lang="ru-RU" sz="2800" b="0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Осведомленность </a:t>
            </a:r>
            <a:r>
              <a:rPr lang="ru-RU" sz="2800" b="0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учащихся</a:t>
            </a:r>
          </a:p>
          <a:p>
            <a:pPr>
              <a:defRPr sz="2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800" b="0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происхождении Олимпийских </a:t>
            </a:r>
            <a:r>
              <a:rPr lang="ru-RU" sz="2800" b="0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</a:t>
            </a:r>
            <a:endParaRPr lang="ru-RU" sz="2800" b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"/>
          <c:y val="0.16671992965986879"/>
          <c:w val="0.97296633079380679"/>
          <c:h val="0.74347669291338725"/>
        </c:manualLayout>
      </c:layout>
      <c:bar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Лист1!$A$10:$A$12</c:f>
              <c:strCache>
                <c:ptCount val="3"/>
                <c:pt idx="0">
                  <c:v>владеют информацией</c:v>
                </c:pt>
                <c:pt idx="1">
                  <c:v>частично</c:v>
                </c:pt>
                <c:pt idx="2">
                  <c:v>не владеют информацией</c:v>
                </c:pt>
              </c:strCache>
            </c:strRef>
          </c:cat>
          <c:val>
            <c:numRef>
              <c:f>Лист1!$B$10:$B$12</c:f>
              <c:numCache>
                <c:formatCode>0%</c:formatCode>
                <c:ptCount val="3"/>
                <c:pt idx="0">
                  <c:v>0.49000000000000032</c:v>
                </c:pt>
                <c:pt idx="1">
                  <c:v>0.31000000000000061</c:v>
                </c:pt>
                <c:pt idx="2">
                  <c:v>0.2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0511360"/>
        <c:axId val="40512896"/>
      </c:barChart>
      <c:catAx>
        <c:axId val="40511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512896"/>
        <c:crosses val="autoZero"/>
        <c:auto val="1"/>
        <c:lblAlgn val="ctr"/>
        <c:lblOffset val="100"/>
        <c:noMultiLvlLbl val="0"/>
      </c:catAx>
      <c:valAx>
        <c:axId val="4051289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40511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3200" b="0" i="0" u="none" strike="noStrike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Знание школьниками</a:t>
            </a:r>
          </a:p>
          <a:p>
            <a:pPr>
              <a:defRPr sz="3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3200" b="0" i="0" u="none" strike="noStrike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олимпийского девиза</a:t>
            </a:r>
            <a:endParaRPr lang="ru-RU" sz="3200" b="0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2.4977039313996394E-2"/>
          <c:y val="3.0108571230358275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3.4971416244202351E-2"/>
          <c:y val="1.2232783262893919E-2"/>
          <c:w val="0.94311077553661959"/>
          <c:h val="0.86029339038633534"/>
        </c:manualLayout>
      </c:layout>
      <c:bar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Лист1!$A$16:$A$18</c:f>
              <c:strCache>
                <c:ptCount val="2"/>
                <c:pt idx="0">
                  <c:v>владеют информацией</c:v>
                </c:pt>
                <c:pt idx="1">
                  <c:v>не владеют информацией</c:v>
                </c:pt>
              </c:strCache>
            </c:strRef>
          </c:cat>
          <c:val>
            <c:numRef>
              <c:f>Лист1!$B$16:$B$18</c:f>
              <c:numCache>
                <c:formatCode>0%</c:formatCode>
                <c:ptCount val="2"/>
                <c:pt idx="0">
                  <c:v>0.35000000000000031</c:v>
                </c:pt>
                <c:pt idx="1">
                  <c:v>0.65000000000000147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40"/>
        <c:overlap val="-24"/>
        <c:axId val="86061824"/>
        <c:axId val="86063360"/>
      </c:barChart>
      <c:catAx>
        <c:axId val="86061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6063360"/>
        <c:crosses val="autoZero"/>
        <c:auto val="1"/>
        <c:lblAlgn val="ctr"/>
        <c:lblOffset val="100"/>
        <c:noMultiLvlLbl val="0"/>
      </c:catAx>
      <c:valAx>
        <c:axId val="8606336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86061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b="0" i="0" u="none" strike="noStrike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Информированность школьников </a:t>
            </a:r>
          </a:p>
          <a:p>
            <a:pPr>
              <a:defRPr sz="2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800" b="0" i="0" u="none" strike="noStrike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 олимпийских ценностях</a:t>
            </a:r>
            <a:endParaRPr lang="ru-RU" sz="2800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Лист1!$A$20:$A$22</c:f>
              <c:strCache>
                <c:ptCount val="3"/>
                <c:pt idx="0">
                  <c:v>владеют информацией</c:v>
                </c:pt>
                <c:pt idx="1">
                  <c:v>частично</c:v>
                </c:pt>
                <c:pt idx="2">
                  <c:v>не владеют информацией</c:v>
                </c:pt>
              </c:strCache>
            </c:strRef>
          </c:cat>
          <c:val>
            <c:numRef>
              <c:f>Лист1!$B$20:$B$22</c:f>
              <c:numCache>
                <c:formatCode>0%</c:formatCode>
                <c:ptCount val="3"/>
                <c:pt idx="0">
                  <c:v>0.36000000000000032</c:v>
                </c:pt>
                <c:pt idx="1">
                  <c:v>0.34</c:v>
                </c:pt>
                <c:pt idx="2">
                  <c:v>0.30000000000000032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0267776"/>
        <c:axId val="40269312"/>
      </c:barChart>
      <c:catAx>
        <c:axId val="4026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269312"/>
        <c:crosses val="autoZero"/>
        <c:auto val="1"/>
        <c:lblAlgn val="ctr"/>
        <c:lblOffset val="100"/>
        <c:noMultiLvlLbl val="0"/>
      </c:catAx>
      <c:valAx>
        <c:axId val="4026931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40267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b="0" i="0" u="none" strike="noStrike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Отношение школьников к ценностям, которыми руководствуются олимпийские чемпионы в</a:t>
            </a:r>
          </a:p>
          <a:p>
            <a:pPr algn="ctr"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b="0" i="0" u="none" strike="noStrike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спорте и в повседневной жизни</a:t>
            </a:r>
            <a:endParaRPr lang="ru-RU" sz="2400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3922981984481586"/>
          <c:y val="5.0988253551896383E-4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1.3767209011264115E-2"/>
          <c:y val="0.24805668016194393"/>
          <c:w val="0.97246558197747157"/>
          <c:h val="0.50335697663298151"/>
        </c:manualLayout>
      </c:layout>
      <c:bar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Лист1!$A$25:$A$27</c:f>
              <c:strCache>
                <c:ptCount val="3"/>
                <c:pt idx="0">
                  <c:v> олимпийские чемпионы руководствуются в жизни и спорте какими-то особенными ценностями, чем обычные люди</c:v>
                </c:pt>
                <c:pt idx="1">
                  <c:v> так не считают</c:v>
                </c:pt>
                <c:pt idx="2">
                  <c:v>не знают</c:v>
                </c:pt>
              </c:strCache>
            </c:strRef>
          </c:cat>
          <c:val>
            <c:numRef>
              <c:f>Лист1!$B$25:$B$27</c:f>
              <c:numCache>
                <c:formatCode>0%</c:formatCode>
                <c:ptCount val="3"/>
                <c:pt idx="0">
                  <c:v>0.43000000000000038</c:v>
                </c:pt>
                <c:pt idx="1">
                  <c:v>0.34</c:v>
                </c:pt>
                <c:pt idx="2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0291328"/>
        <c:axId val="40334080"/>
      </c:barChart>
      <c:catAx>
        <c:axId val="40291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334080"/>
        <c:crosses val="autoZero"/>
        <c:auto val="1"/>
        <c:lblAlgn val="ctr"/>
        <c:lblOffset val="100"/>
        <c:noMultiLvlLbl val="0"/>
      </c:catAx>
      <c:valAx>
        <c:axId val="4033408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40291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prstClr val="white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 </a:t>
            </a:r>
            <a:r>
              <a:rPr lang="ru-RU" sz="2800" b="0" i="0" u="none" strike="noStrike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Желание школьников обладать званием «олимпийский чемпион»</a:t>
            </a:r>
            <a:endParaRPr lang="ru-RU" sz="2800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6896267997709064"/>
          <c:y val="1.505376344086022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mtClean="0">
                        <a:latin typeface="Times New Roman" pitchFamily="18" charset="0"/>
                        <a:cs typeface="Times New Roman" pitchFamily="18" charset="0"/>
                      </a:rPr>
                      <a:t>25%</a:t>
                    </a:r>
                    <a:endParaRPr lang="en-US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Лист1!$A$29:$A$31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равнодушны </c:v>
                </c:pt>
              </c:strCache>
            </c:strRef>
          </c:cat>
          <c:val>
            <c:numRef>
              <c:f>Лист1!$B$29:$B$31</c:f>
              <c:numCache>
                <c:formatCode>0%</c:formatCode>
                <c:ptCount val="3"/>
                <c:pt idx="0">
                  <c:v>0.54</c:v>
                </c:pt>
                <c:pt idx="1">
                  <c:v>0.21000000000000021</c:v>
                </c:pt>
                <c:pt idx="2">
                  <c:v>0.35000000000000031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0376576"/>
        <c:axId val="40382464"/>
      </c:barChart>
      <c:catAx>
        <c:axId val="4037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382464"/>
        <c:crosses val="autoZero"/>
        <c:auto val="1"/>
        <c:lblAlgn val="ctr"/>
        <c:lblOffset val="100"/>
        <c:noMultiLvlLbl val="0"/>
      </c:catAx>
      <c:valAx>
        <c:axId val="403824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40376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u="none" strike="noStrike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Показатели привлечения школьников к занятиям спортом</a:t>
            </a:r>
            <a:endParaRPr lang="ru-RU" sz="2800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6558452391195966"/>
          <c:y val="4.316012815128897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8255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/>
              </a:sp3d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Лист1!$A$33:$A$34</c:f>
              <c:strCache>
                <c:ptCount val="2"/>
                <c:pt idx="0">
                  <c:v>занимаются  спортом</c:v>
                </c:pt>
                <c:pt idx="1">
                  <c:v>не занимаются спортом</c:v>
                </c:pt>
              </c:strCache>
            </c:strRef>
          </c:cat>
          <c:val>
            <c:numRef>
              <c:f>Лист1!$B$33:$B$34</c:f>
              <c:numCache>
                <c:formatCode>0%</c:formatCode>
                <c:ptCount val="2"/>
                <c:pt idx="0">
                  <c:v>0.67000000000000171</c:v>
                </c:pt>
                <c:pt idx="1">
                  <c:v>0.33000000000000085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420480"/>
        <c:axId val="40422016"/>
      </c:barChart>
      <c:catAx>
        <c:axId val="4042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422016"/>
        <c:crosses val="autoZero"/>
        <c:auto val="1"/>
        <c:lblAlgn val="ctr"/>
        <c:lblOffset val="100"/>
        <c:noMultiLvlLbl val="0"/>
      </c:catAx>
      <c:valAx>
        <c:axId val="4042201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40420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8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i="0" u="none" strike="noStrike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Желание школьников получать знания об истории Олимпийских игр и олимпийском движении</a:t>
            </a:r>
            <a:endParaRPr lang="ru-RU" sz="2800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5347381128463913"/>
          <c:y val="2.795698924731182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spPr>
            <a:ln>
              <a:solidFill>
                <a:schemeClr val="tx1">
                  <a:alpha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82550"/>
            </a:sp3d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chemeClr val="tx1">
                    <a:alpha val="75000"/>
                  </a:schemeClr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82550"/>
              </a:sp3d>
            </c:spPr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chemeClr val="tx1">
                    <a:alpha val="75000"/>
                  </a:schemeClr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82550"/>
              </a:sp3d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chemeClr val="tx1">
                    <a:alpha val="75000"/>
                  </a:schemeClr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82550"/>
              </a:sp3d>
            </c:spPr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b="1" dirty="0" smtClean="0">
                        <a:latin typeface="Times New Roman" pitchFamily="18" charset="0"/>
                        <a:cs typeface="Times New Roman" pitchFamily="18" charset="0"/>
                      </a:rPr>
                      <a:t>11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Лист1!$A$29:$A$31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равнодушны </c:v>
                </c:pt>
              </c:strCache>
            </c:strRef>
          </c:cat>
          <c:val>
            <c:numRef>
              <c:f>Лист1!$B$29:$B$31</c:f>
              <c:numCache>
                <c:formatCode>0%</c:formatCode>
                <c:ptCount val="3"/>
                <c:pt idx="0">
                  <c:v>0.54</c:v>
                </c:pt>
                <c:pt idx="1">
                  <c:v>0.21000000000000021</c:v>
                </c:pt>
                <c:pt idx="2">
                  <c:v>0.35000000000000031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0477056"/>
        <c:axId val="40478592"/>
      </c:barChart>
      <c:catAx>
        <c:axId val="40477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478592"/>
        <c:crosses val="autoZero"/>
        <c:auto val="1"/>
        <c:lblAlgn val="ctr"/>
        <c:lblOffset val="100"/>
        <c:noMultiLvlLbl val="0"/>
      </c:catAx>
      <c:valAx>
        <c:axId val="4047859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40477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4393F4-5334-4873-8863-F7384DD5BE94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2987E9-C104-4814-9691-52AB7CFF97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4393F4-5334-4873-8863-F7384DD5BE94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2987E9-C104-4814-9691-52AB7CFF97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4393F4-5334-4873-8863-F7384DD5BE94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2987E9-C104-4814-9691-52AB7CFF97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4393F4-5334-4873-8863-F7384DD5BE94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2987E9-C104-4814-9691-52AB7CFF97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4393F4-5334-4873-8863-F7384DD5BE94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2987E9-C104-4814-9691-52AB7CFF97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4393F4-5334-4873-8863-F7384DD5BE94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2987E9-C104-4814-9691-52AB7CFF97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4393F4-5334-4873-8863-F7384DD5BE94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2987E9-C104-4814-9691-52AB7CFF97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4393F4-5334-4873-8863-F7384DD5BE94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2987E9-C104-4814-9691-52AB7CFF97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4393F4-5334-4873-8863-F7384DD5BE94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2987E9-C104-4814-9691-52AB7CFF97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4393F4-5334-4873-8863-F7384DD5BE94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2987E9-C104-4814-9691-52AB7CFF97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4393F4-5334-4873-8863-F7384DD5BE94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2987E9-C104-4814-9691-52AB7CFF97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44393F4-5334-4873-8863-F7384DD5BE94}" type="datetimeFigureOut">
              <a:rPr lang="ru-RU" smtClean="0"/>
              <a:pPr/>
              <a:t>13.01.2020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42987E9-C104-4814-9691-52AB7CFF97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000232" y="4429132"/>
            <a:ext cx="5929338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chemeClr val="tx2">
                    <a:satMod val="130000"/>
                  </a:schemeClr>
                </a:solidFill>
              </a:rPr>
              <a:t>Бабкин Николай Александрович</a:t>
            </a:r>
          </a:p>
          <a:p>
            <a:pPr algn="ctr"/>
            <a:r>
              <a:rPr lang="ru-RU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физической культуры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муниципального общеобразовательного учреждения </a:t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«Средняя общеобразовательная школа №2 г. Свирска»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355240"/>
              </p:ext>
            </p:extLst>
          </p:nvPr>
        </p:nvGraphicFramePr>
        <p:xfrm>
          <a:off x="1071538" y="214290"/>
          <a:ext cx="7643866" cy="6097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008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1690976"/>
              </p:ext>
            </p:extLst>
          </p:nvPr>
        </p:nvGraphicFramePr>
        <p:xfrm>
          <a:off x="1071538" y="381000"/>
          <a:ext cx="7643866" cy="5905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909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2087655"/>
              </p:ext>
            </p:extLst>
          </p:nvPr>
        </p:nvGraphicFramePr>
        <p:xfrm>
          <a:off x="1071538" y="0"/>
          <a:ext cx="7643865" cy="6334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413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1071538" y="260744"/>
            <a:ext cx="6500858" cy="7186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Программа олимпийского образования</a:t>
            </a:r>
          </a:p>
          <a:p>
            <a:pPr algn="ctr"/>
            <a:endParaRPr lang="ru-RU" sz="28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«Быстрее, Выше, Сильнее»</a:t>
            </a:r>
          </a:p>
          <a:p>
            <a:pPr algn="ctr"/>
            <a:endParaRPr lang="ru-RU" sz="23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программы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- приобщение учащихся  к идеалам и ценностям олимпийского образования.  </a:t>
            </a:r>
          </a:p>
          <a:p>
            <a:r>
              <a:rPr lang="ru-RU" sz="23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Дать школьникам наиболее полное представление об истории Олимпийских игр, включить их в активное освоение системы олимпийских ценностей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Актуализировать информацию об Олимпийских играх, распространение олимпийских  ценностей для создания дружественной среды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Пропагандировать здорового образа жизни, привлечение детей в спорт, развитие их творческих способностей.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Воспитывать чувство гордости за достижения спортсменов нашей страны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Олимпийский Миш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02" y="142852"/>
            <a:ext cx="1500198" cy="19437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571480"/>
            <a:ext cx="55721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Реализация программы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rot="10800000" flipV="1">
            <a:off x="2571736" y="2071678"/>
            <a:ext cx="1428760" cy="1143008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5214942" y="2071678"/>
            <a:ext cx="1285884" cy="1214446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85852" y="3500438"/>
            <a:ext cx="3071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Урочная деятельность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14942" y="3643314"/>
            <a:ext cx="29289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Внеурочная</a:t>
            </a:r>
            <a:r>
              <a:rPr lang="ru-RU" dirty="0" smtClean="0"/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деятельность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2" descr="Олимпийский Миш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36" y="285728"/>
            <a:ext cx="2000264" cy="2093299"/>
          </a:xfrm>
          <a:prstGeom prst="rect">
            <a:avLst/>
          </a:prstGeom>
          <a:noFill/>
        </p:spPr>
      </p:pic>
      <p:pic>
        <p:nvPicPr>
          <p:cNvPr id="9" name="Рисунок 8" descr="олимпийский,спорт,кольцо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5072074"/>
            <a:ext cx="300039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0232" y="428604"/>
            <a:ext cx="5715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Направления в работе</a:t>
            </a:r>
            <a:r>
              <a:rPr lang="ru-RU" dirty="0" smtClean="0"/>
              <a:t>	</a:t>
            </a:r>
            <a:endParaRPr lang="ru-RU" dirty="0"/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2465373" y="2892421"/>
            <a:ext cx="3213916" cy="794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1500166" y="1357298"/>
            <a:ext cx="1857388" cy="142876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5286380" y="1285860"/>
            <a:ext cx="1857388" cy="1571636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8596" y="3214686"/>
            <a:ext cx="314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Диагностическое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43042" y="4500570"/>
            <a:ext cx="5929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Информационно-просветительское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00562" y="3143248"/>
            <a:ext cx="464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Физкультурно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спортивное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Олимпийский Миш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4964" y="0"/>
            <a:ext cx="1879035" cy="2214554"/>
          </a:xfrm>
          <a:prstGeom prst="rect">
            <a:avLst/>
          </a:prstGeom>
          <a:noFill/>
        </p:spPr>
      </p:pic>
      <p:pic>
        <p:nvPicPr>
          <p:cNvPr id="10" name="Рисунок 9" descr="олимпийский,спорт,кольцо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5286388"/>
            <a:ext cx="307183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66" y="642918"/>
            <a:ext cx="61436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Гипотеза исследования: </a:t>
            </a:r>
            <a:endParaRPr lang="ru-RU" sz="36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олимпийское образование является эффективным средством для гуманистического воспитания личности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Олимпийский Миш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4964" y="0"/>
            <a:ext cx="1879035" cy="2214554"/>
          </a:xfrm>
          <a:prstGeom prst="rect">
            <a:avLst/>
          </a:prstGeom>
          <a:noFill/>
        </p:spPr>
      </p:pic>
      <p:pic>
        <p:nvPicPr>
          <p:cNvPr id="4" name="Рисунок 3" descr="олимпийский,спорт,кольцо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4357694"/>
            <a:ext cx="421484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28662" y="214291"/>
            <a:ext cx="728667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Олимпийское образование как средство гуманистического воспитания личности</a:t>
            </a:r>
            <a:endParaRPr lang="ru-RU" sz="5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Олимпийский Миш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12" y="0"/>
            <a:ext cx="1857388" cy="2214554"/>
          </a:xfrm>
          <a:prstGeom prst="rect">
            <a:avLst/>
          </a:prstGeom>
          <a:noFill/>
        </p:spPr>
      </p:pic>
      <p:pic>
        <p:nvPicPr>
          <p:cNvPr id="4" name="Рисунок 3" descr="олимпийский,спорт,кольцо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4572008"/>
            <a:ext cx="378621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1538" y="357166"/>
            <a:ext cx="635798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 исследования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совершенствование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гуманизации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учебно-воспитательного процесса учащихся посредством внедрения олимпийского образования.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/>
            <a:r>
              <a:rPr lang="ru-RU" sz="2400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en-US" sz="2400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u="sng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AutoNum type="arabicPeriod"/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Определить и проанализировать уровень информированности учащихся в вопросах олимпийской тематики.</a:t>
            </a:r>
          </a:p>
          <a:p>
            <a:pPr marL="514350" lvl="0" indent="-514350" algn="just"/>
            <a:endParaRPr lang="ru-RU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514350" indent="-51435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	Разработать план реализации олимпийского образования в общеобразовательных учебных заведениях.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Олимпийский Миш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0"/>
            <a:ext cx="1714480" cy="20206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285728"/>
            <a:ext cx="5929354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Объект исследования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олимпийское образование как процесс познания, передачи, усвоения и распространения среди школьников  идеалов и ценностей </a:t>
            </a:r>
            <a:r>
              <a:rPr lang="ru-RU" sz="2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олимпизма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Предмет исследования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особенности олимпийского образования как средство гуманистического воспитания личности.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Гипотеза исследования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олимпийское образование является эффективным средством для гуманистического воспитания личности.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Олимпийский Миш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36" y="214290"/>
            <a:ext cx="2000264" cy="22859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7813357"/>
              </p:ext>
            </p:extLst>
          </p:nvPr>
        </p:nvGraphicFramePr>
        <p:xfrm>
          <a:off x="1071538" y="214290"/>
          <a:ext cx="7643866" cy="6215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1226338"/>
              </p:ext>
            </p:extLst>
          </p:nvPr>
        </p:nvGraphicFramePr>
        <p:xfrm>
          <a:off x="1071538" y="428604"/>
          <a:ext cx="7643866" cy="6064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832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3410104"/>
              </p:ext>
            </p:extLst>
          </p:nvPr>
        </p:nvGraphicFramePr>
        <p:xfrm>
          <a:off x="1071538" y="469900"/>
          <a:ext cx="7643866" cy="576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915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757882"/>
              </p:ext>
            </p:extLst>
          </p:nvPr>
        </p:nvGraphicFramePr>
        <p:xfrm>
          <a:off x="1071538" y="431800"/>
          <a:ext cx="7643865" cy="5854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253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61259"/>
              </p:ext>
            </p:extLst>
          </p:nvPr>
        </p:nvGraphicFramePr>
        <p:xfrm>
          <a:off x="1071538" y="357166"/>
          <a:ext cx="7653364" cy="6208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66007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470</TotalTime>
  <Words>276</Words>
  <Application>Microsoft Office PowerPoint</Application>
  <PresentationFormat>Экран (4:3)</PresentationFormat>
  <Paragraphs>53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Nikolay</cp:lastModifiedBy>
  <cp:revision>66</cp:revision>
  <dcterms:created xsi:type="dcterms:W3CDTF">2016-02-08T10:57:54Z</dcterms:created>
  <dcterms:modified xsi:type="dcterms:W3CDTF">2020-01-13T04:59:29Z</dcterms:modified>
</cp:coreProperties>
</file>