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5" r:id="rId7"/>
    <p:sldId id="267" r:id="rId8"/>
    <p:sldId id="272" r:id="rId9"/>
    <p:sldId id="268" r:id="rId10"/>
    <p:sldId id="269" r:id="rId11"/>
    <p:sldId id="270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75" r:id="rId21"/>
    <p:sldId id="262" r:id="rId22"/>
    <p:sldId id="276" r:id="rId23"/>
    <p:sldId id="27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00"/>
    <a:srgbClr val="99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511" autoAdjust="0"/>
    <p:restoredTop sz="94660"/>
  </p:normalViewPr>
  <p:slideViewPr>
    <p:cSldViewPr>
      <p:cViewPr varScale="1">
        <p:scale>
          <a:sx n="66" d="100"/>
          <a:sy n="66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4F8C0-88B3-4EF7-881E-F0F1E803B9B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0575AE-2D18-4348-AB62-524F1885CD79}">
      <dgm:prSet phldrT="[Текст]"/>
      <dgm:spPr/>
      <dgm:t>
        <a:bodyPr/>
        <a:lstStyle/>
        <a:p>
          <a:r>
            <a:rPr lang="ru-RU" dirty="0" smtClean="0"/>
            <a:t>Непосредственно-образовательная деятельность</a:t>
          </a:r>
          <a:endParaRPr lang="ru-RU" dirty="0"/>
        </a:p>
      </dgm:t>
    </dgm:pt>
    <dgm:pt modelId="{3097E07E-B321-4082-9B17-C98E039B0FC5}" type="parTrans" cxnId="{7DA9663F-6DF0-4F08-9855-898411B23652}">
      <dgm:prSet/>
      <dgm:spPr/>
      <dgm:t>
        <a:bodyPr/>
        <a:lstStyle/>
        <a:p>
          <a:endParaRPr lang="ru-RU"/>
        </a:p>
      </dgm:t>
    </dgm:pt>
    <dgm:pt modelId="{77BE49CF-10A7-4682-AF74-A4417A2E9664}" type="sibTrans" cxnId="{7DA9663F-6DF0-4F08-9855-898411B23652}">
      <dgm:prSet/>
      <dgm:spPr/>
      <dgm:t>
        <a:bodyPr/>
        <a:lstStyle/>
        <a:p>
          <a:endParaRPr lang="ru-RU"/>
        </a:p>
      </dgm:t>
    </dgm:pt>
    <dgm:pt modelId="{657DE2FB-E9EF-4A52-9051-1B48D74F552E}">
      <dgm:prSet phldrT="[Текст]"/>
      <dgm:spPr/>
      <dgm:t>
        <a:bodyPr/>
        <a:lstStyle/>
        <a:p>
          <a:r>
            <a:rPr lang="ru-RU" dirty="0" smtClean="0"/>
            <a:t>Совместная деятельность со взрослыми</a:t>
          </a:r>
          <a:endParaRPr lang="ru-RU" dirty="0"/>
        </a:p>
      </dgm:t>
    </dgm:pt>
    <dgm:pt modelId="{2C941ADD-334A-44C4-8EEA-4AEEB4CF155E}" type="parTrans" cxnId="{DEE12E4C-F288-466F-B5DB-1164075898F4}">
      <dgm:prSet/>
      <dgm:spPr/>
      <dgm:t>
        <a:bodyPr/>
        <a:lstStyle/>
        <a:p>
          <a:endParaRPr lang="ru-RU"/>
        </a:p>
      </dgm:t>
    </dgm:pt>
    <dgm:pt modelId="{0A3C7363-0D4E-46ED-8707-A66384D6F5D0}" type="sibTrans" cxnId="{DEE12E4C-F288-466F-B5DB-1164075898F4}">
      <dgm:prSet/>
      <dgm:spPr/>
      <dgm:t>
        <a:bodyPr/>
        <a:lstStyle/>
        <a:p>
          <a:endParaRPr lang="ru-RU"/>
        </a:p>
      </dgm:t>
    </dgm:pt>
    <dgm:pt modelId="{85D5649A-939B-4188-A3F1-8FE76E87E33C}">
      <dgm:prSet phldrT="[Текст]" phldr="1"/>
      <dgm:spPr/>
      <dgm:t>
        <a:bodyPr/>
        <a:lstStyle/>
        <a:p>
          <a:endParaRPr lang="ru-RU" dirty="0"/>
        </a:p>
      </dgm:t>
    </dgm:pt>
    <dgm:pt modelId="{A92761D7-F1D7-4F78-837F-A0702FE21EFC}" type="parTrans" cxnId="{9654F8E3-EFBA-4EB2-8124-15AC4DBB3F8A}">
      <dgm:prSet/>
      <dgm:spPr/>
      <dgm:t>
        <a:bodyPr/>
        <a:lstStyle/>
        <a:p>
          <a:endParaRPr lang="ru-RU"/>
        </a:p>
      </dgm:t>
    </dgm:pt>
    <dgm:pt modelId="{0802D94B-866C-48B0-A6A4-E9F0E321DD5D}" type="sibTrans" cxnId="{9654F8E3-EFBA-4EB2-8124-15AC4DBB3F8A}">
      <dgm:prSet/>
      <dgm:spPr/>
      <dgm:t>
        <a:bodyPr/>
        <a:lstStyle/>
        <a:p>
          <a:endParaRPr lang="ru-RU"/>
        </a:p>
      </dgm:t>
    </dgm:pt>
    <dgm:pt modelId="{0B869A94-A955-4E82-B3B3-4F64FE7FF470}">
      <dgm:prSet phldrT="[Текст]"/>
      <dgm:spPr/>
      <dgm:t>
        <a:bodyPr/>
        <a:lstStyle/>
        <a:p>
          <a:r>
            <a:rPr lang="ru-RU" dirty="0" smtClean="0"/>
            <a:t>Самостоятельная деятельность детей</a:t>
          </a:r>
          <a:endParaRPr lang="ru-RU" dirty="0"/>
        </a:p>
      </dgm:t>
    </dgm:pt>
    <dgm:pt modelId="{71DA1AE7-C066-4606-8ACE-CC8566D68EB3}" type="parTrans" cxnId="{875DA4D2-C4C9-43DF-9CBB-19C79E6758E5}">
      <dgm:prSet/>
      <dgm:spPr/>
      <dgm:t>
        <a:bodyPr/>
        <a:lstStyle/>
        <a:p>
          <a:endParaRPr lang="ru-RU"/>
        </a:p>
      </dgm:t>
    </dgm:pt>
    <dgm:pt modelId="{CCA7A00A-A2D0-4ACB-B91A-189C883CDCED}" type="sibTrans" cxnId="{875DA4D2-C4C9-43DF-9CBB-19C79E6758E5}">
      <dgm:prSet/>
      <dgm:spPr/>
      <dgm:t>
        <a:bodyPr/>
        <a:lstStyle/>
        <a:p>
          <a:endParaRPr lang="ru-RU"/>
        </a:p>
      </dgm:t>
    </dgm:pt>
    <dgm:pt modelId="{9BD379A0-0A8D-4AB3-BA6C-D39126672F6C}">
      <dgm:prSet phldrT="[Текст]" phldr="1"/>
      <dgm:spPr/>
      <dgm:t>
        <a:bodyPr/>
        <a:lstStyle/>
        <a:p>
          <a:endParaRPr lang="ru-RU" dirty="0"/>
        </a:p>
      </dgm:t>
    </dgm:pt>
    <dgm:pt modelId="{6DD53259-AEF0-47AF-892E-323224480D08}" type="sibTrans" cxnId="{7B7E8DA4-02E3-457F-A970-4CA180847C2D}">
      <dgm:prSet/>
      <dgm:spPr/>
      <dgm:t>
        <a:bodyPr/>
        <a:lstStyle/>
        <a:p>
          <a:endParaRPr lang="ru-RU"/>
        </a:p>
      </dgm:t>
    </dgm:pt>
    <dgm:pt modelId="{98E6028B-2749-49A8-BFB5-5C79503DD0DB}" type="parTrans" cxnId="{7B7E8DA4-02E3-457F-A970-4CA180847C2D}">
      <dgm:prSet/>
      <dgm:spPr/>
      <dgm:t>
        <a:bodyPr/>
        <a:lstStyle/>
        <a:p>
          <a:endParaRPr lang="ru-RU"/>
        </a:p>
      </dgm:t>
    </dgm:pt>
    <dgm:pt modelId="{A91BF523-46F1-410F-8DB5-655575251ECA}">
      <dgm:prSet phldrT="[Текст]" phldr="1"/>
      <dgm:spPr/>
      <dgm:t>
        <a:bodyPr/>
        <a:lstStyle/>
        <a:p>
          <a:endParaRPr lang="ru-RU" dirty="0"/>
        </a:p>
      </dgm:t>
    </dgm:pt>
    <dgm:pt modelId="{642EB81E-63F1-455B-BC99-0E82D1D4D371}" type="sibTrans" cxnId="{57C54B0B-7A75-4E92-9F45-31DDF76EA85F}">
      <dgm:prSet/>
      <dgm:spPr/>
      <dgm:t>
        <a:bodyPr/>
        <a:lstStyle/>
        <a:p>
          <a:endParaRPr lang="ru-RU"/>
        </a:p>
      </dgm:t>
    </dgm:pt>
    <dgm:pt modelId="{5377689F-1897-4B03-A0BD-A6FE5616C5C9}" type="parTrans" cxnId="{57C54B0B-7A75-4E92-9F45-31DDF76EA85F}">
      <dgm:prSet/>
      <dgm:spPr/>
      <dgm:t>
        <a:bodyPr/>
        <a:lstStyle/>
        <a:p>
          <a:endParaRPr lang="ru-RU"/>
        </a:p>
      </dgm:t>
    </dgm:pt>
    <dgm:pt modelId="{29CD55E7-1ECE-4471-800A-31E98BA96581}" type="pres">
      <dgm:prSet presAssocID="{6A74F8C0-88B3-4EF7-881E-F0F1E803B9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DF6CC3-227A-4084-A1BB-9C60DE6EA1CB}" type="pres">
      <dgm:prSet presAssocID="{A91BF523-46F1-410F-8DB5-655575251ECA}" presName="composite" presStyleCnt="0"/>
      <dgm:spPr/>
    </dgm:pt>
    <dgm:pt modelId="{5E6A1E59-9E4C-4337-8FAA-481A876A25AD}" type="pres">
      <dgm:prSet presAssocID="{A91BF523-46F1-410F-8DB5-655575251ECA}" presName="parentText" presStyleLbl="alignNode1" presStyleIdx="0" presStyleCnt="3" custLinFactNeighborX="0" custLinFactNeighborY="33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BF7AF-FA4F-4CF0-B027-ED1E330E605D}" type="pres">
      <dgm:prSet presAssocID="{A91BF523-46F1-410F-8DB5-655575251EC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E02AC-652F-494C-B10C-9C66B83F2DFB}" type="pres">
      <dgm:prSet presAssocID="{642EB81E-63F1-455B-BC99-0E82D1D4D371}" presName="sp" presStyleCnt="0"/>
      <dgm:spPr/>
    </dgm:pt>
    <dgm:pt modelId="{D1034DBA-8B99-4A68-9797-7257FFBCCED4}" type="pres">
      <dgm:prSet presAssocID="{9BD379A0-0A8D-4AB3-BA6C-D39126672F6C}" presName="composite" presStyleCnt="0"/>
      <dgm:spPr/>
    </dgm:pt>
    <dgm:pt modelId="{5DA8C115-DB53-4EE9-9B3A-2FD042247FC1}" type="pres">
      <dgm:prSet presAssocID="{9BD379A0-0A8D-4AB3-BA6C-D39126672F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BCAB1-7C79-4FBF-9CF2-2456421A18A7}" type="pres">
      <dgm:prSet presAssocID="{9BD379A0-0A8D-4AB3-BA6C-D39126672F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5377E-74E8-4C09-A264-5DC5EA3D1552}" type="pres">
      <dgm:prSet presAssocID="{6DD53259-AEF0-47AF-892E-323224480D08}" presName="sp" presStyleCnt="0"/>
      <dgm:spPr/>
    </dgm:pt>
    <dgm:pt modelId="{0A2635CE-5738-4F6C-BC25-22F2F1A335C4}" type="pres">
      <dgm:prSet presAssocID="{85D5649A-939B-4188-A3F1-8FE76E87E33C}" presName="composite" presStyleCnt="0"/>
      <dgm:spPr/>
    </dgm:pt>
    <dgm:pt modelId="{8E847D98-26EE-4D1D-BEEC-F3F41B1BC255}" type="pres">
      <dgm:prSet presAssocID="{85D5649A-939B-4188-A3F1-8FE76E87E33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9F70B-AADF-440A-9548-E96C544D93F8}" type="pres">
      <dgm:prSet presAssocID="{85D5649A-939B-4188-A3F1-8FE76E87E33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051482-E9DE-4709-A90C-961847878ED4}" type="presOf" srcId="{0B869A94-A955-4E82-B3B3-4F64FE7FF470}" destId="{2679F70B-AADF-440A-9548-E96C544D93F8}" srcOrd="0" destOrd="0" presId="urn:microsoft.com/office/officeart/2005/8/layout/chevron2"/>
    <dgm:cxn modelId="{875DA4D2-C4C9-43DF-9CBB-19C79E6758E5}" srcId="{85D5649A-939B-4188-A3F1-8FE76E87E33C}" destId="{0B869A94-A955-4E82-B3B3-4F64FE7FF470}" srcOrd="0" destOrd="0" parTransId="{71DA1AE7-C066-4606-8ACE-CC8566D68EB3}" sibTransId="{CCA7A00A-A2D0-4ACB-B91A-189C883CDCED}"/>
    <dgm:cxn modelId="{57C54B0B-7A75-4E92-9F45-31DDF76EA85F}" srcId="{6A74F8C0-88B3-4EF7-881E-F0F1E803B9B6}" destId="{A91BF523-46F1-410F-8DB5-655575251ECA}" srcOrd="0" destOrd="0" parTransId="{5377689F-1897-4B03-A0BD-A6FE5616C5C9}" sibTransId="{642EB81E-63F1-455B-BC99-0E82D1D4D371}"/>
    <dgm:cxn modelId="{5019B8D3-652F-4727-9C3A-95E6F484D94C}" type="presOf" srcId="{A91BF523-46F1-410F-8DB5-655575251ECA}" destId="{5E6A1E59-9E4C-4337-8FAA-481A876A25AD}" srcOrd="0" destOrd="0" presId="urn:microsoft.com/office/officeart/2005/8/layout/chevron2"/>
    <dgm:cxn modelId="{56E7F284-5956-49C3-9624-A0489AB7975B}" type="presOf" srcId="{85D5649A-939B-4188-A3F1-8FE76E87E33C}" destId="{8E847D98-26EE-4D1D-BEEC-F3F41B1BC255}" srcOrd="0" destOrd="0" presId="urn:microsoft.com/office/officeart/2005/8/layout/chevron2"/>
    <dgm:cxn modelId="{46D408A3-7380-442B-9439-E356600DB4B0}" type="presOf" srcId="{6A74F8C0-88B3-4EF7-881E-F0F1E803B9B6}" destId="{29CD55E7-1ECE-4471-800A-31E98BA96581}" srcOrd="0" destOrd="0" presId="urn:microsoft.com/office/officeart/2005/8/layout/chevron2"/>
    <dgm:cxn modelId="{0A08572F-5D29-49B6-BBB6-5804C23016EB}" type="presOf" srcId="{657DE2FB-E9EF-4A52-9051-1B48D74F552E}" destId="{4CBBCAB1-7C79-4FBF-9CF2-2456421A18A7}" srcOrd="0" destOrd="0" presId="urn:microsoft.com/office/officeart/2005/8/layout/chevron2"/>
    <dgm:cxn modelId="{A6DFF8D9-CEC7-4435-B199-89985488D824}" type="presOf" srcId="{560575AE-2D18-4348-AB62-524F1885CD79}" destId="{619BF7AF-FA4F-4CF0-B027-ED1E330E605D}" srcOrd="0" destOrd="0" presId="urn:microsoft.com/office/officeart/2005/8/layout/chevron2"/>
    <dgm:cxn modelId="{7DA9663F-6DF0-4F08-9855-898411B23652}" srcId="{A91BF523-46F1-410F-8DB5-655575251ECA}" destId="{560575AE-2D18-4348-AB62-524F1885CD79}" srcOrd="0" destOrd="0" parTransId="{3097E07E-B321-4082-9B17-C98E039B0FC5}" sibTransId="{77BE49CF-10A7-4682-AF74-A4417A2E9664}"/>
    <dgm:cxn modelId="{C0477955-E051-4A81-9921-5CAEEA76CCEC}" type="presOf" srcId="{9BD379A0-0A8D-4AB3-BA6C-D39126672F6C}" destId="{5DA8C115-DB53-4EE9-9B3A-2FD042247FC1}" srcOrd="0" destOrd="0" presId="urn:microsoft.com/office/officeart/2005/8/layout/chevron2"/>
    <dgm:cxn modelId="{DEE12E4C-F288-466F-B5DB-1164075898F4}" srcId="{9BD379A0-0A8D-4AB3-BA6C-D39126672F6C}" destId="{657DE2FB-E9EF-4A52-9051-1B48D74F552E}" srcOrd="0" destOrd="0" parTransId="{2C941ADD-334A-44C4-8EEA-4AEEB4CF155E}" sibTransId="{0A3C7363-0D4E-46ED-8707-A66384D6F5D0}"/>
    <dgm:cxn modelId="{7B7E8DA4-02E3-457F-A970-4CA180847C2D}" srcId="{6A74F8C0-88B3-4EF7-881E-F0F1E803B9B6}" destId="{9BD379A0-0A8D-4AB3-BA6C-D39126672F6C}" srcOrd="1" destOrd="0" parTransId="{98E6028B-2749-49A8-BFB5-5C79503DD0DB}" sibTransId="{6DD53259-AEF0-47AF-892E-323224480D08}"/>
    <dgm:cxn modelId="{9654F8E3-EFBA-4EB2-8124-15AC4DBB3F8A}" srcId="{6A74F8C0-88B3-4EF7-881E-F0F1E803B9B6}" destId="{85D5649A-939B-4188-A3F1-8FE76E87E33C}" srcOrd="2" destOrd="0" parTransId="{A92761D7-F1D7-4F78-837F-A0702FE21EFC}" sibTransId="{0802D94B-866C-48B0-A6A4-E9F0E321DD5D}"/>
    <dgm:cxn modelId="{B38262D2-6020-4DF1-ABA1-97D819C20D3D}" type="presParOf" srcId="{29CD55E7-1ECE-4471-800A-31E98BA96581}" destId="{86DF6CC3-227A-4084-A1BB-9C60DE6EA1CB}" srcOrd="0" destOrd="0" presId="urn:microsoft.com/office/officeart/2005/8/layout/chevron2"/>
    <dgm:cxn modelId="{D19FA873-B5A2-4BB7-8420-26B46B73AF91}" type="presParOf" srcId="{86DF6CC3-227A-4084-A1BB-9C60DE6EA1CB}" destId="{5E6A1E59-9E4C-4337-8FAA-481A876A25AD}" srcOrd="0" destOrd="0" presId="urn:microsoft.com/office/officeart/2005/8/layout/chevron2"/>
    <dgm:cxn modelId="{40399A03-59EE-4359-ACD3-C957CB95C856}" type="presParOf" srcId="{86DF6CC3-227A-4084-A1BB-9C60DE6EA1CB}" destId="{619BF7AF-FA4F-4CF0-B027-ED1E330E605D}" srcOrd="1" destOrd="0" presId="urn:microsoft.com/office/officeart/2005/8/layout/chevron2"/>
    <dgm:cxn modelId="{F04D676D-C342-46A4-AB15-4313437608C8}" type="presParOf" srcId="{29CD55E7-1ECE-4471-800A-31E98BA96581}" destId="{1D9E02AC-652F-494C-B10C-9C66B83F2DFB}" srcOrd="1" destOrd="0" presId="urn:microsoft.com/office/officeart/2005/8/layout/chevron2"/>
    <dgm:cxn modelId="{B1612AAB-8289-4558-A774-7D707554342B}" type="presParOf" srcId="{29CD55E7-1ECE-4471-800A-31E98BA96581}" destId="{D1034DBA-8B99-4A68-9797-7257FFBCCED4}" srcOrd="2" destOrd="0" presId="urn:microsoft.com/office/officeart/2005/8/layout/chevron2"/>
    <dgm:cxn modelId="{DD73FF16-2B2F-4315-BB5F-04D86C422A4C}" type="presParOf" srcId="{D1034DBA-8B99-4A68-9797-7257FFBCCED4}" destId="{5DA8C115-DB53-4EE9-9B3A-2FD042247FC1}" srcOrd="0" destOrd="0" presId="urn:microsoft.com/office/officeart/2005/8/layout/chevron2"/>
    <dgm:cxn modelId="{8C5D6892-B7BA-4A57-B0B7-3333A901A9A1}" type="presParOf" srcId="{D1034DBA-8B99-4A68-9797-7257FFBCCED4}" destId="{4CBBCAB1-7C79-4FBF-9CF2-2456421A18A7}" srcOrd="1" destOrd="0" presId="urn:microsoft.com/office/officeart/2005/8/layout/chevron2"/>
    <dgm:cxn modelId="{0B9CD3BC-71A9-4E39-A019-90107D9229C1}" type="presParOf" srcId="{29CD55E7-1ECE-4471-800A-31E98BA96581}" destId="{6E05377E-74E8-4C09-A264-5DC5EA3D1552}" srcOrd="3" destOrd="0" presId="urn:microsoft.com/office/officeart/2005/8/layout/chevron2"/>
    <dgm:cxn modelId="{E9C391B0-1800-49AF-B723-CAF116AE685A}" type="presParOf" srcId="{29CD55E7-1ECE-4471-800A-31E98BA96581}" destId="{0A2635CE-5738-4F6C-BC25-22F2F1A335C4}" srcOrd="4" destOrd="0" presId="urn:microsoft.com/office/officeart/2005/8/layout/chevron2"/>
    <dgm:cxn modelId="{D9D65CDD-66C4-417A-A7A2-ABA4CC326086}" type="presParOf" srcId="{0A2635CE-5738-4F6C-BC25-22F2F1A335C4}" destId="{8E847D98-26EE-4D1D-BEEC-F3F41B1BC255}" srcOrd="0" destOrd="0" presId="urn:microsoft.com/office/officeart/2005/8/layout/chevron2"/>
    <dgm:cxn modelId="{E2641892-1DBE-4741-A297-750E13026699}" type="presParOf" srcId="{0A2635CE-5738-4F6C-BC25-22F2F1A335C4}" destId="{2679F70B-AADF-440A-9548-E96C544D93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A1E59-9E4C-4337-8FAA-481A876A25AD}">
      <dsp:nvSpPr>
        <dsp:cNvPr id="0" name=""/>
        <dsp:cNvSpPr/>
      </dsp:nvSpPr>
      <dsp:spPr>
        <a:xfrm rot="5400000">
          <a:off x="-222646" y="273447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570309"/>
        <a:ext cx="1039018" cy="445294"/>
      </dsp:txXfrm>
    </dsp:sp>
    <dsp:sp modelId="{619BF7AF-FA4F-4CF0-B027-ED1E330E605D}">
      <dsp:nvSpPr>
        <dsp:cNvPr id="0" name=""/>
        <dsp:cNvSpPr/>
      </dsp:nvSpPr>
      <dsp:spPr>
        <a:xfrm rot="5400000">
          <a:off x="3961407" y="-2921209"/>
          <a:ext cx="964803" cy="6809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Непосредственно-образовательная деятельность</a:t>
          </a:r>
          <a:endParaRPr lang="ru-RU" sz="3100" kern="1200" dirty="0"/>
        </a:p>
      </dsp:txBody>
      <dsp:txXfrm rot="-5400000">
        <a:off x="1039018" y="48278"/>
        <a:ext cx="6762483" cy="870607"/>
      </dsp:txXfrm>
    </dsp:sp>
    <dsp:sp modelId="{5DA8C115-DB53-4EE9-9B3A-2FD042247FC1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1809352"/>
        <a:ext cx="1039018" cy="445294"/>
      </dsp:txXfrm>
    </dsp:sp>
    <dsp:sp modelId="{4CBBCAB1-7C79-4FBF-9CF2-2456421A18A7}">
      <dsp:nvSpPr>
        <dsp:cNvPr id="0" name=""/>
        <dsp:cNvSpPr/>
      </dsp:nvSpPr>
      <dsp:spPr>
        <a:xfrm rot="5400000">
          <a:off x="3961407" y="-1632545"/>
          <a:ext cx="964803" cy="6809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Совместная деятельность со взрослыми</a:t>
          </a:r>
          <a:endParaRPr lang="ru-RU" sz="3100" kern="1200" dirty="0"/>
        </a:p>
      </dsp:txBody>
      <dsp:txXfrm rot="-5400000">
        <a:off x="1039018" y="1336942"/>
        <a:ext cx="6762483" cy="870607"/>
      </dsp:txXfrm>
    </dsp:sp>
    <dsp:sp modelId="{8E847D98-26EE-4D1D-BEEC-F3F41B1BC255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3098016"/>
        <a:ext cx="1039018" cy="445294"/>
      </dsp:txXfrm>
    </dsp:sp>
    <dsp:sp modelId="{2679F70B-AADF-440A-9548-E96C544D93F8}">
      <dsp:nvSpPr>
        <dsp:cNvPr id="0" name=""/>
        <dsp:cNvSpPr/>
      </dsp:nvSpPr>
      <dsp:spPr>
        <a:xfrm rot="5400000">
          <a:off x="3961407" y="-343881"/>
          <a:ext cx="964803" cy="6809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Самостоятельная деятельность детей</a:t>
          </a:r>
          <a:endParaRPr lang="ru-RU" sz="3100" kern="1200" dirty="0"/>
        </a:p>
      </dsp:txBody>
      <dsp:txXfrm rot="-5400000">
        <a:off x="1039018" y="2625606"/>
        <a:ext cx="67624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75B1-F4B1-45D4-8CE1-348BF078B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FB6B-FD6A-4806-8750-B3F9E03D3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3BD5B-2759-4799-B9B1-FDD854056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7A08-BE85-4C48-BB9B-481843E07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648B0-7C7F-415A-BE76-0F6659B08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58397-C97D-499F-9052-CC08FFCFB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F33C-BF10-478B-87B1-195784147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A236-6E0D-470F-B698-BF9EB7028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B32A7-4F91-431D-BF20-2C3A0E761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35FD6-B8B3-4A5B-97DC-0FB739744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E63C4-A653-4A25-A36C-362306DF8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076" name="Picture 11" descr="water_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437ACC-B1E0-4586-840D-82CBA355C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9144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ru-RU" sz="2000" b="1" dirty="0" smtClean="0"/>
              <a:t>Составила: Комарова Марина Юрьевна, воспитатель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z="2000" b="1" dirty="0" smtClean="0"/>
              <a:t>Утвержден на педагогическом совете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 </a:t>
            </a:r>
            <a:r>
              <a:rPr lang="ru-RU" sz="2000" b="1" dirty="0" smtClean="0"/>
              <a:t>2019 </a:t>
            </a:r>
            <a:r>
              <a:rPr lang="ru-RU" sz="2000" b="1" dirty="0" smtClean="0"/>
              <a:t>г. Сургут</a:t>
            </a:r>
          </a:p>
          <a:p>
            <a:pPr eaLnBrk="1" hangingPunct="1"/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497366" y="744907"/>
            <a:ext cx="5704479" cy="3786597"/>
          </a:xfrm>
          <a:prstGeom prst="rect">
            <a:avLst/>
          </a:prstGeom>
          <a:noFill/>
        </p:spPr>
        <p:txBody>
          <a:bodyPr wrap="none" lIns="92377" tIns="46188" rIns="92377" bIns="4618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МБДОУ «Детский сад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№36 «Яблонька»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ПРОЕКТ: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ФОРМИРОВАНИЕ БЕРЕЖНОГО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ОТНОШЕНИЯ К ПРИРОДЕ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 СТАРШИХ ДОШКОЛЬНИКОВ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СОВМЕСТНОЙ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 ВЗРОСЛЫМИ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Наблюдения за растениями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Рисунок 10" descr="SAM_299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6957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1" descr="SAM_369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2" descr="SAM_369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95400"/>
            <a:ext cx="3505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3" descr="SAM_369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219200"/>
            <a:ext cx="3505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Опыты с луком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Рисунок 4" descr="SAM_30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SAM_30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9624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SAM_30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4038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SAM_301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14800"/>
            <a:ext cx="37338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Наблюдения за животными</a:t>
            </a:r>
          </a:p>
        </p:txBody>
      </p:sp>
      <p:pic>
        <p:nvPicPr>
          <p:cNvPr id="17412" name="Рисунок 4" descr="SAM_33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38600"/>
            <a:ext cx="3581400" cy="2457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Рисунок 5" descr="SAM_33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62100"/>
            <a:ext cx="3429000" cy="2476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4" name="Рисунок 6" descr="какая забавная шиншил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00200"/>
            <a:ext cx="3505200" cy="2266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Кто же здесь живе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4191000"/>
            <a:ext cx="3657600" cy="2378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Наблюдения за птицами</a:t>
            </a:r>
          </a:p>
        </p:txBody>
      </p:sp>
      <p:pic>
        <p:nvPicPr>
          <p:cNvPr id="16387" name="Содержимое 3" descr="SAM_32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3810000"/>
            <a:ext cx="4237038" cy="2605088"/>
          </a:xfrm>
        </p:spPr>
      </p:pic>
      <p:pic>
        <p:nvPicPr>
          <p:cNvPr id="16388" name="Рисунок 8" descr="SAM_329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3657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9" descr="SAM_33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219200"/>
            <a:ext cx="423545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0" descr="Волнистые попугайчики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3938588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Наблюдения за рыбами</a:t>
            </a:r>
          </a:p>
        </p:txBody>
      </p:sp>
      <p:pic>
        <p:nvPicPr>
          <p:cNvPr id="17411" name="Содержимое 3" descr="Знакомимся  рыбкам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76400"/>
            <a:ext cx="4038600" cy="3028950"/>
          </a:xfrm>
        </p:spPr>
      </p:pic>
      <p:pic>
        <p:nvPicPr>
          <p:cNvPr id="17412" name="Рисунок 4" descr="SAM_33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667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Огород на окне</a:t>
            </a:r>
          </a:p>
        </p:txBody>
      </p:sp>
      <p:pic>
        <p:nvPicPr>
          <p:cNvPr id="18435" name="Содержимое 3" descr="SAM_29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143000"/>
            <a:ext cx="4008438" cy="3005138"/>
          </a:xfrm>
        </p:spPr>
      </p:pic>
      <p:pic>
        <p:nvPicPr>
          <p:cNvPr id="18436" name="Рисунок 4" descr="SAM_30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430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 descr="SAM_299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433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6" descr="SAM_303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8100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Игры –экспериментирования </a:t>
            </a:r>
          </a:p>
        </p:txBody>
      </p:sp>
      <p:pic>
        <p:nvPicPr>
          <p:cNvPr id="19459" name="Содержимое 3" descr="SAM_34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447800"/>
            <a:ext cx="3810000" cy="2735263"/>
          </a:xfrm>
        </p:spPr>
      </p:pic>
      <p:pic>
        <p:nvPicPr>
          <p:cNvPr id="19460" name="Рисунок 4" descr="SAM_347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0"/>
            <a:ext cx="3505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SAM_347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6" descr="SAM_347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4478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Экскурсии в библиотеку</a:t>
            </a:r>
          </a:p>
        </p:txBody>
      </p:sp>
      <p:pic>
        <p:nvPicPr>
          <p:cNvPr id="20483" name="Содержимое 3" descr="SAM_2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24000"/>
            <a:ext cx="3779838" cy="2833688"/>
          </a:xfrm>
        </p:spPr>
      </p:pic>
      <p:pic>
        <p:nvPicPr>
          <p:cNvPr id="20484" name="Рисунок 4" descr="SAM_31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038600"/>
            <a:ext cx="38862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 descr="SAM_313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3886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6" descr="SAM_314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447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Игротека</a:t>
            </a:r>
            <a:br>
              <a:rPr lang="ru-RU" smtClean="0"/>
            </a:br>
            <a:r>
              <a:rPr lang="ru-RU" smtClean="0"/>
              <a:t> «Стань другом природы»</a:t>
            </a:r>
          </a:p>
        </p:txBody>
      </p:sp>
      <p:pic>
        <p:nvPicPr>
          <p:cNvPr id="21507" name="Содержимое 3" descr="SAM_3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962400"/>
            <a:ext cx="3889375" cy="2405063"/>
          </a:xfrm>
        </p:spPr>
      </p:pic>
      <p:pic>
        <p:nvPicPr>
          <p:cNvPr id="21508" name="Рисунок 4" descr="SAM_30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71900"/>
            <a:ext cx="3810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SAM_344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7640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6" descr="SAM_344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600200"/>
            <a:ext cx="3810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Самостоятельная деятельность детей</a:t>
            </a:r>
          </a:p>
        </p:txBody>
      </p:sp>
      <p:pic>
        <p:nvPicPr>
          <p:cNvPr id="22531" name="Содержимое 3" descr="SAM_29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4114800"/>
            <a:ext cx="4086225" cy="2438400"/>
          </a:xfrm>
        </p:spPr>
      </p:pic>
      <p:pic>
        <p:nvPicPr>
          <p:cNvPr id="22532" name="Рисунок 4" descr="SAM_30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386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SAM_304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6" descr="SAM_301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524000"/>
            <a:ext cx="3810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4028" y="338694"/>
            <a:ext cx="6207653" cy="3909708"/>
          </a:xfrm>
          <a:prstGeom prst="rect">
            <a:avLst/>
          </a:prstGeom>
          <a:noFill/>
        </p:spPr>
        <p:txBody>
          <a:bodyPr wrap="none" lIns="92377" tIns="46188" rIns="92377" bIns="46188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Побудить же в детях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живое чувство природы –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значит возбудить одно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из самых благодетельных,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воспитывающих душу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влияний</a:t>
            </a:r>
          </a:p>
        </p:txBody>
      </p:sp>
      <p:pic>
        <p:nvPicPr>
          <p:cNvPr id="40962" name="Picture 2" descr="E:\SAM_2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81" y="3358389"/>
            <a:ext cx="4144125" cy="318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7072313" y="4316413"/>
            <a:ext cx="1758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77" tIns="46188" rIns="92377" bIns="46188">
            <a:spAutoFit/>
          </a:bodyPr>
          <a:lstStyle/>
          <a:p>
            <a:pPr algn="r"/>
            <a:r>
              <a:rPr lang="ru-RU" b="1"/>
              <a:t>К.Д.Ушинский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26" tIns="45712" rIns="91426" bIns="45712"/>
          <a:lstStyle/>
          <a:p>
            <a:pPr eaLnBrk="1" hangingPunct="1"/>
            <a:r>
              <a:rPr lang="ru-RU" smtClean="0"/>
              <a:t>Результаты обследования</a:t>
            </a:r>
            <a:br>
              <a:rPr lang="ru-RU" smtClean="0"/>
            </a:br>
            <a:r>
              <a:rPr lang="ru-RU" smtClean="0"/>
              <a:t> </a:t>
            </a:r>
            <a:r>
              <a:rPr lang="ru-RU" sz="3500" smtClean="0"/>
              <a:t>на конец учебного года </a:t>
            </a: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/>
        </p:nvGraphicFramePr>
        <p:xfrm>
          <a:off x="4449763" y="1481138"/>
          <a:ext cx="4084637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3" imgW="4084674" imgH="2853175" progId="Excel.Sheet.8">
                  <p:embed/>
                </p:oleObj>
              </mc:Choice>
              <mc:Fallback>
                <p:oleObj r:id="rId3" imgW="4084674" imgH="2853175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1481138"/>
                        <a:ext cx="4084637" cy="278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Диаграмма 5"/>
          <p:cNvGraphicFramePr>
            <a:graphicFrameLocks/>
          </p:cNvGraphicFramePr>
          <p:nvPr/>
        </p:nvGraphicFramePr>
        <p:xfrm>
          <a:off x="2667000" y="4038600"/>
          <a:ext cx="4660900" cy="254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5" imgW="4657748" imgH="2347163" progId="Excel.Sheet.8">
                  <p:embed/>
                </p:oleObj>
              </mc:Choice>
              <mc:Fallback>
                <p:oleObj r:id="rId5" imgW="4657748" imgH="2347163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038600"/>
                        <a:ext cx="4660900" cy="254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/>
          </p:cNvGraphicFramePr>
          <p:nvPr/>
        </p:nvGraphicFramePr>
        <p:xfrm>
          <a:off x="406400" y="1473200"/>
          <a:ext cx="41402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7" imgW="4139543" imgH="2816596" progId="Excel.Sheet.8">
                  <p:embed/>
                </p:oleObj>
              </mc:Choice>
              <mc:Fallback>
                <p:oleObj r:id="rId7" imgW="4139543" imgH="2816596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473200"/>
                        <a:ext cx="4140200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ОЖИДАЕМЫЙ РЕЗУЛЬТАТ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endParaRPr lang="ru-RU" sz="1900" b="1" i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Обогащение представлений  дошкольников  о природе нашего края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Освоение детьми основополагающих форм упорядочения опыта: причинно-следственных, родо-видовых (классификационных),  пространственных и временных отношений                                                                                          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Развитие восприятия, мышления, речи (словесного анализа-рассуждения) в процессе активных действий по поиску связей вещей и явлений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Повышение уровня экологической культуры у родителей воспитанников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Продукт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229600" cy="4754563"/>
          </a:xfrm>
        </p:spPr>
        <p:txBody>
          <a:bodyPr lIns="91426" tIns="45712" rIns="91426" bIns="45712"/>
          <a:lstStyle/>
          <a:p>
            <a:pPr marL="460375" indent="-460375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Дневник  наблюдений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-за природой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-за домашними питомцами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-за «огородом на окне»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-за прорастанием лука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Панно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-животные нашего края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-растения и цветы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-птицы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Альбомы, книжки-самоделки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-природа нашего края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-мое любимое животное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-домашний питомец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- кто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живет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в аквариуме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Игры-макеты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-скотный двор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-птичий дом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-лес и его обитатели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-домик в деревне</a:t>
            </a: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60375" indent="-460375" algn="just" eaLnBrk="1" hangingPunct="1">
              <a:lnSpc>
                <a:spcPct val="90000"/>
              </a:lnSpc>
              <a:buFontTx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Содержимое 2"/>
          <p:cNvSpPr txBox="1">
            <a:spLocks/>
          </p:cNvSpPr>
          <p:nvPr/>
        </p:nvSpPr>
        <p:spPr bwMode="auto">
          <a:xfrm>
            <a:off x="4876800" y="1371600"/>
            <a:ext cx="357346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/>
          <a:lstStyle/>
          <a:p>
            <a:pPr marL="455613" indent="-455613" algn="just" defTabSz="904875">
              <a:spcBef>
                <a:spcPct val="20000"/>
              </a:spcBef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5. Дидактические игры</a:t>
            </a:r>
          </a:p>
          <a:p>
            <a:pPr marL="455613" indent="-455613" algn="just" defTabSz="904875">
              <a:spcBef>
                <a:spcPct val="20000"/>
              </a:spcBef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-правила в природе</a:t>
            </a:r>
          </a:p>
          <a:p>
            <a:pPr marL="455613" indent="-455613" algn="just" defTabSz="904875">
              <a:spcBef>
                <a:spcPct val="20000"/>
              </a:spcBef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-знаки в природе</a:t>
            </a:r>
          </a:p>
          <a:p>
            <a:pPr marL="455613" indent="-455613" algn="just" defTabSz="904875">
              <a:spcBef>
                <a:spcPct val="20000"/>
              </a:spcBef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-четвертый лишний</a:t>
            </a:r>
          </a:p>
          <a:p>
            <a:pPr marL="455613" indent="-455613" algn="just" defTabSz="904875">
              <a:spcBef>
                <a:spcPct val="20000"/>
              </a:spcBef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6. Посвящение в «Экологи»</a:t>
            </a:r>
          </a:p>
          <a:p>
            <a:pPr marL="455613" indent="-455613" algn="just" defTabSz="904875">
              <a:spcBef>
                <a:spcPct val="20000"/>
              </a:spcBef>
            </a:pP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 descr="C:\Documents and Settings\Admin\Рабочий стол\SAM_3024[(000004)19-33-1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62313"/>
            <a:ext cx="4443413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85703" y="144278"/>
            <a:ext cx="8644057" cy="628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7" tIns="46188" rIns="92377" bIns="4618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ПРОЕКТ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«ФОРМИРОВАНИЕ БЕРЕЖНОГО ОТНОШЕНИЯ К ПРИРОДЕ У СТАРШИХ ДОШКОЛЬНИКОВ В СОВМЕСТНОЙ ДЕЯТЕЛЬНОСТИ СО ВЗРОСЛЫМИ»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 lIns="91426" tIns="45712" rIns="91426" bIns="45712"/>
          <a:lstStyle/>
          <a:p>
            <a:pPr eaLnBrk="1" hangingPunct="1"/>
            <a:r>
              <a:rPr lang="ru-RU" smtClean="0"/>
              <a:t>Результаты обследования</a:t>
            </a:r>
            <a:br>
              <a:rPr lang="ru-RU" smtClean="0"/>
            </a:br>
            <a:r>
              <a:rPr lang="ru-RU" sz="3500" smtClean="0"/>
              <a:t>на начало учебного года </a:t>
            </a:r>
          </a:p>
        </p:txBody>
      </p:sp>
      <p:graphicFrame>
        <p:nvGraphicFramePr>
          <p:cNvPr id="1026" name="Диаграмма 4" descr="Пергамент"/>
          <p:cNvGraphicFramePr>
            <a:graphicFrameLocks/>
          </p:cNvGraphicFramePr>
          <p:nvPr/>
        </p:nvGraphicFramePr>
        <p:xfrm>
          <a:off x="4419600" y="1447800"/>
          <a:ext cx="4084638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imgW="4084674" imgH="2853175" progId="Excel.Sheet.8">
                  <p:embed/>
                </p:oleObj>
              </mc:Choice>
              <mc:Fallback>
                <p:oleObj r:id="rId3" imgW="4084674" imgH="2853175" progId="Excel.Sheet.8">
                  <p:embed/>
                  <p:pic>
                    <p:nvPicPr>
                      <p:cNvPr id="0" name="Диаграмма 4" descr="Пергамент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47800"/>
                        <a:ext cx="4084638" cy="278765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Диаграмма 5" descr="Пергамент"/>
          <p:cNvGraphicFramePr>
            <a:graphicFrameLocks/>
          </p:cNvGraphicFramePr>
          <p:nvPr/>
        </p:nvGraphicFramePr>
        <p:xfrm>
          <a:off x="2628900" y="4343400"/>
          <a:ext cx="466090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6" imgW="4657748" imgH="2347163" progId="Excel.Sheet.8">
                  <p:embed/>
                </p:oleObj>
              </mc:Choice>
              <mc:Fallback>
                <p:oleObj r:id="rId6" imgW="4657748" imgH="2347163" progId="Excel.Sheet.8">
                  <p:embed/>
                  <p:pic>
                    <p:nvPicPr>
                      <p:cNvPr id="0" name="Диаграмма 5" descr="Пергамент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343400"/>
                        <a:ext cx="4660900" cy="229393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Заголовок 1"/>
          <p:cNvSpPr>
            <a:spLocks/>
          </p:cNvSpPr>
          <p:nvPr/>
        </p:nvSpPr>
        <p:spPr bwMode="auto">
          <a:xfrm>
            <a:off x="468313" y="263525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 anchor="ctr"/>
          <a:lstStyle/>
          <a:p>
            <a:pPr algn="ctr"/>
            <a:endParaRPr lang="ru-RU" sz="3500">
              <a:solidFill>
                <a:schemeClr val="tx2"/>
              </a:solidFill>
            </a:endParaRPr>
          </a:p>
        </p:txBody>
      </p:sp>
      <p:graphicFrame>
        <p:nvGraphicFramePr>
          <p:cNvPr id="1028" name="Object 7" descr="Пергамент"/>
          <p:cNvGraphicFramePr>
            <a:graphicFrameLocks/>
          </p:cNvGraphicFramePr>
          <p:nvPr/>
        </p:nvGraphicFramePr>
        <p:xfrm>
          <a:off x="2628900" y="4343400"/>
          <a:ext cx="466090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8" imgW="4657748" imgH="2347163" progId="Excel.Sheet.8">
                  <p:embed/>
                </p:oleObj>
              </mc:Choice>
              <mc:Fallback>
                <p:oleObj r:id="rId8" imgW="4657748" imgH="2347163" progId="Excel.Sheet.8">
                  <p:embed/>
                  <p:pic>
                    <p:nvPicPr>
                      <p:cNvPr id="0" name="Object 7" descr="Пергамент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343400"/>
                        <a:ext cx="4660900" cy="229393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Диаграмма 8"/>
          <p:cNvGraphicFramePr>
            <a:graphicFrameLocks/>
          </p:cNvGraphicFramePr>
          <p:nvPr/>
        </p:nvGraphicFramePr>
        <p:xfrm>
          <a:off x="330200" y="1473200"/>
          <a:ext cx="39116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9" imgW="3913971" imgH="2840982" progId="Excel.Sheet.8">
                  <p:embed/>
                </p:oleObj>
              </mc:Choice>
              <mc:Fallback>
                <p:oleObj r:id="rId9" imgW="3913971" imgH="2840982" progId="Excel.Shee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473200"/>
                        <a:ext cx="3911600" cy="284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ПРОБЛЕМА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-Недостаточно представлений у детей о природе нашего края</a:t>
            </a:r>
          </a:p>
          <a:p>
            <a:pPr eaLnBrk="1" hangingPunct="1">
              <a:buFontTx/>
              <a:buNone/>
            </a:pP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-Недостаточно развиты познавательно-исследовательская и продуктивная (конструктивная)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ЦЕЛЬ ПРОЕКТА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Развитие у детей познавательных интересов, интеллектуального развития при формировании бережного отношения к природе у старших дошкольников в совместной деятельности со взрослыми в соответствии Федерального государственного образовательного стандарта (ФГОС)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ЗАДАЧИ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 lIns="91426" tIns="45712" rIns="91426" bIns="45712"/>
          <a:lstStyle/>
          <a:p>
            <a:pPr marL="460375" indent="-460375" algn="just" eaLnBrk="1" hangingPunct="1">
              <a:buFontTx/>
              <a:buNone/>
            </a:pPr>
            <a:endParaRPr lang="ru-RU" sz="1900" b="1" smtClean="0">
              <a:latin typeface="Times New Roman" pitchFamily="18" charset="0"/>
              <a:cs typeface="Times New Roman" pitchFamily="18" charset="0"/>
            </a:endParaRPr>
          </a:p>
          <a:p>
            <a:pPr marL="460375" indent="-460375" algn="just" eaLnBrk="1" hangingPunct="1">
              <a:buFontTx/>
              <a:buAutoNum type="arabicPeriod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Формировать целостную картину мира, расширять кругозор детей</a:t>
            </a:r>
          </a:p>
          <a:p>
            <a:pPr marL="460375" indent="-460375" algn="just" eaLnBrk="1" hangingPunct="1">
              <a:buFontTx/>
              <a:buAutoNum type="arabicPeriod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Развивать познавательную активность детей в процессе  формирования представлений о природе нашего края, познавательно-исследовательскую и продуктивную ( конструктивную ) деятельность</a:t>
            </a:r>
          </a:p>
          <a:p>
            <a:pPr marL="460375" indent="-460375" algn="just" eaLnBrk="1" hangingPunct="1">
              <a:buFontTx/>
              <a:buAutoNum type="arabicPeriod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Воспитывать бережное и заботливое отношение ко всему живому, любовь к природе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7526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pPr algn="just" defTabSz="904875"/>
            <a:r>
              <a:rPr lang="ru-RU" b="1">
                <a:latin typeface="Times New Roman" pitchFamily="18" charset="0"/>
                <a:cs typeface="Times New Roman" pitchFamily="18" charset="0"/>
              </a:rPr>
              <a:t> Определение темы, постановка цели и задач, определена проблема проекта,  предварительная работа с детьми и родителями, анкетирование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родителей,  создание условий для продуктивной деятельности, составление календарно-тематического планирования</a:t>
            </a:r>
          </a:p>
        </p:txBody>
      </p:sp>
      <p:grpSp>
        <p:nvGrpSpPr>
          <p:cNvPr id="2" name="Прямоугольник с двумя скругленными противолежащими углами 9"/>
          <p:cNvGrpSpPr>
            <a:grpSpLocks/>
          </p:cNvGrpSpPr>
          <p:nvPr/>
        </p:nvGrpSpPr>
        <p:grpSpPr bwMode="auto">
          <a:xfrm>
            <a:off x="0" y="1143000"/>
            <a:ext cx="8843963" cy="469900"/>
            <a:chOff x="-19" y="607"/>
            <a:chExt cx="5572" cy="303"/>
          </a:xfrm>
        </p:grpSpPr>
        <p:pic>
          <p:nvPicPr>
            <p:cNvPr id="10253" name="Прямоугольник с двумя скругленными противолежащими углами 9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9" y="607"/>
              <a:ext cx="5572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11" y="656"/>
              <a:ext cx="551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2" rIns="91426" bIns="45712" anchor="ctr"/>
            <a:lstStyle/>
            <a:p>
              <a:pPr algn="ctr" defTabSz="904875">
                <a:defRPr/>
              </a:pPr>
              <a:r>
                <a:rPr lang="ru-RU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Первый этап (сентябрь-октябрь) – организационно-подготовительный</a:t>
              </a:r>
              <a:endParaRPr lang="ru-RU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Прямоугольник с двумя скругленными противолежащими углами 12"/>
          <p:cNvGrpSpPr>
            <a:grpSpLocks/>
          </p:cNvGrpSpPr>
          <p:nvPr/>
        </p:nvGrpSpPr>
        <p:grpSpPr bwMode="auto">
          <a:xfrm>
            <a:off x="0" y="2971800"/>
            <a:ext cx="8910638" cy="409575"/>
            <a:chOff x="-19" y="1647"/>
            <a:chExt cx="5614" cy="265"/>
          </a:xfrm>
        </p:grpSpPr>
        <p:pic>
          <p:nvPicPr>
            <p:cNvPr id="10251" name="Прямоугольник с двумя скругленными противолежащими углами 1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9" y="1647"/>
              <a:ext cx="561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11" y="1678"/>
              <a:ext cx="555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2" rIns="91426" bIns="45712" anchor="ctr"/>
            <a:lstStyle/>
            <a:p>
              <a:pPr algn="ctr" defTabSz="904875">
                <a:defRPr/>
              </a:pPr>
              <a:r>
                <a:rPr lang="ru-RU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Второй этап (ноябрь-апрель) –основной (исследовательский)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3429000"/>
            <a:ext cx="8929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pPr algn="just" defTabSz="904875"/>
            <a:r>
              <a:rPr lang="ru-RU" b="1">
                <a:latin typeface="Times New Roman" pitchFamily="18" charset="0"/>
                <a:cs typeface="Times New Roman" pitchFamily="18" charset="0"/>
              </a:rPr>
              <a:t>Реализация основных видов деятельности по направлениям проекта, процесс поисковой деятельности, сбор и накопление материала </a:t>
            </a:r>
          </a:p>
        </p:txBody>
      </p:sp>
      <p:grpSp>
        <p:nvGrpSpPr>
          <p:cNvPr id="4" name="Прямоугольник с двумя скругленными противолежащими углами 15"/>
          <p:cNvGrpSpPr>
            <a:grpSpLocks/>
          </p:cNvGrpSpPr>
          <p:nvPr/>
        </p:nvGrpSpPr>
        <p:grpSpPr bwMode="auto">
          <a:xfrm>
            <a:off x="0" y="4267200"/>
            <a:ext cx="8843963" cy="465138"/>
            <a:chOff x="-19" y="2446"/>
            <a:chExt cx="5572" cy="300"/>
          </a:xfrm>
        </p:grpSpPr>
        <p:pic>
          <p:nvPicPr>
            <p:cNvPr id="10249" name="Прямоугольник с двумя скругленными противолежащими углами 1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9" y="2446"/>
              <a:ext cx="5572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11" y="2495"/>
              <a:ext cx="551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2" rIns="91426" bIns="45712" anchor="ctr"/>
            <a:lstStyle/>
            <a:p>
              <a:pPr algn="ctr" defTabSz="904875">
                <a:defRPr/>
              </a:pPr>
              <a:r>
                <a:rPr lang="ru-RU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Третий этап (май) – заключительный, презентационный</a:t>
              </a:r>
              <a:endParaRPr lang="ru-RU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4876800"/>
            <a:ext cx="8929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pPr algn="just" defTabSz="904875"/>
            <a:r>
              <a:rPr lang="ru-RU" b="1">
                <a:latin typeface="Times New Roman" pitchFamily="18" charset="0"/>
                <a:cs typeface="Times New Roman" pitchFamily="18" charset="0"/>
              </a:rPr>
              <a:t> Обобщение результатов проекта в самой различной форме, анализ, закрепление полученных знаний, формулировка выводов. Презентация проекта, открытое мероприятие</a:t>
            </a:r>
          </a:p>
          <a:p>
            <a:pPr algn="just" defTabSz="904875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/>
              <a:t>Этапы работы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26" tIns="45712" rIns="91426" bIns="45712"/>
          <a:lstStyle/>
          <a:p>
            <a:pPr eaLnBrk="1" hangingPunct="1"/>
            <a:r>
              <a:rPr lang="ru-RU" smtClean="0">
                <a:cs typeface="Times New Roman" pitchFamily="18" charset="0"/>
              </a:rPr>
              <a:t>ОСНОВНЫЕ БЛОКИ: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85800" y="1397000"/>
          <a:ext cx="7848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ПАНОРАМА ДОБРЫХ ДЕЛ</a:t>
            </a:r>
            <a:endParaRPr lang="ru-RU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Рисунок 4" descr="SAM_36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5" descr="SAM_369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6" descr="SAM_37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7" descr="SAM_370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86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465</Words>
  <Application>Microsoft Office PowerPoint</Application>
  <PresentationFormat>Экран (4:3)</PresentationFormat>
  <Paragraphs>88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Оформление по умолчанию</vt:lpstr>
      <vt:lpstr>Лист Microsoft Excel 97-2003</vt:lpstr>
      <vt:lpstr>Презентация PowerPoint</vt:lpstr>
      <vt:lpstr>Презентация PowerPoint</vt:lpstr>
      <vt:lpstr>Результаты обследования на начало учебного года </vt:lpstr>
      <vt:lpstr>ПРОБЛЕМА</vt:lpstr>
      <vt:lpstr>ЦЕЛЬ ПРОЕКТА</vt:lpstr>
      <vt:lpstr>ЗАДАЧИ ПРОЕКТА</vt:lpstr>
      <vt:lpstr>Этапы работы </vt:lpstr>
      <vt:lpstr>ОСНОВНЫЕ БЛОКИ:</vt:lpstr>
      <vt:lpstr>ПАНОРАМА ДОБРЫХ ДЕЛ</vt:lpstr>
      <vt:lpstr>Наблюдения за растениями</vt:lpstr>
      <vt:lpstr>Опыты с луком</vt:lpstr>
      <vt:lpstr>Наблюдения за животными</vt:lpstr>
      <vt:lpstr>Наблюдения за птицами</vt:lpstr>
      <vt:lpstr>Наблюдения за рыбами</vt:lpstr>
      <vt:lpstr>Огород на окне</vt:lpstr>
      <vt:lpstr>Игры –экспериментирования </vt:lpstr>
      <vt:lpstr>Экскурсии в библиотеку</vt:lpstr>
      <vt:lpstr>Игротека  «Стань другом природы»</vt:lpstr>
      <vt:lpstr>Самостоятельная деятельность детей</vt:lpstr>
      <vt:lpstr>Результаты обследования  на конец учебного года </vt:lpstr>
      <vt:lpstr>ОЖИДАЕМЫЙ РЕЗУЛЬТАТ</vt:lpstr>
      <vt:lpstr>Продукт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HP</cp:lastModifiedBy>
  <cp:revision>37</cp:revision>
  <cp:lastPrinted>1601-01-01T00:00:00Z</cp:lastPrinted>
  <dcterms:created xsi:type="dcterms:W3CDTF">1601-01-01T00:00:00Z</dcterms:created>
  <dcterms:modified xsi:type="dcterms:W3CDTF">2019-09-29T07:49:45Z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