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6" r:id="rId4"/>
    <p:sldId id="265" r:id="rId5"/>
    <p:sldId id="263" r:id="rId6"/>
    <p:sldId id="268" r:id="rId7"/>
    <p:sldId id="267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2" autoAdjust="0"/>
  </p:normalViewPr>
  <p:slideViewPr>
    <p:cSldViewPr>
      <p:cViewPr varScale="1">
        <p:scale>
          <a:sx n="106" d="100"/>
          <a:sy n="106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29767-7CAC-47B7-A74E-D3FCC88E35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F292E-7B2D-4C43-92C5-4CD866E2EA8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Выбор бисера и вырезания листьев с помощью фигурных ножниц</a:t>
          </a:r>
          <a:endParaRPr lang="ru-RU" sz="1400" dirty="0">
            <a:solidFill>
              <a:schemeClr val="tx1"/>
            </a:solidFill>
          </a:endParaRPr>
        </a:p>
      </dgm:t>
    </dgm:pt>
    <dgm:pt modelId="{6AEA1F1D-FE1E-4C1D-89CF-4DDC73C8EA7A}" type="parTrans" cxnId="{EA745D72-0BE8-48E3-A7E3-1E6A8E7208E5}">
      <dgm:prSet/>
      <dgm:spPr/>
      <dgm:t>
        <a:bodyPr/>
        <a:lstStyle/>
        <a:p>
          <a:endParaRPr lang="ru-RU"/>
        </a:p>
      </dgm:t>
    </dgm:pt>
    <dgm:pt modelId="{0221DBCD-99B3-45D1-9478-CDC96BD0ED0F}" type="sibTrans" cxnId="{EA745D72-0BE8-48E3-A7E3-1E6A8E7208E5}">
      <dgm:prSet/>
      <dgm:spPr/>
      <dgm:t>
        <a:bodyPr/>
        <a:lstStyle/>
        <a:p>
          <a:endParaRPr lang="ru-RU"/>
        </a:p>
      </dgm:t>
    </dgm:pt>
    <dgm:pt modelId="{3DF26283-1C20-4A0D-BA13-7DF405BF6EE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Изготовление  нужного количества лепестков  нанизывая их на проволоку </a:t>
          </a:r>
          <a:endParaRPr lang="ru-RU" sz="1400" dirty="0">
            <a:solidFill>
              <a:schemeClr val="tx1"/>
            </a:solidFill>
          </a:endParaRPr>
        </a:p>
      </dgm:t>
    </dgm:pt>
    <dgm:pt modelId="{4264DDA9-974C-49EE-B6F0-8CEFCB99115F}" type="parTrans" cxnId="{DCD807ED-7960-4FBD-A538-60A454A74F95}">
      <dgm:prSet/>
      <dgm:spPr/>
      <dgm:t>
        <a:bodyPr/>
        <a:lstStyle/>
        <a:p>
          <a:endParaRPr lang="ru-RU"/>
        </a:p>
      </dgm:t>
    </dgm:pt>
    <dgm:pt modelId="{3BE42CED-ED75-402F-BE00-3320E4EB5D5C}" type="sibTrans" cxnId="{DCD807ED-7960-4FBD-A538-60A454A74F95}">
      <dgm:prSet/>
      <dgm:spPr/>
      <dgm:t>
        <a:bodyPr/>
        <a:lstStyle/>
        <a:p>
          <a:endParaRPr lang="ru-RU"/>
        </a:p>
      </dgm:t>
    </dgm:pt>
    <dgm:pt modelId="{A61BC1FF-D413-478E-B511-91A30387737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Изготовлении подставки с помощью  заливки  формы гипса и фиксации карандаша вместо стебля</a:t>
          </a:r>
          <a:endParaRPr lang="ru-RU" sz="1400" dirty="0">
            <a:solidFill>
              <a:schemeClr val="tx1"/>
            </a:solidFill>
          </a:endParaRPr>
        </a:p>
      </dgm:t>
    </dgm:pt>
    <dgm:pt modelId="{2CB0B9E0-67C7-4FB9-8488-896AEDBCFE31}" type="parTrans" cxnId="{972B4AC7-F1D4-4104-A48F-CF4FC76128DF}">
      <dgm:prSet/>
      <dgm:spPr/>
      <dgm:t>
        <a:bodyPr/>
        <a:lstStyle/>
        <a:p>
          <a:endParaRPr lang="ru-RU"/>
        </a:p>
      </dgm:t>
    </dgm:pt>
    <dgm:pt modelId="{5C852221-BDE4-4AD8-A2DE-3B2016045D03}" type="sibTrans" cxnId="{972B4AC7-F1D4-4104-A48F-CF4FC76128DF}">
      <dgm:prSet/>
      <dgm:spPr/>
      <dgm:t>
        <a:bodyPr/>
        <a:lstStyle/>
        <a:p>
          <a:endParaRPr lang="ru-RU"/>
        </a:p>
      </dgm:t>
    </dgm:pt>
    <dgm:pt modelId="{34FBE4A2-6049-42EA-A1CA-BA82201B2446}">
      <dgm:prSet phldrT="[Текст]" phldr="1"/>
      <dgm:spPr/>
      <dgm:t>
        <a:bodyPr/>
        <a:lstStyle/>
        <a:p>
          <a:endParaRPr lang="ru-RU" dirty="0"/>
        </a:p>
      </dgm:t>
    </dgm:pt>
    <dgm:pt modelId="{3D8F10B7-018F-4541-A481-BD140D0961D5}" type="sibTrans" cxnId="{0F2179E9-6AE4-43C2-8E45-2AC03B861071}">
      <dgm:prSet/>
      <dgm:spPr/>
      <dgm:t>
        <a:bodyPr/>
        <a:lstStyle/>
        <a:p>
          <a:endParaRPr lang="ru-RU"/>
        </a:p>
      </dgm:t>
    </dgm:pt>
    <dgm:pt modelId="{D2A5FA57-FFD6-4E45-ADC3-B091A6232AFD}" type="parTrans" cxnId="{0F2179E9-6AE4-43C2-8E45-2AC03B861071}">
      <dgm:prSet/>
      <dgm:spPr/>
      <dgm:t>
        <a:bodyPr/>
        <a:lstStyle/>
        <a:p>
          <a:endParaRPr lang="ru-RU"/>
        </a:p>
      </dgm:t>
    </dgm:pt>
    <dgm:pt modelId="{0AACDBBE-FD8B-4989-8512-DF04B64BD330}" type="pres">
      <dgm:prSet presAssocID="{AB329767-7CAC-47B7-A74E-D3FCC88E35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3B35D4-8E22-41EC-93C6-37D71B7878E8}" type="pres">
      <dgm:prSet presAssocID="{917F292E-7B2D-4C43-92C5-4CD866E2EA84}" presName="composite" presStyleCnt="0"/>
      <dgm:spPr/>
    </dgm:pt>
    <dgm:pt modelId="{A1ECB046-55CF-45E4-BE63-81720A9AE951}" type="pres">
      <dgm:prSet presAssocID="{917F292E-7B2D-4C43-92C5-4CD866E2EA84}" presName="bentUpArrow1" presStyleLbl="alignImgPlace1" presStyleIdx="0" presStyleCnt="2" custScaleX="43341" custScaleY="72587" custLinFactNeighborX="-34106" custLinFactNeighborY="-15082"/>
      <dgm:spPr>
        <a:solidFill>
          <a:schemeClr val="accent4"/>
        </a:solidFill>
      </dgm:spPr>
    </dgm:pt>
    <dgm:pt modelId="{3A5300DD-FD35-41FB-9A11-95CFAB13D8F3}" type="pres">
      <dgm:prSet presAssocID="{917F292E-7B2D-4C43-92C5-4CD866E2EA84}" presName="ParentText" presStyleLbl="node1" presStyleIdx="0" presStyleCnt="3" custScaleX="98388" custScaleY="83911" custLinFactNeighborX="-12802" custLinFactNeighborY="3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FEBDD-1410-42C1-842E-E8DDB080323A}" type="pres">
      <dgm:prSet presAssocID="{917F292E-7B2D-4C43-92C5-4CD866E2EA8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2BD4-908B-435C-B04B-DFC66586E318}" type="pres">
      <dgm:prSet presAssocID="{0221DBCD-99B3-45D1-9478-CDC96BD0ED0F}" presName="sibTrans" presStyleCnt="0"/>
      <dgm:spPr/>
    </dgm:pt>
    <dgm:pt modelId="{10441AB1-E493-4C3D-8115-6F30A93733F9}" type="pres">
      <dgm:prSet presAssocID="{3DF26283-1C20-4A0D-BA13-7DF405BF6EEC}" presName="composite" presStyleCnt="0"/>
      <dgm:spPr/>
    </dgm:pt>
    <dgm:pt modelId="{BECBB3DE-9F9E-4192-B063-470633E1777A}" type="pres">
      <dgm:prSet presAssocID="{3DF26283-1C20-4A0D-BA13-7DF405BF6EEC}" presName="bentUpArrow1" presStyleLbl="alignImgPlace1" presStyleIdx="1" presStyleCnt="2" custScaleX="42838" custScaleY="70084" custLinFactNeighborX="-79570" custLinFactNeighborY="-8448"/>
      <dgm:spPr>
        <a:solidFill>
          <a:schemeClr val="accent4"/>
        </a:solidFill>
      </dgm:spPr>
    </dgm:pt>
    <dgm:pt modelId="{C6950F62-298A-47F3-BA75-83604E2BE6D1}" type="pres">
      <dgm:prSet presAssocID="{3DF26283-1C20-4A0D-BA13-7DF405BF6EEC}" presName="ParentText" presStyleLbl="node1" presStyleIdx="1" presStyleCnt="3" custScaleX="107126" custScaleY="88118" custLinFactNeighborX="-42525" custLinFactNeighborY="-25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1EAD9-6A6D-4A1E-B43B-B6A17633D3CA}" type="pres">
      <dgm:prSet presAssocID="{3DF26283-1C20-4A0D-BA13-7DF405BF6EE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D9423-6DFC-4427-912C-D732C96E3FFF}" type="pres">
      <dgm:prSet presAssocID="{3BE42CED-ED75-402F-BE00-3320E4EB5D5C}" presName="sibTrans" presStyleCnt="0"/>
      <dgm:spPr/>
    </dgm:pt>
    <dgm:pt modelId="{5B5281DF-B04A-4A42-B3B5-153FC67B2239}" type="pres">
      <dgm:prSet presAssocID="{A61BC1FF-D413-478E-B511-91A303877372}" presName="composite" presStyleCnt="0"/>
      <dgm:spPr/>
    </dgm:pt>
    <dgm:pt modelId="{DDAD8FB9-89F8-4DD2-AE6D-9236D960F66C}" type="pres">
      <dgm:prSet presAssocID="{A61BC1FF-D413-478E-B511-91A303877372}" presName="ParentText" presStyleLbl="node1" presStyleIdx="2" presStyleCnt="3" custScaleX="116973" custScaleY="84383" custLinFactNeighborX="-70336" custLinFactNeighborY="-1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D408F-99BC-4996-89CD-00BAA8DFA7FE}" type="pres">
      <dgm:prSet presAssocID="{A61BC1FF-D413-478E-B511-91A30387737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32550-5D5F-4469-AEF2-B668976A5F6E}" type="presOf" srcId="{3DF26283-1C20-4A0D-BA13-7DF405BF6EEC}" destId="{C6950F62-298A-47F3-BA75-83604E2BE6D1}" srcOrd="0" destOrd="0" presId="urn:microsoft.com/office/officeart/2005/8/layout/StepDownProcess"/>
    <dgm:cxn modelId="{0F2179E9-6AE4-43C2-8E45-2AC03B861071}" srcId="{A61BC1FF-D413-478E-B511-91A303877372}" destId="{34FBE4A2-6049-42EA-A1CA-BA82201B2446}" srcOrd="0" destOrd="0" parTransId="{D2A5FA57-FFD6-4E45-ADC3-B091A6232AFD}" sibTransId="{3D8F10B7-018F-4541-A481-BD140D0961D5}"/>
    <dgm:cxn modelId="{972B4AC7-F1D4-4104-A48F-CF4FC76128DF}" srcId="{AB329767-7CAC-47B7-A74E-D3FCC88E35FE}" destId="{A61BC1FF-D413-478E-B511-91A303877372}" srcOrd="2" destOrd="0" parTransId="{2CB0B9E0-67C7-4FB9-8488-896AEDBCFE31}" sibTransId="{5C852221-BDE4-4AD8-A2DE-3B2016045D03}"/>
    <dgm:cxn modelId="{6D25468E-E950-46EB-BA46-EBF39E86F45B}" type="presOf" srcId="{A61BC1FF-D413-478E-B511-91A303877372}" destId="{DDAD8FB9-89F8-4DD2-AE6D-9236D960F66C}" srcOrd="0" destOrd="0" presId="urn:microsoft.com/office/officeart/2005/8/layout/StepDownProcess"/>
    <dgm:cxn modelId="{E62FBA90-26B1-4936-8AEB-7B4C145A8193}" type="presOf" srcId="{AB329767-7CAC-47B7-A74E-D3FCC88E35FE}" destId="{0AACDBBE-FD8B-4989-8512-DF04B64BD330}" srcOrd="0" destOrd="0" presId="urn:microsoft.com/office/officeart/2005/8/layout/StepDownProcess"/>
    <dgm:cxn modelId="{DCD807ED-7960-4FBD-A538-60A454A74F95}" srcId="{AB329767-7CAC-47B7-A74E-D3FCC88E35FE}" destId="{3DF26283-1C20-4A0D-BA13-7DF405BF6EEC}" srcOrd="1" destOrd="0" parTransId="{4264DDA9-974C-49EE-B6F0-8CEFCB99115F}" sibTransId="{3BE42CED-ED75-402F-BE00-3320E4EB5D5C}"/>
    <dgm:cxn modelId="{C2B17467-98E8-44B6-B151-A784038957C7}" type="presOf" srcId="{917F292E-7B2D-4C43-92C5-4CD866E2EA84}" destId="{3A5300DD-FD35-41FB-9A11-95CFAB13D8F3}" srcOrd="0" destOrd="0" presId="urn:microsoft.com/office/officeart/2005/8/layout/StepDownProcess"/>
    <dgm:cxn modelId="{EA745D72-0BE8-48E3-A7E3-1E6A8E7208E5}" srcId="{AB329767-7CAC-47B7-A74E-D3FCC88E35FE}" destId="{917F292E-7B2D-4C43-92C5-4CD866E2EA84}" srcOrd="0" destOrd="0" parTransId="{6AEA1F1D-FE1E-4C1D-89CF-4DDC73C8EA7A}" sibTransId="{0221DBCD-99B3-45D1-9478-CDC96BD0ED0F}"/>
    <dgm:cxn modelId="{61688D79-2E0B-4E9E-A2C0-5C7DC7FF86E7}" type="presOf" srcId="{34FBE4A2-6049-42EA-A1CA-BA82201B2446}" destId="{603D408F-99BC-4996-89CD-00BAA8DFA7FE}" srcOrd="0" destOrd="0" presId="urn:microsoft.com/office/officeart/2005/8/layout/StepDownProcess"/>
    <dgm:cxn modelId="{1233CA96-AC5F-4282-8145-813F9686CE81}" type="presParOf" srcId="{0AACDBBE-FD8B-4989-8512-DF04B64BD330}" destId="{293B35D4-8E22-41EC-93C6-37D71B7878E8}" srcOrd="0" destOrd="0" presId="urn:microsoft.com/office/officeart/2005/8/layout/StepDownProcess"/>
    <dgm:cxn modelId="{B2CDD878-E4B5-418B-9EC6-1DDE2099D0B3}" type="presParOf" srcId="{293B35D4-8E22-41EC-93C6-37D71B7878E8}" destId="{A1ECB046-55CF-45E4-BE63-81720A9AE951}" srcOrd="0" destOrd="0" presId="urn:microsoft.com/office/officeart/2005/8/layout/StepDownProcess"/>
    <dgm:cxn modelId="{DDFA60C7-78EB-405B-A1FA-188CCD40E9DF}" type="presParOf" srcId="{293B35D4-8E22-41EC-93C6-37D71B7878E8}" destId="{3A5300DD-FD35-41FB-9A11-95CFAB13D8F3}" srcOrd="1" destOrd="0" presId="urn:microsoft.com/office/officeart/2005/8/layout/StepDownProcess"/>
    <dgm:cxn modelId="{5DC01736-D538-4EE9-826B-CB44E8D21C1B}" type="presParOf" srcId="{293B35D4-8E22-41EC-93C6-37D71B7878E8}" destId="{144FEBDD-1410-42C1-842E-E8DDB080323A}" srcOrd="2" destOrd="0" presId="urn:microsoft.com/office/officeart/2005/8/layout/StepDownProcess"/>
    <dgm:cxn modelId="{B29E563D-3676-4F6E-BB64-ED9B95C83AFC}" type="presParOf" srcId="{0AACDBBE-FD8B-4989-8512-DF04B64BD330}" destId="{9CF02BD4-908B-435C-B04B-DFC66586E318}" srcOrd="1" destOrd="0" presId="urn:microsoft.com/office/officeart/2005/8/layout/StepDownProcess"/>
    <dgm:cxn modelId="{07A396CE-662B-4A5B-A170-6A1F997F6D8A}" type="presParOf" srcId="{0AACDBBE-FD8B-4989-8512-DF04B64BD330}" destId="{10441AB1-E493-4C3D-8115-6F30A93733F9}" srcOrd="2" destOrd="0" presId="urn:microsoft.com/office/officeart/2005/8/layout/StepDownProcess"/>
    <dgm:cxn modelId="{128796FB-1BE4-4A1E-92B4-0506E1CA57D0}" type="presParOf" srcId="{10441AB1-E493-4C3D-8115-6F30A93733F9}" destId="{BECBB3DE-9F9E-4192-B063-470633E1777A}" srcOrd="0" destOrd="0" presId="urn:microsoft.com/office/officeart/2005/8/layout/StepDownProcess"/>
    <dgm:cxn modelId="{1D7367CC-2E59-41BB-8AE5-0D6771534B6E}" type="presParOf" srcId="{10441AB1-E493-4C3D-8115-6F30A93733F9}" destId="{C6950F62-298A-47F3-BA75-83604E2BE6D1}" srcOrd="1" destOrd="0" presId="urn:microsoft.com/office/officeart/2005/8/layout/StepDownProcess"/>
    <dgm:cxn modelId="{89B587E8-DD8F-4D96-91C7-30A4D3278B56}" type="presParOf" srcId="{10441AB1-E493-4C3D-8115-6F30A93733F9}" destId="{44E1EAD9-6A6D-4A1E-B43B-B6A17633D3CA}" srcOrd="2" destOrd="0" presId="urn:microsoft.com/office/officeart/2005/8/layout/StepDownProcess"/>
    <dgm:cxn modelId="{904A8708-13BD-45B1-9E59-DFB12B83203E}" type="presParOf" srcId="{0AACDBBE-FD8B-4989-8512-DF04B64BD330}" destId="{8F9D9423-6DFC-4427-912C-D732C96E3FFF}" srcOrd="3" destOrd="0" presId="urn:microsoft.com/office/officeart/2005/8/layout/StepDownProcess"/>
    <dgm:cxn modelId="{AF3514AD-8957-4958-9DAE-C856D39E8FE8}" type="presParOf" srcId="{0AACDBBE-FD8B-4989-8512-DF04B64BD330}" destId="{5B5281DF-B04A-4A42-B3B5-153FC67B2239}" srcOrd="4" destOrd="0" presId="urn:microsoft.com/office/officeart/2005/8/layout/StepDownProcess"/>
    <dgm:cxn modelId="{15BD8BEC-AF41-4350-95DA-E233B991FF4E}" type="presParOf" srcId="{5B5281DF-B04A-4A42-B3B5-153FC67B2239}" destId="{DDAD8FB9-89F8-4DD2-AE6D-9236D960F66C}" srcOrd="0" destOrd="0" presId="urn:microsoft.com/office/officeart/2005/8/layout/StepDownProcess"/>
    <dgm:cxn modelId="{5DFBDE0E-12A9-4F68-AD1B-9301E48D6AF9}" type="presParOf" srcId="{5B5281DF-B04A-4A42-B3B5-153FC67B2239}" destId="{603D408F-99BC-4996-89CD-00BAA8DFA7F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CB046-55CF-45E4-BE63-81720A9AE951}">
      <dsp:nvSpPr>
        <dsp:cNvPr id="0" name=""/>
        <dsp:cNvSpPr/>
      </dsp:nvSpPr>
      <dsp:spPr>
        <a:xfrm rot="5400000">
          <a:off x="1699" y="1653806"/>
          <a:ext cx="833539" cy="5666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300DD-FD35-41FB-9A11-95CFAB13D8F3}">
      <dsp:nvSpPr>
        <dsp:cNvPr id="0" name=""/>
        <dsp:cNvSpPr/>
      </dsp:nvSpPr>
      <dsp:spPr>
        <a:xfrm>
          <a:off x="0" y="346257"/>
          <a:ext cx="1901953" cy="1135414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Выбор бисера и вырезания листьев с помощью фигурных ножниц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5436" y="401693"/>
        <a:ext cx="1791081" cy="1024542"/>
      </dsp:txXfrm>
    </dsp:sp>
    <dsp:sp modelId="{144FEBDD-1410-42C1-842E-E8DDB080323A}">
      <dsp:nvSpPr>
        <dsp:cNvPr id="0" name=""/>
        <dsp:cNvSpPr/>
      </dsp:nvSpPr>
      <dsp:spPr>
        <a:xfrm>
          <a:off x="1919060" y="312738"/>
          <a:ext cx="1405963" cy="10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BB3DE-9F9E-4192-B063-470633E1777A}">
      <dsp:nvSpPr>
        <dsp:cNvPr id="0" name=""/>
        <dsp:cNvSpPr/>
      </dsp:nvSpPr>
      <dsp:spPr>
        <a:xfrm rot="5400000">
          <a:off x="1101441" y="3015488"/>
          <a:ext cx="804797" cy="560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0F62-298A-47F3-BA75-83604E2BE6D1}">
      <dsp:nvSpPr>
        <dsp:cNvPr id="0" name=""/>
        <dsp:cNvSpPr/>
      </dsp:nvSpPr>
      <dsp:spPr>
        <a:xfrm>
          <a:off x="774748" y="1511446"/>
          <a:ext cx="2070869" cy="1192340"/>
        </a:xfrm>
        <a:prstGeom prst="roundRect">
          <a:avLst>
            <a:gd name="adj" fmla="val 1667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Изготовление  нужного количества лепестков  нанизывая их на проволоку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32964" y="1569662"/>
        <a:ext cx="1954437" cy="1075908"/>
      </dsp:txXfrm>
    </dsp:sp>
    <dsp:sp modelId="{44E1EAD9-6A6D-4A1E-B43B-B6A17633D3CA}">
      <dsp:nvSpPr>
        <dsp:cNvPr id="0" name=""/>
        <dsp:cNvSpPr/>
      </dsp:nvSpPr>
      <dsp:spPr>
        <a:xfrm>
          <a:off x="3598797" y="1594951"/>
          <a:ext cx="1405963" cy="10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D8FB9-89F8-4DD2-AE6D-9236D960F66C}">
      <dsp:nvSpPr>
        <dsp:cNvPr id="0" name=""/>
        <dsp:cNvSpPr/>
      </dsp:nvSpPr>
      <dsp:spPr>
        <a:xfrm>
          <a:off x="1832408" y="2787258"/>
          <a:ext cx="2261222" cy="1141801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Изготовлении подставки с помощью  заливки  формы гипса и фиксации карандаша вместо стебля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88156" y="2843006"/>
        <a:ext cx="2149726" cy="1030305"/>
      </dsp:txXfrm>
    </dsp:sp>
    <dsp:sp modelId="{603D408F-99BC-4996-89CD-00BAA8DFA7FE}">
      <dsp:nvSpPr>
        <dsp:cNvPr id="0" name=""/>
        <dsp:cNvSpPr/>
      </dsp:nvSpPr>
      <dsp:spPr>
        <a:xfrm>
          <a:off x="5289253" y="2837523"/>
          <a:ext cx="1405963" cy="10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5289253" y="2837523"/>
        <a:ext cx="1405963" cy="109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158093">
            <a:off x="1475657" y="836612"/>
            <a:ext cx="6408712" cy="1440260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t"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"Центр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 - 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106"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501188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Горохова Ирина Владимировна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76461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 .Хабаровск,  2020г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 rot="365301">
            <a:off x="1969135" y="2629987"/>
            <a:ext cx="5065590" cy="235376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проект в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подготовительной группе</a:t>
            </a:r>
            <a:endParaRPr lang="ru-RU" sz="24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из группы  «Ромашка» 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2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85886">
            <a:off x="1544861" y="869866"/>
            <a:ext cx="6343010" cy="121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Содержание 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61596">
            <a:off x="2487707" y="2060921"/>
            <a:ext cx="4824536" cy="415498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1.</a:t>
            </a:r>
            <a:r>
              <a:rPr lang="ru-RU" sz="2400" dirty="0"/>
              <a:t> Актуальность проекта</a:t>
            </a:r>
          </a:p>
          <a:p>
            <a:r>
              <a:rPr lang="ru-RU" sz="2400" dirty="0" smtClean="0"/>
              <a:t>2.Цель проекта</a:t>
            </a:r>
            <a:endParaRPr lang="ru-RU" sz="2400" dirty="0"/>
          </a:p>
          <a:p>
            <a:r>
              <a:rPr lang="ru-RU" sz="2400" dirty="0"/>
              <a:t>3. </a:t>
            </a:r>
            <a:r>
              <a:rPr lang="ru-RU" sz="2400" dirty="0" smtClean="0"/>
              <a:t>Социальная значимость.</a:t>
            </a:r>
          </a:p>
          <a:p>
            <a:r>
              <a:rPr lang="ru-RU" sz="2400" dirty="0" smtClean="0"/>
              <a:t>4.Схама плетения « Скрутка».</a:t>
            </a:r>
            <a:endParaRPr lang="ru-RU" sz="2400" dirty="0"/>
          </a:p>
          <a:p>
            <a:r>
              <a:rPr lang="ru-RU" sz="2400" dirty="0" smtClean="0"/>
              <a:t>5. Последовательность изготовления « Ромашки»</a:t>
            </a:r>
            <a:endParaRPr lang="ru-RU" sz="2400" dirty="0"/>
          </a:p>
          <a:p>
            <a:r>
              <a:rPr lang="ru-RU" sz="2400" dirty="0" smtClean="0"/>
              <a:t>6.Инструкции по  технике безопасности</a:t>
            </a:r>
            <a:endParaRPr lang="ru-RU" sz="2400" dirty="0"/>
          </a:p>
          <a:p>
            <a:r>
              <a:rPr lang="ru-RU" sz="2400" dirty="0"/>
              <a:t>7</a:t>
            </a:r>
            <a:r>
              <a:rPr lang="ru-RU" sz="2400" dirty="0" smtClean="0"/>
              <a:t>. </a:t>
            </a:r>
            <a:r>
              <a:rPr lang="ru-RU" sz="2400" dirty="0"/>
              <a:t>Результаты </a:t>
            </a:r>
            <a:r>
              <a:rPr lang="ru-RU" sz="2400" dirty="0" smtClean="0"/>
              <a:t> </a:t>
            </a:r>
            <a:r>
              <a:rPr lang="ru-RU" sz="2400" dirty="0"/>
              <a:t>проекта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8. Заключение.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457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208233">
            <a:off x="1551984" y="910131"/>
            <a:ext cx="6341755" cy="1083702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6260" y="2563576"/>
            <a:ext cx="3196685" cy="165751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Организация совместной работы воспитателей и родителей по  развитию мелкой моторики через обучение детей навыкам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бисероплетения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6260" y="4637112"/>
            <a:ext cx="3196685" cy="124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Насыщать детскую жизнь новыми впечатлениями, стимулировать </a:t>
            </a:r>
            <a:r>
              <a:rPr lang="ru-RU" sz="1600" dirty="0" smtClean="0">
                <a:solidFill>
                  <a:schemeClr val="tx1"/>
                </a:solidFill>
              </a:rPr>
              <a:t> детское творчество. 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2992450" y="3989040"/>
            <a:ext cx="1645599" cy="1296144"/>
          </a:xfrm>
          <a:prstGeom prst="bentConnector3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flipV="1">
            <a:off x="2980413" y="2956381"/>
            <a:ext cx="1645599" cy="864096"/>
          </a:xfrm>
          <a:prstGeom prst="bentConnector3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5" descr="C:\Users\razet_a9xtg27\Desktop\Фото\Camera\IMG_20190531_133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0" b="89744" l="0" r="91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04" y="2204864"/>
            <a:ext cx="17552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157123">
            <a:off x="1549202" y="908712"/>
            <a:ext cx="6336704" cy="1440160"/>
          </a:xfr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образовательной деятельности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 старших дошкольников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труда – 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бисероплитением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rot="338977">
            <a:off x="1557078" y="5032323"/>
            <a:ext cx="1894057" cy="854630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Задачи для автора проекта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90773">
            <a:off x="1532043" y="2397074"/>
            <a:ext cx="2037921" cy="1068532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Задачи для 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детей старшего дошкольного </a:t>
            </a:r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возраста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0796">
            <a:off x="3545775" y="2464266"/>
            <a:ext cx="4343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Научить </a:t>
            </a:r>
            <a:r>
              <a:rPr lang="ru-RU" sz="1400" dirty="0"/>
              <a:t>детей с удовольствием мастерить, работать с бисером, фантазировать и делать своими руками симпатичные поделки так, чтобы и процесс, и результат приносили радость и </a:t>
            </a:r>
            <a:r>
              <a:rPr lang="ru-RU" sz="1400" dirty="0" smtClean="0"/>
              <a:t>удовлетворение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Способствовать развитию умения нанизывать бисер на леску, проволоку, льняную </a:t>
            </a:r>
            <a:r>
              <a:rPr lang="ru-RU" sz="1400" dirty="0" smtClean="0"/>
              <a:t>нить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Воспитывать желание, </a:t>
            </a:r>
            <a:r>
              <a:rPr lang="ru-RU" sz="1400" dirty="0" smtClean="0"/>
              <a:t>интерес  </a:t>
            </a:r>
            <a:r>
              <a:rPr lang="ru-RU" sz="1400" dirty="0"/>
              <a:t>плести из </a:t>
            </a:r>
            <a:r>
              <a:rPr lang="ru-RU" sz="1400" dirty="0" smtClean="0"/>
              <a:t>бисера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 rot="192084">
            <a:off x="3494378" y="4812265"/>
            <a:ext cx="41742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Разработать структуру занятий по обучению детей </a:t>
            </a:r>
            <a:r>
              <a:rPr lang="ru-RU" sz="1400" dirty="0" smtClean="0"/>
              <a:t>бисероплитению.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Times New Roman" panose="02020603050405020304" pitchFamily="18" charset="0"/>
              </a:rPr>
              <a:t>Приобрести  </a:t>
            </a:r>
            <a:r>
              <a:rPr lang="ru-RU" sz="1400" dirty="0">
                <a:cs typeface="Times New Roman" panose="02020603050405020304" pitchFamily="18" charset="0"/>
              </a:rPr>
              <a:t>опыт в области творческого педагогического проектирования</a:t>
            </a:r>
          </a:p>
          <a:p>
            <a:pPr lvl="0"/>
            <a:endParaRPr 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2538"/>
            <a:ext cx="100091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15568" y="4052876"/>
            <a:ext cx="2069044" cy="1915403"/>
            <a:chOff x="2972604" y="3382708"/>
            <a:chExt cx="2459181" cy="2043844"/>
          </a:xfrm>
        </p:grpSpPr>
        <p:sp>
          <p:nvSpPr>
            <p:cNvPr id="8" name="Шестиугольник 7"/>
            <p:cNvSpPr/>
            <p:nvPr/>
          </p:nvSpPr>
          <p:spPr>
            <a:xfrm>
              <a:off x="2972604" y="3382708"/>
              <a:ext cx="2459181" cy="20438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CCCFF"/>
            </a:solidFill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стиугольник 4"/>
            <p:cNvSpPr/>
            <p:nvPr/>
          </p:nvSpPr>
          <p:spPr>
            <a:xfrm>
              <a:off x="3358998" y="3694582"/>
              <a:ext cx="1708677" cy="1420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Для образовательной организации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возможность презентовать профессиональную деятельность обучающихся</a:t>
              </a:r>
              <a:endParaRPr lang="ru-RU" sz="14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59632" y="4072614"/>
            <a:ext cx="2127048" cy="1769725"/>
            <a:chOff x="2147211" y="4034068"/>
            <a:chExt cx="2320624" cy="2098523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2147211" y="4034068"/>
              <a:ext cx="2320624" cy="209852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стиугольник 4"/>
            <p:cNvSpPr/>
            <p:nvPr/>
          </p:nvSpPr>
          <p:spPr>
            <a:xfrm>
              <a:off x="2451499" y="4357240"/>
              <a:ext cx="1605088" cy="1620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590" rIns="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Для педагогов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возможность презентовать профессиональную деятельность</a:t>
              </a:r>
              <a:endParaRPr lang="ru-RU" sz="16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 rot="208233">
            <a:off x="1326646" y="914188"/>
            <a:ext cx="6926244" cy="1083702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Социальная значимость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453630" y="2263638"/>
            <a:ext cx="2011669" cy="1808977"/>
            <a:chOff x="3966495" y="2160891"/>
            <a:chExt cx="2287929" cy="1972594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3966495" y="2160891"/>
              <a:ext cx="2287929" cy="1972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стиугольник 4"/>
            <p:cNvSpPr/>
            <p:nvPr/>
          </p:nvSpPr>
          <p:spPr>
            <a:xfrm>
              <a:off x="4402897" y="2444340"/>
              <a:ext cx="1577841" cy="1360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1590" rIns="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Для автора </a:t>
              </a:r>
              <a:r>
                <a:rPr lang="ru-RU" sz="1600" b="0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возможность самореализации посредством организации проекта</a:t>
              </a:r>
              <a:endParaRPr lang="ru-RU" sz="16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0"/>
          <a:stretch/>
        </p:blipFill>
        <p:spPr bwMode="auto">
          <a:xfrm>
            <a:off x="2961170" y="3134653"/>
            <a:ext cx="1970870" cy="1875924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10839" r="6113" b="10839"/>
          <a:stretch/>
        </p:blipFill>
        <p:spPr bwMode="auto">
          <a:xfrm>
            <a:off x="6032863" y="3175563"/>
            <a:ext cx="1974376" cy="1852919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:\Users\razet_a9xtg27\Desktop\Фото\Camera\IMG_20190531_1336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0671"/>
          <a:stretch/>
        </p:blipFill>
        <p:spPr bwMode="auto">
          <a:xfrm flipH="1">
            <a:off x="1259627" y="2204864"/>
            <a:ext cx="2160243" cy="18779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0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150963">
            <a:off x="1544702" y="835066"/>
            <a:ext cx="641171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/>
              <a:t>плетения «Скрутка».</a:t>
            </a:r>
          </a:p>
        </p:txBody>
      </p:sp>
      <p:pic>
        <p:nvPicPr>
          <p:cNvPr id="3076" name="Picture 4" descr="Фотограф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6525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3">
            <a:off x="4814587" y="2371485"/>
            <a:ext cx="3600400" cy="34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способ плетения лепестк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0" b="5565"/>
          <a:stretch/>
        </p:blipFill>
        <p:spPr bwMode="auto">
          <a:xfrm rot="215076">
            <a:off x="1835696" y="2466102"/>
            <a:ext cx="2518574" cy="32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6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85886">
            <a:off x="1186072" y="863947"/>
            <a:ext cx="6846328" cy="1052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Последовательность изготовления  «Ромашки»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7381237"/>
              </p:ext>
            </p:extLst>
          </p:nvPr>
        </p:nvGraphicFramePr>
        <p:xfrm>
          <a:off x="1331640" y="2060848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razet_a9xtg27\Desktop\Фото\Camera\IMG_20190516_1632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8" b="35849"/>
          <a:stretch/>
        </p:blipFill>
        <p:spPr bwMode="auto">
          <a:xfrm rot="220689">
            <a:off x="3950391" y="2197680"/>
            <a:ext cx="1512168" cy="10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296092" y="2611736"/>
            <a:ext cx="504056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211960" y="4024091"/>
            <a:ext cx="504056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39063" y="2686861"/>
            <a:ext cx="504056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56893" y="5445224"/>
            <a:ext cx="504056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razet_a9xtg27\Desktop\Фото\Camera\IMG_20190516_16055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20948" b="21973"/>
          <a:stretch/>
        </p:blipFill>
        <p:spPr bwMode="auto">
          <a:xfrm rot="201600">
            <a:off x="6162618" y="2135752"/>
            <a:ext cx="1355270" cy="13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razet_a9xtg27\Desktop\Фото\Camera\IMG_20190521_10053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8" t="16294" b="59370"/>
          <a:stretch/>
        </p:blipFill>
        <p:spPr bwMode="auto">
          <a:xfrm rot="235544">
            <a:off x="4718752" y="3591927"/>
            <a:ext cx="1641980" cy="11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razet_a9xtg27\Desktop\Фото\Camera\IMG_20190523_1658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0"/>
          <a:stretch/>
        </p:blipFill>
        <p:spPr bwMode="auto">
          <a:xfrm>
            <a:off x="6516215" y="4312122"/>
            <a:ext cx="1399905" cy="17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7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 rot="164687">
            <a:off x="1547664" y="836712"/>
            <a:ext cx="6363917" cy="940966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5134" y="2852935"/>
            <a:ext cx="3384376" cy="923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Создание символики группы 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честь  « Прощания с детским садом»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30993" y="4005064"/>
            <a:ext cx="3384376" cy="7314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Активное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включение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детей </a:t>
            </a:r>
            <a:r>
              <a:rPr lang="ru-RU" sz="1600" dirty="0"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cs typeface="Times New Roman" panose="02020603050405020304" pitchFamily="18" charset="0"/>
              </a:rPr>
              <a:t>проектную деятельность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2436" y="4990062"/>
            <a:ext cx="3399112" cy="760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ризнание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востребованности созданного творческого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продукта 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3707904" y="4881583"/>
            <a:ext cx="823089" cy="71372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:\Users\razet_a9xtg27\Desktop\Фото\Camera\IMG_20190527_085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2232248" cy="26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Соединительная линия уступом 9"/>
          <p:cNvCxnSpPr/>
          <p:nvPr/>
        </p:nvCxnSpPr>
        <p:spPr>
          <a:xfrm>
            <a:off x="3851920" y="2492896"/>
            <a:ext cx="1080120" cy="36004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3830792" y="3776045"/>
            <a:ext cx="1101248" cy="22901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4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zet_a9xtg27\Desktop\шаблоны\fra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372708" cy="11381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024844"/>
            <a:ext cx="6048672" cy="4278094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Выбранная </a:t>
            </a:r>
            <a:r>
              <a:rPr lang="ru-RU" sz="1600" dirty="0"/>
              <a:t>тема проекта интересна, актуальна и носит</a:t>
            </a:r>
            <a:br>
              <a:rPr lang="ru-RU" sz="1600" dirty="0"/>
            </a:br>
            <a:r>
              <a:rPr lang="ru-RU" sz="1600" dirty="0"/>
              <a:t>творческий познавательный </a:t>
            </a:r>
            <a:r>
              <a:rPr lang="ru-RU" sz="1600" dirty="0" smtClean="0"/>
              <a:t>характер </a:t>
            </a:r>
            <a:r>
              <a:rPr lang="ru-RU" sz="1600" dirty="0">
                <a:solidFill>
                  <a:sysClr val="windowText" lastClr="000000"/>
                </a:solidFill>
              </a:rPr>
              <a:t>по  развитию мелкой моторики через обучение детей навыкам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бисероплитения . </a:t>
            </a:r>
            <a:r>
              <a:rPr lang="ru-RU" sz="1600" dirty="0" smtClean="0"/>
              <a:t>Для </a:t>
            </a:r>
            <a:r>
              <a:rPr lang="ru-RU" sz="1600" dirty="0" smtClean="0"/>
              <a:t>реализации поставленной </a:t>
            </a:r>
            <a:r>
              <a:rPr lang="ru-RU" sz="1600" dirty="0"/>
              <a:t>цели я использовала разную информацию </a:t>
            </a:r>
            <a:r>
              <a:rPr lang="ru-RU" sz="1600" dirty="0" smtClean="0"/>
              <a:t>из интернета</a:t>
            </a:r>
            <a:r>
              <a:rPr lang="ru-RU" sz="1600" dirty="0"/>
              <a:t>, практические советы, материалы для </a:t>
            </a:r>
            <a:r>
              <a:rPr lang="ru-RU" sz="1600" dirty="0" smtClean="0"/>
              <a:t>бисера </a:t>
            </a:r>
            <a:r>
              <a:rPr lang="ru-RU" sz="1600" dirty="0" smtClean="0"/>
              <a:t>и многое </a:t>
            </a:r>
            <a:r>
              <a:rPr lang="ru-RU" sz="1600" dirty="0"/>
              <a:t>другое. </a:t>
            </a:r>
            <a:r>
              <a:rPr lang="ru-RU" sz="1600" dirty="0" smtClean="0"/>
              <a:t>Этот </a:t>
            </a:r>
            <a:r>
              <a:rPr lang="ru-RU" sz="1600" dirty="0"/>
              <a:t>вид творчества доставил</a:t>
            </a:r>
            <a:br>
              <a:rPr lang="ru-RU" sz="1600" dirty="0"/>
            </a:br>
            <a:r>
              <a:rPr lang="ru-RU" sz="1600" dirty="0"/>
              <a:t>мне </a:t>
            </a:r>
            <a:r>
              <a:rPr lang="ru-RU" sz="1600" dirty="0" smtClean="0"/>
              <a:t> и детям истинное удовольствие, массу позитивных эмоций </a:t>
            </a:r>
            <a:r>
              <a:rPr lang="ru-RU" sz="1600" dirty="0" smtClean="0"/>
              <a:t>.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 smtClean="0"/>
              <a:t>С </a:t>
            </a:r>
            <a:r>
              <a:rPr lang="ru-RU" sz="1600" dirty="0" smtClean="0"/>
              <a:t>практической точки </a:t>
            </a:r>
            <a:r>
              <a:rPr lang="ru-RU" sz="1600" dirty="0"/>
              <a:t>зрения,  </a:t>
            </a:r>
            <a:r>
              <a:rPr lang="ru-RU" sz="1600" dirty="0" smtClean="0"/>
              <a:t>дети научились </a:t>
            </a:r>
            <a:r>
              <a:rPr lang="ru-RU" sz="1600" dirty="0" smtClean="0">
                <a:latin typeface="+mj-lt"/>
              </a:rPr>
              <a:t>простейшим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способам нанизывать бисер и делать из них  « Скрутку» в виде лепестков,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осваивать  способы самоконтроля для работы с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бисером, леской, проволокой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и инструментами (ножницами, иголкой)</a:t>
            </a:r>
          </a:p>
          <a:p>
            <a:r>
              <a:rPr lang="ru-RU" sz="1600" dirty="0" smtClean="0"/>
              <a:t> Задуманный </a:t>
            </a:r>
            <a:r>
              <a:rPr lang="ru-RU" sz="1600" dirty="0"/>
              <a:t>мною проект по изготовлению </a:t>
            </a:r>
            <a:r>
              <a:rPr lang="ru-RU" sz="1600" dirty="0" smtClean="0"/>
              <a:t>бисероплитению  выполнен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целом получилось то, что </a:t>
            </a:r>
            <a:r>
              <a:rPr lang="ru-RU" sz="1600" dirty="0" smtClean="0"/>
              <a:t>мы задумали  </a:t>
            </a:r>
            <a:r>
              <a:rPr lang="ru-RU" sz="1600" dirty="0"/>
              <a:t>в </a:t>
            </a:r>
            <a:r>
              <a:rPr lang="ru-RU" sz="1600" dirty="0" smtClean="0"/>
              <a:t>начале  работы</a:t>
            </a:r>
            <a:r>
              <a:rPr lang="ru-RU" sz="1600" dirty="0"/>
              <a:t>. Поставленные цели в начале проекта, я </a:t>
            </a:r>
            <a:r>
              <a:rPr lang="ru-RU" sz="1600" dirty="0" smtClean="0"/>
              <a:t>считаю  достигнутыми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916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256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 учреждение г. Хабаровска               "Центр развития ребенка - детский сад № 106" </vt:lpstr>
      <vt:lpstr>Презентация PowerPoint</vt:lpstr>
      <vt:lpstr>Актуальность проекта</vt:lpstr>
      <vt:lpstr>Цель проекта: Организация непосредственной образовательной деятельности по ознакомлению старших дошкольников с видом художественного труда –  бисероплитением</vt:lpstr>
      <vt:lpstr>Социальная значимость</vt:lpstr>
      <vt:lpstr>Схема плетения «Скрутка».</vt:lpstr>
      <vt:lpstr>Презентация PowerPoint</vt:lpstr>
      <vt:lpstr>Результаты проекта</vt:lpstr>
      <vt:lpstr>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26</cp:revision>
  <dcterms:created xsi:type="dcterms:W3CDTF">2019-09-15T22:03:55Z</dcterms:created>
  <dcterms:modified xsi:type="dcterms:W3CDTF">2020-02-17T09:31:22Z</dcterms:modified>
</cp:coreProperties>
</file>