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56" r:id="rId5"/>
    <p:sldId id="266" r:id="rId6"/>
    <p:sldId id="274" r:id="rId7"/>
    <p:sldId id="278" r:id="rId8"/>
    <p:sldId id="271" r:id="rId9"/>
    <p:sldId id="272" r:id="rId10"/>
    <p:sldId id="280" r:id="rId11"/>
    <p:sldId id="262" r:id="rId12"/>
    <p:sldId id="284" r:id="rId13"/>
    <p:sldId id="285" r:id="rId14"/>
    <p:sldId id="281" r:id="rId15"/>
    <p:sldId id="282" r:id="rId16"/>
    <p:sldId id="264" r:id="rId17"/>
    <p:sldId id="276" r:id="rId18"/>
    <p:sldId id="275" r:id="rId19"/>
    <p:sldId id="273" r:id="rId20"/>
    <p:sldId id="267" r:id="rId21"/>
    <p:sldId id="283" r:id="rId22"/>
    <p:sldId id="268" r:id="rId23"/>
    <p:sldId id="269" r:id="rId24"/>
    <p:sldId id="277" r:id="rId25"/>
    <p:sldId id="270" r:id="rId26"/>
    <p:sldId id="263" r:id="rId27"/>
    <p:sldId id="265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Технология формирования  вокально-хоровых навыков и умений</a:t>
            </a:r>
            <a:endParaRPr lang="ru-RU" sz="3200" dirty="0"/>
          </a:p>
        </p:txBody>
      </p:sp>
      <p:pic>
        <p:nvPicPr>
          <p:cNvPr id="4" name="Объект 3" descr="C:\Users\Никита\Desktop\Рисунки\clip-art-of-doodled-diverse-kids-singing-in-a-school-choir-by-bnp-design-studio-4274.jpg"/>
          <p:cNvPicPr>
            <a:picLocks noGrp="1"/>
          </p:cNvPicPr>
          <p:nvPr>
            <p:ph idx="1"/>
          </p:nvPr>
        </p:nvPicPr>
        <p:blipFill>
          <a:blip r:embed="rId3">
            <a:lum bright="-10000" contrast="10000"/>
          </a:blip>
          <a:srcRect l="2491" t="19006" r="3875" b="21178"/>
          <a:stretch>
            <a:fillRect/>
          </a:stretch>
        </p:blipFill>
        <p:spPr bwMode="auto">
          <a:xfrm>
            <a:off x="935299" y="1340767"/>
            <a:ext cx="6949069" cy="4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663" y="5912405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преподаватель     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МБУДО ЕДШИ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Попова М. А.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33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2. Звукообразование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800" dirty="0">
                <a:solidFill>
                  <a:srgbClr val="0000FF"/>
                </a:solidFill>
              </a:rPr>
              <a:t>Для хорового исполнения необходимы единообразие и согласованность в характере звукообразования, произношения, </a:t>
            </a:r>
            <a:r>
              <a:rPr lang="ru-RU" altLang="ru-RU" sz="2800" dirty="0" smtClean="0">
                <a:solidFill>
                  <a:srgbClr val="0000FF"/>
                </a:solidFill>
              </a:rPr>
              <a:t>дыхания, </a:t>
            </a:r>
            <a:r>
              <a:rPr lang="ru-RU" altLang="ru-RU" sz="2800" dirty="0">
                <a:solidFill>
                  <a:srgbClr val="0000FF"/>
                </a:solidFill>
              </a:rPr>
              <a:t>ф</a:t>
            </a:r>
            <a:r>
              <a:rPr lang="ru-RU" altLang="ru-RU" sz="2800" dirty="0" smtClean="0">
                <a:solidFill>
                  <a:srgbClr val="0000FF"/>
                </a:solidFill>
              </a:rPr>
              <a:t>ормирование </a:t>
            </a:r>
            <a:r>
              <a:rPr lang="ru-RU" altLang="ru-RU" sz="2800" dirty="0">
                <a:solidFill>
                  <a:srgbClr val="0000FF"/>
                </a:solidFill>
              </a:rPr>
              <a:t>мягкой атаки звука. Твёрдую рекомендуется использовать крайне редко в произведениях </a:t>
            </a:r>
            <a:r>
              <a:rPr lang="ru-RU" altLang="ru-RU" sz="2800" dirty="0" smtClean="0">
                <a:solidFill>
                  <a:srgbClr val="0000FF"/>
                </a:solidFill>
              </a:rPr>
              <a:t>определённого характера.</a:t>
            </a:r>
            <a:r>
              <a:rPr lang="ru-RU" altLang="ru-RU" sz="2800" dirty="0"/>
              <a:t> </a:t>
            </a:r>
            <a:r>
              <a:rPr lang="ru-RU" altLang="ru-RU" sz="2800" dirty="0" smtClean="0">
                <a:solidFill>
                  <a:srgbClr val="0000FF"/>
                </a:solidFill>
              </a:rPr>
              <a:t>Необходимо </a:t>
            </a:r>
            <a:r>
              <a:rPr lang="ru-RU" altLang="ru-RU" sz="2800" dirty="0">
                <a:solidFill>
                  <a:srgbClr val="0000FF"/>
                </a:solidFill>
              </a:rPr>
              <a:t>научить поющих прислушиваться к звучащим рядом </a:t>
            </a:r>
            <a:r>
              <a:rPr lang="ru-RU" altLang="ru-RU" sz="2800" dirty="0" smtClean="0">
                <a:solidFill>
                  <a:srgbClr val="0000FF"/>
                </a:solidFill>
              </a:rPr>
              <a:t>голосам. </a:t>
            </a:r>
            <a:r>
              <a:rPr lang="ru-RU" sz="2800" i="1" dirty="0" smtClean="0">
                <a:solidFill>
                  <a:srgbClr val="0000FF"/>
                </a:solidFill>
              </a:rPr>
              <a:t>Для формирования, развития </a:t>
            </a:r>
            <a:r>
              <a:rPr lang="ru-RU" sz="2800" i="1" dirty="0">
                <a:solidFill>
                  <a:srgbClr val="0000FF"/>
                </a:solidFill>
              </a:rPr>
              <a:t>и укрепления </a:t>
            </a:r>
            <a:r>
              <a:rPr lang="ru-RU" sz="2800" i="1" dirty="0" smtClean="0">
                <a:solidFill>
                  <a:srgbClr val="0000FF"/>
                </a:solidFill>
              </a:rPr>
              <a:t>вокальных навыков даются  </a:t>
            </a:r>
            <a:r>
              <a:rPr lang="ru-RU" sz="2800" i="1" dirty="0" smtClean="0">
                <a:solidFill>
                  <a:srgbClr val="FF0000"/>
                </a:solidFill>
              </a:rPr>
              <a:t>вокально-технические упражнения.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Никита\Desktop\images.pn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475656" y="4961275"/>
            <a:ext cx="66437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6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Основные  </a:t>
            </a:r>
            <a:r>
              <a:rPr lang="ru-RU" sz="4000" b="1" dirty="0">
                <a:solidFill>
                  <a:srgbClr val="7030A0"/>
                </a:solidFill>
              </a:rPr>
              <a:t>гласные  для  распевания: </a:t>
            </a:r>
            <a:r>
              <a:rPr lang="ru-RU" sz="4000" dirty="0">
                <a:solidFill>
                  <a:srgbClr val="7030A0"/>
                </a:solidFill>
              </a:rPr>
              <a:t>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900" dirty="0" smtClean="0"/>
              <a:t>   </a:t>
            </a:r>
            <a:r>
              <a:rPr lang="ru-RU" sz="4900" b="1" dirty="0">
                <a:solidFill>
                  <a:srgbClr val="F41E32"/>
                </a:solidFill>
              </a:rPr>
              <a:t>А,  О,  У,  Э,  И.</a:t>
            </a:r>
            <a:br>
              <a:rPr lang="ru-RU" sz="4900" b="1" dirty="0">
                <a:solidFill>
                  <a:srgbClr val="F41E32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Основные согласные для распевания: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900" b="1" dirty="0">
                <a:solidFill>
                  <a:srgbClr val="C00000"/>
                </a:solidFill>
              </a:rPr>
              <a:t>    </a:t>
            </a:r>
            <a:r>
              <a:rPr lang="ru-RU" sz="4900" b="1" dirty="0">
                <a:solidFill>
                  <a:srgbClr val="FF0000"/>
                </a:solidFill>
              </a:rPr>
              <a:t>М,  Л,  Н,  С,  З.</a:t>
            </a:r>
            <a:br>
              <a:rPr lang="ru-RU" sz="49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2EC1E4"/>
                </a:solidFill>
              </a:rPr>
              <a:t>    </a:t>
            </a:r>
            <a:r>
              <a:rPr lang="ru-RU" sz="4000" b="1" dirty="0" smtClean="0">
                <a:solidFill>
                  <a:srgbClr val="2EC1E4"/>
                </a:solidFill>
              </a:rPr>
              <a:t>МА-МЭ-МИ-МО-МУ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33CC"/>
                </a:solidFill>
              </a:rPr>
              <a:t>     </a:t>
            </a:r>
            <a:r>
              <a:rPr lang="ru-RU" sz="4000" b="1" dirty="0" smtClean="0">
                <a:solidFill>
                  <a:srgbClr val="FF33CC"/>
                </a:solidFill>
              </a:rPr>
              <a:t>НА-НЭ-НИ-НО-НУ</a:t>
            </a:r>
            <a:r>
              <a:rPr lang="ru-RU" sz="4000" b="1" dirty="0">
                <a:solidFill>
                  <a:srgbClr val="FF33CC"/>
                </a:solidFill>
              </a:rPr>
              <a:t/>
            </a:r>
            <a:br>
              <a:rPr lang="ru-RU" sz="4000" b="1" dirty="0">
                <a:solidFill>
                  <a:srgbClr val="FF33CC"/>
                </a:solidFill>
              </a:rPr>
            </a:br>
            <a:r>
              <a:rPr lang="ru-RU" sz="4000" b="1" dirty="0" smtClean="0">
                <a:solidFill>
                  <a:srgbClr val="F41E32"/>
                </a:solidFill>
              </a:rPr>
              <a:t>       ЗА-ЗЭ-ЗИ-ЗО-ЗУ</a:t>
            </a:r>
            <a:r>
              <a:rPr lang="ru-RU" sz="2400" b="1" dirty="0">
                <a:solidFill>
                  <a:srgbClr val="F41E32"/>
                </a:solidFill>
              </a:rPr>
              <a:t/>
            </a:r>
            <a:br>
              <a:rPr lang="ru-RU" sz="2400" b="1" dirty="0">
                <a:solidFill>
                  <a:srgbClr val="F41E32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4" name="Объект 3" descr="C:\Users\Никита\Desktop\Рисунки\002.jpg"/>
          <p:cNvPicPr>
            <a:picLocks noGrp="1"/>
          </p:cNvPicPr>
          <p:nvPr>
            <p:ph idx="1"/>
          </p:nvPr>
        </p:nvPicPr>
        <p:blipFill>
          <a:blip r:embed="rId2"/>
          <a:srcRect t="12850"/>
          <a:stretch>
            <a:fillRect/>
          </a:stretch>
        </p:blipFill>
        <p:spPr bwMode="auto">
          <a:xfrm>
            <a:off x="179512" y="4293096"/>
            <a:ext cx="8964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9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Основные </a:t>
            </a:r>
            <a:r>
              <a:rPr lang="ru-RU" altLang="ru-RU" sz="2400" b="1" dirty="0">
                <a:solidFill>
                  <a:srgbClr val="FF0000"/>
                </a:solidFill>
              </a:rPr>
              <a:t>приемы развития голоса, относящиеся к звукообразованию, артикуляции, дыханию, выразительности исполнения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000" dirty="0" smtClean="0">
                <a:solidFill>
                  <a:srgbClr val="0000FF"/>
                </a:solidFill>
              </a:rPr>
              <a:t>1. </a:t>
            </a:r>
            <a:r>
              <a:rPr lang="ru-RU" altLang="ru-RU" sz="2000" dirty="0">
                <a:solidFill>
                  <a:srgbClr val="0000FF"/>
                </a:solidFill>
              </a:rPr>
              <a:t>В</a:t>
            </a:r>
            <a:r>
              <a:rPr lang="ru-RU" altLang="ru-RU" sz="2000" dirty="0" smtClean="0">
                <a:solidFill>
                  <a:srgbClr val="0000FF"/>
                </a:solidFill>
              </a:rPr>
              <a:t>окализация </a:t>
            </a:r>
            <a:r>
              <a:rPr lang="ru-RU" altLang="ru-RU" sz="2000" dirty="0">
                <a:solidFill>
                  <a:srgbClr val="0000FF"/>
                </a:solidFill>
              </a:rPr>
              <a:t>певческого материала легким </a:t>
            </a:r>
            <a:r>
              <a:rPr lang="ru-RU" altLang="ru-RU" sz="2000" dirty="0" err="1">
                <a:solidFill>
                  <a:srgbClr val="0000FF"/>
                </a:solidFill>
              </a:rPr>
              <a:t>стаккатированным</a:t>
            </a:r>
            <a:r>
              <a:rPr lang="ru-RU" altLang="ru-RU" sz="2000" dirty="0">
                <a:solidFill>
                  <a:srgbClr val="0000FF"/>
                </a:solidFill>
              </a:rPr>
              <a:t> звуком на гласный «У» с целью уточнения интонации во время атаки звука и при переходе со звука на звук, а также для снятия </a:t>
            </a:r>
            <a:r>
              <a:rPr lang="ru-RU" altLang="ru-RU" sz="2000" dirty="0" err="1">
                <a:solidFill>
                  <a:srgbClr val="0000FF"/>
                </a:solidFill>
              </a:rPr>
              <a:t>форсировки</a:t>
            </a:r>
            <a:r>
              <a:rPr lang="ru-RU" altLang="ru-RU" sz="2000" dirty="0" smtClean="0">
                <a:solidFill>
                  <a:srgbClr val="0000FF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rgbClr val="0000FF"/>
                </a:solidFill>
              </a:rPr>
              <a:t>2. Вокализация </a:t>
            </a:r>
            <a:r>
              <a:rPr lang="ru-RU" altLang="ru-RU" sz="2000" dirty="0">
                <a:solidFill>
                  <a:srgbClr val="0000FF"/>
                </a:solidFill>
              </a:rPr>
              <a:t>песен на слог «</a:t>
            </a:r>
            <a:r>
              <a:rPr lang="ru-RU" altLang="ru-RU" sz="2000" dirty="0" err="1">
                <a:solidFill>
                  <a:srgbClr val="0000FF"/>
                </a:solidFill>
              </a:rPr>
              <a:t>лю</a:t>
            </a:r>
            <a:r>
              <a:rPr lang="ru-RU" altLang="ru-RU" sz="2000" dirty="0">
                <a:solidFill>
                  <a:srgbClr val="0000FF"/>
                </a:solidFill>
              </a:rPr>
              <a:t>» с целью выравнивания тембрового звучания, достижения кантилены, оттачивания фразировки и пр.;</a:t>
            </a: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rgbClr val="0000FF"/>
                </a:solidFill>
              </a:rPr>
              <a:t>3. При пении </a:t>
            </a:r>
            <a:r>
              <a:rPr lang="ru-RU" altLang="ru-RU" sz="2000" dirty="0">
                <a:solidFill>
                  <a:srgbClr val="0000FF"/>
                </a:solidFill>
              </a:rPr>
              <a:t>восходящих интервалов верхний звук исполняется в позиции нижнего, а при пении нисходящих - напротив: нижний звук следует стараться исполнять в позиции </a:t>
            </a:r>
            <a:r>
              <a:rPr lang="ru-RU" altLang="ru-RU" sz="2000" dirty="0" smtClean="0">
                <a:solidFill>
                  <a:srgbClr val="0000FF"/>
                </a:solidFill>
              </a:rPr>
              <a:t>верхнего;</a:t>
            </a: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rgbClr val="0000FF"/>
                </a:solidFill>
              </a:rPr>
              <a:t>4. Вдох через нос и сохранение ощущения «зевка» и маски «удивления», </a:t>
            </a:r>
            <a:r>
              <a:rPr lang="ru-RU" altLang="ru-RU" sz="2000" dirty="0">
                <a:solidFill>
                  <a:srgbClr val="0000FF"/>
                </a:solidFill>
              </a:rPr>
              <a:t>что обеспечивает полноценное включение верхних резонаторов, при этом движении активизируется мягкое небо, а эластичные ткани, выстилаются упругими и более твердыми, что способствует отражению звуковой волны при пении и, следовательно, </a:t>
            </a:r>
            <a:r>
              <a:rPr lang="ru-RU" altLang="ru-RU" sz="2000" dirty="0" err="1" smtClean="0">
                <a:solidFill>
                  <a:srgbClr val="0000FF"/>
                </a:solidFill>
              </a:rPr>
              <a:t>резонирование</a:t>
            </a:r>
            <a:r>
              <a:rPr lang="ru-RU" altLang="ru-RU" sz="2000" dirty="0" smtClean="0">
                <a:solidFill>
                  <a:srgbClr val="0000FF"/>
                </a:solidFill>
              </a:rPr>
              <a:t> звука.</a:t>
            </a:r>
            <a:endParaRPr lang="ru-RU" altLang="ru-RU" sz="2000" dirty="0">
              <a:solidFill>
                <a:srgbClr val="0000FF"/>
              </a:solidFill>
            </a:endParaRPr>
          </a:p>
          <a:p>
            <a:pPr algn="just"/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2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Основные приемы развития голоса, относящиеся к звукообразованию, артикуляции, дыханию, выразительности исполнения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5. Целенаправленное </a:t>
            </a:r>
            <a:r>
              <a:rPr lang="ru-RU" altLang="ru-RU" sz="2000" dirty="0">
                <a:solidFill>
                  <a:srgbClr val="0000FF"/>
                </a:solidFill>
              </a:rPr>
              <a:t>управление дыхательными движениями;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6. Произношение </a:t>
            </a:r>
            <a:r>
              <a:rPr lang="ru-RU" altLang="ru-RU" sz="2000" dirty="0">
                <a:solidFill>
                  <a:srgbClr val="0000FF"/>
                </a:solidFill>
              </a:rPr>
              <a:t>текста активным шёпотом, что активизирует дыхательную мускулатуру и вызывает чувство опоры звука на дыхание;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7. Беззвучная</a:t>
            </a:r>
            <a:r>
              <a:rPr lang="ru-RU" altLang="ru-RU" sz="2000" dirty="0">
                <a:solidFill>
                  <a:srgbClr val="0000FF"/>
                </a:solidFill>
              </a:rPr>
              <a:t>, но активная артикуляция при мысленном пении с опорой на внешнее звучание, что активизирует артикуляционный аппарат и помогает восприятию звукового эталона;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8. Проговаривание </a:t>
            </a:r>
            <a:r>
              <a:rPr lang="ru-RU" altLang="ru-RU" sz="2000" dirty="0">
                <a:solidFill>
                  <a:srgbClr val="0000FF"/>
                </a:solidFill>
              </a:rPr>
              <a:t>слов песен нараспев на одной высоте слегка возвышенным голосам по отношению к диапазону речевого голоса; внимание хористов при этом должно быть направлено на стабилизацию положения гортани с целью постановки речевого голоса;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9. </a:t>
            </a:r>
            <a:r>
              <a:rPr lang="ru-RU" altLang="ru-RU" sz="2000" dirty="0">
                <a:solidFill>
                  <a:srgbClr val="0000FF"/>
                </a:solidFill>
              </a:rPr>
              <a:t>В</a:t>
            </a:r>
            <a:r>
              <a:rPr lang="ru-RU" altLang="ru-RU" sz="2000" dirty="0" smtClean="0">
                <a:solidFill>
                  <a:srgbClr val="0000FF"/>
                </a:solidFill>
              </a:rPr>
              <a:t>ариативность </a:t>
            </a:r>
            <a:r>
              <a:rPr lang="ru-RU" altLang="ru-RU" sz="2000" dirty="0">
                <a:solidFill>
                  <a:srgbClr val="0000FF"/>
                </a:solidFill>
              </a:rPr>
              <a:t>заданий при повторении упражнений и заучивания песенного материала за счет способа </a:t>
            </a:r>
            <a:r>
              <a:rPr lang="ru-RU" altLang="ru-RU" sz="2000" dirty="0" err="1">
                <a:solidFill>
                  <a:srgbClr val="0000FF"/>
                </a:solidFill>
              </a:rPr>
              <a:t>звуковедения</a:t>
            </a:r>
            <a:r>
              <a:rPr lang="ru-RU" altLang="ru-RU" sz="2000" dirty="0">
                <a:solidFill>
                  <a:srgbClr val="0000FF"/>
                </a:solidFill>
              </a:rPr>
              <a:t>, вокализируемого слога, динамики, тембра, тональности, эмоциональной выразительности и </a:t>
            </a:r>
            <a:r>
              <a:rPr lang="ru-RU" altLang="ru-RU" sz="2000" dirty="0" err="1">
                <a:solidFill>
                  <a:srgbClr val="0000FF"/>
                </a:solidFill>
              </a:rPr>
              <a:t>т.п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6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3. Работа </a:t>
            </a:r>
            <a:r>
              <a:rPr lang="ru-RU" altLang="ru-RU" sz="3600" b="1" dirty="0">
                <a:solidFill>
                  <a:srgbClr val="FF0000"/>
                </a:solidFill>
              </a:rPr>
              <a:t>над чистотой и точностью интонирования в пении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800" dirty="0" smtClean="0">
                <a:solidFill>
                  <a:srgbClr val="0000FF"/>
                </a:solidFill>
              </a:rPr>
              <a:t>Чистоте </a:t>
            </a:r>
            <a:r>
              <a:rPr lang="ru-RU" altLang="ru-RU" sz="2800" dirty="0">
                <a:solidFill>
                  <a:srgbClr val="0000FF"/>
                </a:solidFill>
              </a:rPr>
              <a:t>интонации способствует чёткое осознание чувства «лада». Воспитать ладовое восприятие можно через освоение понятий «мажор» и «минор», включение в </a:t>
            </a:r>
            <a:r>
              <a:rPr lang="ru-RU" altLang="ru-RU" sz="2800" dirty="0" err="1">
                <a:solidFill>
                  <a:srgbClr val="0000FF"/>
                </a:solidFill>
              </a:rPr>
              <a:t>распевки</a:t>
            </a:r>
            <a:r>
              <a:rPr lang="ru-RU" altLang="ru-RU" sz="2800" dirty="0">
                <a:solidFill>
                  <a:srgbClr val="0000FF"/>
                </a:solidFill>
              </a:rPr>
              <a:t> различных звукорядов, главных ступеней лада, сопоставление мажорных и минорных последовательностей, пение a </a:t>
            </a:r>
            <a:r>
              <a:rPr lang="ru-RU" altLang="ru-RU" sz="2800" dirty="0" err="1">
                <a:solidFill>
                  <a:srgbClr val="0000FF"/>
                </a:solidFill>
              </a:rPr>
              <a:t>kappella</a:t>
            </a:r>
            <a:r>
              <a:rPr lang="ru-RU" altLang="ru-RU" sz="2800" dirty="0">
                <a:solidFill>
                  <a:srgbClr val="0000FF"/>
                </a:solidFill>
              </a:rPr>
              <a:t>.</a:t>
            </a:r>
          </a:p>
          <a:p>
            <a:pPr algn="just"/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C:\Users\Никита\Desktop\Рисунки\choir-picture.png"/>
          <p:cNvPicPr/>
          <p:nvPr/>
        </p:nvPicPr>
        <p:blipFill>
          <a:blip r:embed="rId2">
            <a:lum bright="-10000" contrast="10000"/>
          </a:blip>
          <a:srcRect t="23562"/>
          <a:stretch>
            <a:fillRect/>
          </a:stretch>
        </p:blipFill>
        <p:spPr bwMode="auto">
          <a:xfrm>
            <a:off x="674023" y="4941168"/>
            <a:ext cx="800102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1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144016"/>
            <a:ext cx="8229600" cy="1196752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Методические приемы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для </a:t>
            </a:r>
            <a:r>
              <a:rPr lang="ru-RU" altLang="ru-RU" sz="2400" b="1" dirty="0">
                <a:solidFill>
                  <a:srgbClr val="FF0000"/>
                </a:solidFill>
              </a:rPr>
              <a:t>развития слуха и голоса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&quot;sanctus&quot;. &amp;Vcy;&amp;scy;&amp;iecy; &amp;ncy;&amp;ocy;&amp;vcy;&amp;ocy;&amp;scy;&amp;tcy;&amp;icy;, &amp;pcy;&amp;ocy;&amp;mcy;&amp;iecy;&amp;chcy;&amp;iecy;&amp;ncy;&amp;ncy;&amp;ycy;&amp;iecy; &quot;sanctus&quot; - &amp;Mcy;&amp;IEcy;&amp;Tcy;&amp;Acy;&amp;Tcy;&amp;IEcy;&amp;Kcy;&amp;Acy; - &amp;Ncy;&amp;ocy;&amp;vcy;&amp;ocy;&amp;scy;&amp;t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4725144"/>
            <a:ext cx="48965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8424936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1. </a:t>
            </a:r>
            <a:r>
              <a:rPr lang="ru-RU" altLang="ru-RU" sz="2000" dirty="0">
                <a:solidFill>
                  <a:srgbClr val="0000FF"/>
                </a:solidFill>
              </a:rPr>
              <a:t>С</a:t>
            </a:r>
            <a:r>
              <a:rPr lang="ru-RU" altLang="ru-RU" sz="2000" dirty="0" smtClean="0">
                <a:solidFill>
                  <a:srgbClr val="0000FF"/>
                </a:solidFill>
              </a:rPr>
              <a:t>луховое </a:t>
            </a:r>
            <a:r>
              <a:rPr lang="ru-RU" altLang="ru-RU" sz="2000" dirty="0">
                <a:solidFill>
                  <a:srgbClr val="0000FF"/>
                </a:solidFill>
              </a:rPr>
              <a:t>сосредоточение и вслушивание в показ учителя с целью последующего анализа </a:t>
            </a:r>
            <a:r>
              <a:rPr lang="ru-RU" altLang="ru-RU" sz="2000" dirty="0" smtClean="0">
                <a:solidFill>
                  <a:srgbClr val="0000FF"/>
                </a:solidFill>
              </a:rPr>
              <a:t>услышанного.</a:t>
            </a:r>
            <a:endParaRPr lang="ru-RU" altLang="ru-RU" sz="2000" dirty="0">
              <a:solidFill>
                <a:srgbClr val="0000FF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2. Сравнение </a:t>
            </a:r>
            <a:r>
              <a:rPr lang="ru-RU" altLang="ru-RU" sz="2000" dirty="0">
                <a:solidFill>
                  <a:srgbClr val="0000FF"/>
                </a:solidFill>
              </a:rPr>
              <a:t>различных вариантов исполнения с целью выбора </a:t>
            </a:r>
            <a:r>
              <a:rPr lang="ru-RU" altLang="ru-RU" sz="2000" dirty="0" smtClean="0">
                <a:solidFill>
                  <a:srgbClr val="0000FF"/>
                </a:solidFill>
              </a:rPr>
              <a:t>лучшего. </a:t>
            </a:r>
            <a:endParaRPr lang="ru-RU" altLang="ru-RU" sz="2000" dirty="0">
              <a:solidFill>
                <a:srgbClr val="0000FF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3. Введение </a:t>
            </a:r>
            <a:r>
              <a:rPr lang="ru-RU" altLang="ru-RU" sz="2000" dirty="0">
                <a:solidFill>
                  <a:srgbClr val="0000FF"/>
                </a:solidFill>
              </a:rPr>
              <a:t>теоретических понятий о качестве певческого звука и элементах музыкальной выразительности только на основе личного опыта </a:t>
            </a:r>
            <a:r>
              <a:rPr lang="ru-RU" altLang="ru-RU" sz="2000" dirty="0" smtClean="0">
                <a:solidFill>
                  <a:srgbClr val="0000FF"/>
                </a:solidFill>
              </a:rPr>
              <a:t>учащихся. </a:t>
            </a:r>
            <a:endParaRPr lang="ru-RU" altLang="ru-RU" sz="2000" dirty="0">
              <a:solidFill>
                <a:srgbClr val="0000FF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4. </a:t>
            </a:r>
            <a:r>
              <a:rPr lang="ru-RU" altLang="ru-RU" sz="2000" dirty="0">
                <a:solidFill>
                  <a:srgbClr val="0000FF"/>
                </a:solidFill>
              </a:rPr>
              <a:t>П</a:t>
            </a:r>
            <a:r>
              <a:rPr lang="ru-RU" altLang="ru-RU" sz="2000" dirty="0" smtClean="0">
                <a:solidFill>
                  <a:srgbClr val="0000FF"/>
                </a:solidFill>
              </a:rPr>
              <a:t>ение </a:t>
            </a:r>
            <a:r>
              <a:rPr lang="ru-RU" altLang="ru-RU" sz="2000" dirty="0">
                <a:solidFill>
                  <a:srgbClr val="0000FF"/>
                </a:solidFill>
              </a:rPr>
              <a:t>«по цепочке</a:t>
            </a:r>
            <a:r>
              <a:rPr lang="ru-RU" altLang="ru-RU" sz="2000" dirty="0" smtClean="0">
                <a:solidFill>
                  <a:srgbClr val="0000FF"/>
                </a:solidFill>
              </a:rPr>
              <a:t>» для хора.</a:t>
            </a:r>
            <a:endParaRPr lang="ru-RU" altLang="ru-RU" sz="2000" dirty="0">
              <a:solidFill>
                <a:srgbClr val="0000FF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5. Моделирование </a:t>
            </a:r>
            <a:r>
              <a:rPr lang="ru-RU" altLang="ru-RU" sz="2000" dirty="0">
                <a:solidFill>
                  <a:srgbClr val="0000FF"/>
                </a:solidFill>
              </a:rPr>
              <a:t>высоты звука движениями руки;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6. Отражение </a:t>
            </a:r>
            <a:r>
              <a:rPr lang="ru-RU" altLang="ru-RU" sz="2000" dirty="0">
                <a:solidFill>
                  <a:srgbClr val="0000FF"/>
                </a:solidFill>
              </a:rPr>
              <a:t>направления движения мелодии при помощи рисунка, схемы, графика, ручных знаков, нотной записи;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7. Настройка </a:t>
            </a:r>
            <a:r>
              <a:rPr lang="ru-RU" altLang="ru-RU" sz="2000" dirty="0">
                <a:solidFill>
                  <a:srgbClr val="0000FF"/>
                </a:solidFill>
              </a:rPr>
              <a:t>на тональность перед началом пения;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8. Выделение </a:t>
            </a:r>
            <a:r>
              <a:rPr lang="ru-RU" altLang="ru-RU" sz="2000" dirty="0">
                <a:solidFill>
                  <a:srgbClr val="0000FF"/>
                </a:solidFill>
              </a:rPr>
              <a:t>особо трудных интонационных оборотов в специальные упражнения, которые исполняются в разных тональностях со словами или вокализацией;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2000" dirty="0" smtClean="0">
                <a:solidFill>
                  <a:srgbClr val="0000FF"/>
                </a:solidFill>
              </a:rPr>
              <a:t>9. В </a:t>
            </a:r>
            <a:r>
              <a:rPr lang="ru-RU" altLang="ru-RU" sz="2000" dirty="0">
                <a:solidFill>
                  <a:srgbClr val="0000FF"/>
                </a:solidFill>
              </a:rPr>
              <a:t>процессе разучивания произведения смена тональности с целью поиска наиболее удобной для детей, где их голоса звучат наилучшим </a:t>
            </a:r>
            <a:r>
              <a:rPr lang="ru-RU" altLang="ru-RU" sz="2000" dirty="0" smtClean="0">
                <a:solidFill>
                  <a:srgbClr val="0000FF"/>
                </a:solidFill>
              </a:rPr>
              <a:t>образом.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Очень   полезно  петь  любую  гамму  в  нисходящем  движении;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во-вторых, мелодические  скачки  на  какие-либо  интервалы; 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третьих,  можно  разнообразить  гармонический  материал в  аккомпанементе. </a:t>
            </a:r>
            <a:endParaRPr lang="ru-RU" sz="2000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2520280"/>
          </a:xfrm>
          <a:prstGeom prst="rect">
            <a:avLst/>
          </a:prstGeom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858107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9413" cy="135902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Для формирования, развития и укрепления вокальных навыков даются  </a:t>
            </a:r>
            <a:r>
              <a:rPr lang="ru-RU" sz="2400" i="1" dirty="0">
                <a:solidFill>
                  <a:srgbClr val="0000FF"/>
                </a:solidFill>
              </a:rPr>
              <a:t>вокально-технические </a:t>
            </a:r>
            <a:r>
              <a:rPr lang="ru-RU" sz="2400" i="1" dirty="0" smtClean="0">
                <a:solidFill>
                  <a:srgbClr val="0000FF"/>
                </a:solidFill>
              </a:rPr>
              <a:t>упражнения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Они служат </a:t>
            </a:r>
            <a:r>
              <a:rPr lang="ru-RU" sz="2400" dirty="0">
                <a:solidFill>
                  <a:srgbClr val="FF0000"/>
                </a:solidFill>
              </a:rPr>
              <a:t>условием развития: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88600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слухового </a:t>
            </a:r>
            <a:r>
              <a:rPr lang="ru-RU" sz="2400" dirty="0">
                <a:solidFill>
                  <a:srgbClr val="0000FF"/>
                </a:solidFill>
              </a:rPr>
              <a:t>внимания, 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памяти;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>качества личности </a:t>
            </a:r>
            <a:r>
              <a:rPr lang="ru-RU" sz="2400" dirty="0" smtClean="0">
                <a:solidFill>
                  <a:srgbClr val="0000FF"/>
                </a:solidFill>
              </a:rPr>
              <a:t>ребенка (обеспечивают </a:t>
            </a:r>
            <a:r>
              <a:rPr lang="ru-RU" sz="2400" dirty="0">
                <a:solidFill>
                  <a:srgbClr val="0000FF"/>
                </a:solidFill>
              </a:rPr>
              <a:t>развитие музыкальных способностей с опорой на органы чувств, 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помогают </a:t>
            </a:r>
            <a:r>
              <a:rPr lang="ru-RU" sz="2400" dirty="0">
                <a:solidFill>
                  <a:srgbClr val="0000FF"/>
                </a:solidFill>
              </a:rPr>
              <a:t>ребенку овладеть средствами художественной выразительности и обогащают его речь.</a:t>
            </a:r>
          </a:p>
          <a:p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C:\Users\Никита\Desktop\Рисунки\choir-picture.png"/>
          <p:cNvPicPr/>
          <p:nvPr/>
        </p:nvPicPr>
        <p:blipFill>
          <a:blip r:embed="rId4">
            <a:lum bright="-10000" contrast="10000"/>
          </a:blip>
          <a:srcRect t="23562"/>
          <a:stretch>
            <a:fillRect/>
          </a:stretch>
        </p:blipFill>
        <p:spPr bwMode="auto">
          <a:xfrm>
            <a:off x="662318" y="5034962"/>
            <a:ext cx="800102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0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68152"/>
          </a:xfrm>
        </p:spPr>
        <p:txBody>
          <a:bodyPr>
            <a:normAutofit fontScale="90000"/>
          </a:bodyPr>
          <a:lstStyle/>
          <a:p>
            <a:pPr marL="0">
              <a:spcBef>
                <a:spcPts val="0"/>
              </a:spcBef>
            </a:pPr>
            <a:r>
              <a:rPr lang="ru-RU" sz="2800" i="1" dirty="0" smtClean="0">
                <a:solidFill>
                  <a:srgbClr val="0000CC"/>
                </a:solidFill>
              </a:rPr>
              <a:t/>
            </a:r>
            <a:br>
              <a:rPr lang="ru-RU" sz="2800" i="1" dirty="0" smtClean="0">
                <a:solidFill>
                  <a:srgbClr val="0000CC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   Регулярное выполнение упражнений позволит</a:t>
            </a:r>
            <a:r>
              <a:rPr lang="ru-RU" sz="2700" i="1" dirty="0" smtClean="0">
                <a:solidFill>
                  <a:srgbClr val="C00000"/>
                </a:solidFill>
              </a:rPr>
              <a:t>:</a:t>
            </a:r>
            <a:br>
              <a:rPr lang="ru-RU" sz="2700" i="1" dirty="0" smtClean="0">
                <a:solidFill>
                  <a:srgbClr val="C00000"/>
                </a:solidFill>
              </a:rPr>
            </a:b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800" i="1" dirty="0">
                <a:solidFill>
                  <a:srgbClr val="0000CC"/>
                </a:solidFill>
              </a:rPr>
              <a:t>Закрепить необходимые условные рефлексы</a:t>
            </a:r>
          </a:p>
          <a:p>
            <a:pPr marL="0" algn="just">
              <a:spcBef>
                <a:spcPts val="0"/>
              </a:spcBef>
            </a:pPr>
            <a:r>
              <a:rPr lang="ru-RU" sz="2800" i="1" dirty="0" smtClean="0">
                <a:solidFill>
                  <a:srgbClr val="0000CC"/>
                </a:solidFill>
              </a:rPr>
              <a:t>Сконцентрировать </a:t>
            </a:r>
            <a:r>
              <a:rPr lang="ru-RU" sz="2800" i="1" dirty="0">
                <a:solidFill>
                  <a:srgbClr val="0000CC"/>
                </a:solidFill>
              </a:rPr>
              <a:t>творческое внимание</a:t>
            </a:r>
          </a:p>
          <a:p>
            <a:pPr marL="0" algn="just">
              <a:spcBef>
                <a:spcPts val="0"/>
              </a:spcBef>
            </a:pPr>
            <a:r>
              <a:rPr lang="ru-RU" sz="2800" i="1" dirty="0" smtClean="0">
                <a:solidFill>
                  <a:srgbClr val="0000CC"/>
                </a:solidFill>
              </a:rPr>
              <a:t>Настроить </a:t>
            </a:r>
            <a:r>
              <a:rPr lang="ru-RU" sz="2800" i="1" dirty="0">
                <a:solidFill>
                  <a:srgbClr val="0000CC"/>
                </a:solidFill>
              </a:rPr>
              <a:t>сложный процесс звукообразования</a:t>
            </a:r>
          </a:p>
          <a:p>
            <a:pPr marL="0" algn="just">
              <a:spcBef>
                <a:spcPts val="0"/>
              </a:spcBef>
            </a:pPr>
            <a:r>
              <a:rPr lang="ru-RU" sz="2800" i="1" dirty="0" smtClean="0">
                <a:solidFill>
                  <a:srgbClr val="0000CC"/>
                </a:solidFill>
              </a:rPr>
              <a:t>Пробудить </a:t>
            </a:r>
            <a:r>
              <a:rPr lang="ru-RU" sz="2800" i="1" dirty="0">
                <a:solidFill>
                  <a:srgbClr val="0000CC"/>
                </a:solidFill>
              </a:rPr>
              <a:t>эмоциональную сферу</a:t>
            </a:r>
          </a:p>
          <a:p>
            <a:pPr marL="0" algn="just">
              <a:spcBef>
                <a:spcPts val="0"/>
              </a:spcBef>
            </a:pPr>
            <a:r>
              <a:rPr lang="ru-RU" sz="2800" i="1" dirty="0" smtClean="0">
                <a:solidFill>
                  <a:srgbClr val="0000CC"/>
                </a:solidFill>
              </a:rPr>
              <a:t>Пробудить </a:t>
            </a:r>
            <a:r>
              <a:rPr lang="ru-RU" sz="2800" i="1" dirty="0">
                <a:solidFill>
                  <a:srgbClr val="0000CC"/>
                </a:solidFill>
              </a:rPr>
              <a:t>творческую фантазию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00CC"/>
                </a:solidFill>
              </a:rPr>
              <a:t>Признаки неправильного пения – першение в горле, боль, зажим шейных мышц.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0000CC"/>
                </a:solidFill>
              </a:rPr>
              <a:t>    Признаки правильного пения – расслабление гортани, комфорт, зевание.</a:t>
            </a:r>
          </a:p>
          <a:p>
            <a:endParaRPr lang="ru-RU" sz="2800" dirty="0"/>
          </a:p>
        </p:txBody>
      </p:sp>
      <p:pic>
        <p:nvPicPr>
          <p:cNvPr id="5" name="Рисунок 4" descr="C:\Users\Никита\Desktop\images.pn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477398" y="5000636"/>
            <a:ext cx="66437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1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8000"/>
                </a:solidFill>
              </a:rPr>
              <a:t>Артикуляционная гимнастика В. В. Емельянова.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900" b="1" dirty="0"/>
              <a:t> </a:t>
            </a:r>
            <a:r>
              <a:rPr lang="ru-RU" sz="7200" b="1" dirty="0">
                <a:solidFill>
                  <a:srgbClr val="008000"/>
                </a:solidFill>
              </a:rPr>
              <a:t>«Жевательная резинка»: </a:t>
            </a:r>
            <a:r>
              <a:rPr lang="ru-RU" sz="7200" dirty="0"/>
              <a:t>Четыре раза слегк</a:t>
            </a:r>
            <a:r>
              <a:rPr lang="ru-RU" sz="7200" b="1" dirty="0"/>
              <a:t>а</a:t>
            </a:r>
            <a:r>
              <a:rPr lang="ru-RU" sz="7200" dirty="0"/>
              <a:t> прикусить зубами кончик языка. Повторить 4 раза. Высовывайте язык до отказа, слегка прикусывая последовательно кончик языка и все далее стоящие поверхности. Покусывайте язык попеременно правыми и левыми боковыми зубами, как бы жуя его.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Щеточка»: </a:t>
            </a:r>
            <a:r>
              <a:rPr lang="ru-RU" sz="7200" dirty="0"/>
              <a:t>Сделайте языком круговые движения  между губами и зубами с закрытым ртом. Повторите в противоположном направлении.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«</a:t>
            </a:r>
            <a:r>
              <a:rPr lang="ru-RU" sz="7200" b="1" dirty="0">
                <a:solidFill>
                  <a:srgbClr val="0070C0"/>
                </a:solidFill>
              </a:rPr>
              <a:t>Иголочка»: </a:t>
            </a:r>
            <a:r>
              <a:rPr lang="ru-RU" sz="7200" dirty="0"/>
              <a:t>Упритесь языком в верхнюю губу, нижнюю  губу, в правую щеку, в левую щеку, пытаясь как бы проткнуть их насквозь.</a:t>
            </a:r>
          </a:p>
          <a:p>
            <a:pPr marL="0" indent="0">
              <a:buNone/>
            </a:pPr>
            <a:r>
              <a:rPr lang="ru-RU" sz="7200" b="1" dirty="0" smtClean="0"/>
              <a:t> </a:t>
            </a:r>
            <a:r>
              <a:rPr lang="ru-RU" sz="7200" b="1" dirty="0">
                <a:solidFill>
                  <a:schemeClr val="accent3">
                    <a:lumMod val="75000"/>
                  </a:schemeClr>
                </a:solidFill>
              </a:rPr>
              <a:t>«Лошадка»: </a:t>
            </a:r>
            <a:r>
              <a:rPr lang="ru-RU" sz="7200" dirty="0"/>
              <a:t>Пощелкайте         языком, изменяя форму рта. Обратите внимание на изменение щелкающего звука. Попытайтесь произвольно издавать более высокие и более низкие щелчки</a:t>
            </a:r>
            <a:r>
              <a:rPr lang="ru-RU" sz="7200" dirty="0" smtClean="0"/>
              <a:t>.</a:t>
            </a:r>
          </a:p>
          <a:p>
            <a:pPr marL="0" indent="0">
              <a:buNone/>
            </a:pPr>
            <a:r>
              <a:rPr lang="ru-RU" sz="7200" dirty="0"/>
              <a:t>  </a:t>
            </a:r>
            <a:r>
              <a:rPr lang="ru-RU" sz="7200" b="1" dirty="0">
                <a:solidFill>
                  <a:srgbClr val="008000"/>
                </a:solidFill>
              </a:rPr>
              <a:t>«Массажист»: </a:t>
            </a:r>
            <a:r>
              <a:rPr lang="ru-RU" sz="7200" dirty="0"/>
              <a:t>Покусайте нижнюю губу, верхнюю губу, втяните щеки и закусите боковыми зубами их внутренние поверхности.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r>
              <a:rPr lang="ru-RU" sz="7200" b="1" dirty="0">
                <a:solidFill>
                  <a:srgbClr val="C00000"/>
                </a:solidFill>
              </a:rPr>
              <a:t>«Обезьянка»</a:t>
            </a:r>
            <a:r>
              <a:rPr lang="ru-RU" sz="7200" b="1" dirty="0"/>
              <a:t>: </a:t>
            </a:r>
            <a:r>
              <a:rPr lang="ru-RU" sz="7200" dirty="0"/>
              <a:t>Выверните наружу нижнюю губу, обнажив десны и придав лицу обиженное выражение. Приподнимите верхнюю губу, обнажив десны и придав лицу подобие улыбки.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00CC"/>
                </a:solidFill>
              </a:rPr>
              <a:t> </a:t>
            </a:r>
            <a:r>
              <a:rPr lang="ru-RU" sz="7200" b="1" dirty="0">
                <a:solidFill>
                  <a:srgbClr val="0000CC"/>
                </a:solidFill>
              </a:rPr>
              <a:t>«Мартышка»: </a:t>
            </a:r>
            <a:r>
              <a:rPr lang="ru-RU" sz="7200" dirty="0"/>
              <a:t>Сделайте нижней челюстью круговые движения «вперед-вправо-назад-влево-вперед». Соедините движение нижней челюсти «вперед-вниз» с поднятием верхней губы с обнажением десен. Соедините движение челюсти «вперед-назад» с выворачиванием нижней и верхней губ, обнажением десен, приподниманием мышц под глазами и </a:t>
            </a:r>
            <a:r>
              <a:rPr lang="ru-RU" sz="7200" dirty="0" err="1"/>
              <a:t>наморщиванием</a:t>
            </a:r>
            <a:r>
              <a:rPr lang="ru-RU" sz="7200" dirty="0"/>
              <a:t> носа. Глаза широко открыты, брови приподняты. В этом положении сделайте 4 резких движения языком «вперед-назад» при неподвижной челюсти и губах. При этом надо не задерживать дыхание, дышать спокойно и бесшумно.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96685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Актуальность </a:t>
            </a:r>
            <a:r>
              <a:rPr lang="ru-RU" sz="2200" dirty="0">
                <a:solidFill>
                  <a:srgbClr val="FF0000"/>
                </a:solidFill>
                <a:latin typeface="Arial Black" pitchFamily="34" charset="0"/>
              </a:rPr>
              <a:t>и проблематика</a:t>
            </a:r>
            <a:br>
              <a:rPr lang="ru-RU" sz="2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вокально-хорового</a:t>
            </a:r>
            <a:r>
              <a:rPr lang="ru-RU" sz="22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Arial Black" pitchFamily="34" charset="0"/>
              </a:rPr>
              <a:t>воспитания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rgbClr val="0000FF"/>
                </a:solidFill>
              </a:rPr>
              <a:t>низкий </a:t>
            </a:r>
            <a:r>
              <a:rPr lang="ru-RU" dirty="0">
                <a:solidFill>
                  <a:srgbClr val="0000FF"/>
                </a:solidFill>
              </a:rPr>
              <a:t>уровень духовной культуры  детей и подростков;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rgbClr val="0000FF"/>
                </a:solidFill>
              </a:rPr>
              <a:t>снижение </a:t>
            </a:r>
            <a:r>
              <a:rPr lang="ru-RU" dirty="0">
                <a:solidFill>
                  <a:srgbClr val="0000FF"/>
                </a:solidFill>
              </a:rPr>
              <a:t>роли высокого искусства в среде детей, подростков и молодежи; 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rgbClr val="0000FF"/>
                </a:solidFill>
              </a:rPr>
              <a:t>второстепенная </a:t>
            </a:r>
            <a:r>
              <a:rPr lang="ru-RU" dirty="0">
                <a:solidFill>
                  <a:srgbClr val="0000FF"/>
                </a:solidFill>
              </a:rPr>
              <a:t>роль предметов художественно – эстетического цикла; 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rgbClr val="0000FF"/>
                </a:solidFill>
              </a:rPr>
              <a:t>ухудшение </a:t>
            </a:r>
            <a:r>
              <a:rPr lang="ru-RU" dirty="0">
                <a:solidFill>
                  <a:srgbClr val="0000FF"/>
                </a:solidFill>
              </a:rPr>
              <a:t>здоровья детей в школьном возрасте; </a:t>
            </a:r>
            <a:endParaRPr lang="ru-RU" dirty="0" smtClean="0">
              <a:solidFill>
                <a:srgbClr val="0000FF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rgbClr val="0000FF"/>
                </a:solidFill>
              </a:rPr>
              <a:t>проблема </a:t>
            </a:r>
            <a:r>
              <a:rPr lang="ru-RU" dirty="0">
                <a:solidFill>
                  <a:srgbClr val="0000FF"/>
                </a:solidFill>
              </a:rPr>
              <a:t>правильного профессионального  развития и использования            вокальных способностей </a:t>
            </a:r>
            <a:r>
              <a:rPr lang="ru-RU" dirty="0" smtClean="0">
                <a:solidFill>
                  <a:srgbClr val="0000FF"/>
                </a:solidFill>
              </a:rPr>
              <a:t>детей;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rgbClr val="0000FF"/>
                </a:solidFill>
              </a:rPr>
              <a:t>недостаток </a:t>
            </a:r>
            <a:r>
              <a:rPr lang="ru-RU" dirty="0">
                <a:solidFill>
                  <a:srgbClr val="0000FF"/>
                </a:solidFill>
              </a:rPr>
              <a:t>урочного времени на вокально-хоровое исполнительство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95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8" y="2420888"/>
            <a:ext cx="8460033" cy="208823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00CC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>Задача певца передать смысл произведения, раскрыть художественный образ. </a:t>
            </a:r>
            <a:r>
              <a:rPr lang="ru-RU" sz="2400" dirty="0">
                <a:solidFill>
                  <a:srgbClr val="0000CC"/>
                </a:solidFill>
              </a:rPr>
              <a:t>Поэтому каждое слово в вокальном произведении должно звучать ясно, понятно, четко и выразительно</a:t>
            </a:r>
            <a:r>
              <a:rPr lang="ru-RU" sz="2400" dirty="0" smtClean="0">
                <a:solidFill>
                  <a:srgbClr val="0000CC"/>
                </a:solidFill>
              </a:rPr>
              <a:t>. </a:t>
            </a:r>
            <a:r>
              <a:rPr lang="ru-RU" sz="2400" dirty="0">
                <a:solidFill>
                  <a:srgbClr val="0000CC"/>
                </a:solidFill>
              </a:rPr>
              <a:t>Такое мастерство в передаче слова не приходит само собой.  Это результат большой работы и над вокалом, и над дикцией</a:t>
            </a:r>
            <a:r>
              <a:rPr lang="ru-RU" sz="2400" dirty="0" smtClean="0">
                <a:solidFill>
                  <a:srgbClr val="0000CC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>Для улучшения дикции существует прекрасное </a:t>
            </a:r>
            <a:r>
              <a:rPr lang="ru-RU" sz="2400" dirty="0" smtClean="0">
                <a:solidFill>
                  <a:srgbClr val="0000FF"/>
                </a:solidFill>
              </a:rPr>
              <a:t>средство. 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 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93096"/>
            <a:ext cx="843437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Скороговорка</a:t>
            </a:r>
            <a:r>
              <a:rPr lang="ru-RU" sz="2400" b="1" dirty="0">
                <a:solidFill>
                  <a:srgbClr val="FF0000"/>
                </a:solidFill>
              </a:rPr>
              <a:t> – </a:t>
            </a:r>
            <a:r>
              <a:rPr lang="ru-RU" sz="2400" dirty="0">
                <a:solidFill>
                  <a:srgbClr val="FF0000"/>
                </a:solidFill>
              </a:rPr>
              <a:t>это специально придуманная фраза с труднопроизносимым  подбором  звуков, быстро проговариваемая шуточная  прибаутка.</a:t>
            </a:r>
          </a:p>
        </p:txBody>
      </p:sp>
      <p:pic>
        <p:nvPicPr>
          <p:cNvPr id="4" name="Рисунок 3" descr="C:\Users\Никита\Desktop\Рисунки\notnyi-stan-s-notami-0002595515-preview.jp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 t="3763" b="23204"/>
          <a:stretch>
            <a:fillRect/>
          </a:stretch>
        </p:blipFill>
        <p:spPr bwMode="auto">
          <a:xfrm>
            <a:off x="467544" y="188640"/>
            <a:ext cx="8352928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5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 разучивать скороговорки?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00CC"/>
                </a:solidFill>
              </a:rPr>
              <a:t>Сначала скороговорки нужно проговаривать в медленном темпе, потом темп  увеличивать.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00CC"/>
                </a:solidFill>
              </a:rPr>
              <a:t>“</a:t>
            </a:r>
            <a:r>
              <a:rPr lang="ru-RU" dirty="0" err="1">
                <a:solidFill>
                  <a:srgbClr val="0000CC"/>
                </a:solidFill>
              </a:rPr>
              <a:t>Пробалтывание</a:t>
            </a:r>
            <a:r>
              <a:rPr lang="ru-RU" dirty="0">
                <a:solidFill>
                  <a:srgbClr val="0000CC"/>
                </a:solidFill>
              </a:rPr>
              <a:t>” текста в “никуда”, безо всякого смысла,  не принесёт пользы.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00CC"/>
                </a:solidFill>
              </a:rPr>
              <a:t>Важно видеть  то, о чём идет речь в скороговорке, рисовать в своём воображении различные жизненные обстоятельств, представлять, например,  то ласковую просьбу, то взволнованный рассказ, то требовательное обращение.  И таким образом,  одну и ту же скороговорку можно произнести с совершенно разными эмоциональными оттенками.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00CC"/>
                </a:solidFill>
              </a:rPr>
              <a:t>Также очень полезно сначала проговаривать скороговорки беззвучно и медленно. А потом  произносить вслух,  постепенно увеличивая темп.</a:t>
            </a:r>
          </a:p>
          <a:p>
            <a:pPr marL="0">
              <a:spcBef>
                <a:spcPts val="0"/>
              </a:spcBef>
            </a:pPr>
            <a:r>
              <a:rPr lang="ru-RU" dirty="0">
                <a:solidFill>
                  <a:srgbClr val="0000CC"/>
                </a:solidFill>
              </a:rPr>
              <a:t>Помимо проговаривания обязательно </a:t>
            </a:r>
            <a:r>
              <a:rPr lang="ru-RU" dirty="0" err="1">
                <a:solidFill>
                  <a:srgbClr val="0000CC"/>
                </a:solidFill>
              </a:rPr>
              <a:t>пропевайте</a:t>
            </a:r>
            <a:r>
              <a:rPr lang="ru-RU" dirty="0">
                <a:solidFill>
                  <a:srgbClr val="0000CC"/>
                </a:solidFill>
              </a:rPr>
              <a:t> скороговорки, так как произношение слов в пении и в речи несколько различно. Пойте скороговорки на одном звуке, по звукам трезвучия, по </a:t>
            </a:r>
            <a:r>
              <a:rPr lang="ru-RU" sz="3600" dirty="0">
                <a:solidFill>
                  <a:srgbClr val="0000CC"/>
                </a:solidFill>
              </a:rPr>
              <a:t>звукам гаммы.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93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Весёлые скороговорки для «непослушных» звуков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Саша шустро сушит сушки,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Саша высушил штук шесть.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И смешно спешат старушки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Сушек Сашиных поесть. </a:t>
            </a:r>
          </a:p>
          <a:p>
            <a:r>
              <a:rPr lang="ru-RU" b="1" dirty="0">
                <a:solidFill>
                  <a:srgbClr val="008000"/>
                </a:solidFill>
              </a:rPr>
              <a:t>Тары-бары-растабары,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У Варвары куры стары,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Куры старенькие,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 err="1">
                <a:solidFill>
                  <a:srgbClr val="008000"/>
                </a:solidFill>
              </a:rPr>
              <a:t>Растабаренькие</a:t>
            </a:r>
            <a:r>
              <a:rPr lang="ru-RU" b="1" dirty="0">
                <a:solidFill>
                  <a:srgbClr val="00800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Никита\Desktop\Sushki_kalorijnost_i_chem_polezny_sush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43050"/>
            <a:ext cx="29907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икита\Desktop\kur_uxo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3861048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1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/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Баркас </a:t>
            </a:r>
            <a:r>
              <a:rPr lang="ru-RU" sz="2400" i="1" dirty="0">
                <a:solidFill>
                  <a:srgbClr val="C00000"/>
                </a:solidFill>
              </a:rPr>
              <a:t>приехал в порт Мадрас.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Матрос принёс на борт матрас.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В порту Мадрас матрас матроса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Порвали в драке альбатросы.</a:t>
            </a:r>
            <a:br>
              <a:rPr lang="ru-RU" sz="2400" i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8000"/>
                </a:solidFill>
              </a:rPr>
              <a:t>Ужа </a:t>
            </a:r>
            <a:r>
              <a:rPr lang="ru-RU" sz="2800" i="1" dirty="0">
                <a:solidFill>
                  <a:srgbClr val="008000"/>
                </a:solidFill>
              </a:rPr>
              <a:t>оса ужалила</a:t>
            </a:r>
            <a:r>
              <a:rPr lang="ru-RU" sz="2800" i="1" dirty="0" smtClean="0">
                <a:solidFill>
                  <a:srgbClr val="008000"/>
                </a:solidFill>
              </a:rPr>
              <a:t>,</a:t>
            </a:r>
            <a:r>
              <a:rPr lang="ru-RU" sz="2800" i="1" dirty="0">
                <a:solidFill>
                  <a:srgbClr val="008000"/>
                </a:solidFill>
              </a:rPr>
              <a:t> ежу ужасно жаль его.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i="1" dirty="0" smtClean="0">
              <a:solidFill>
                <a:srgbClr val="008000"/>
              </a:solidFill>
            </a:endParaRPr>
          </a:p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rgbClr val="FF33CC"/>
                </a:solidFill>
              </a:rPr>
              <a:t>            Кто </a:t>
            </a:r>
            <a:r>
              <a:rPr lang="ru-RU" i="1" dirty="0">
                <a:solidFill>
                  <a:srgbClr val="FF33CC"/>
                </a:solidFill>
              </a:rPr>
              <a:t>колпак </a:t>
            </a:r>
            <a:r>
              <a:rPr lang="ru-RU" i="1" dirty="0" smtClean="0">
                <a:solidFill>
                  <a:srgbClr val="FF33CC"/>
                </a:solidFill>
              </a:rPr>
              <a:t>переколпакует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33CC"/>
                </a:solidFill>
              </a:rPr>
              <a:t>               и </a:t>
            </a:r>
            <a:r>
              <a:rPr lang="ru-RU" i="1" dirty="0">
                <a:solidFill>
                  <a:srgbClr val="FF33CC"/>
                </a:solidFill>
              </a:rPr>
              <a:t>перевыколпакует?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  У </a:t>
            </a:r>
            <a:r>
              <a:rPr lang="ru-RU" sz="2800" i="1" dirty="0">
                <a:solidFill>
                  <a:srgbClr val="0070C0"/>
                </a:solidFill>
              </a:rPr>
              <a:t>пчелы, у </a:t>
            </a:r>
            <a:r>
              <a:rPr lang="ru-RU" sz="2800" i="1" dirty="0" smtClean="0">
                <a:solidFill>
                  <a:srgbClr val="0070C0"/>
                </a:solidFill>
              </a:rPr>
              <a:t>пчелки Почему </a:t>
            </a:r>
            <a:r>
              <a:rPr lang="ru-RU" sz="2800" i="1" dirty="0">
                <a:solidFill>
                  <a:srgbClr val="0070C0"/>
                </a:solidFill>
              </a:rPr>
              <a:t>нет </a:t>
            </a:r>
            <a:r>
              <a:rPr lang="ru-RU" sz="2800" i="1" dirty="0" smtClean="0">
                <a:solidFill>
                  <a:srgbClr val="0070C0"/>
                </a:solidFill>
              </a:rPr>
              <a:t>челки?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  Отвечаю </a:t>
            </a:r>
            <a:r>
              <a:rPr lang="ru-RU" sz="2800" i="1" dirty="0">
                <a:solidFill>
                  <a:srgbClr val="0070C0"/>
                </a:solidFill>
              </a:rPr>
              <a:t>почему</a:t>
            </a:r>
            <a:r>
              <a:rPr lang="ru-RU" sz="2800" i="1" dirty="0" smtClean="0">
                <a:solidFill>
                  <a:srgbClr val="0070C0"/>
                </a:solidFill>
              </a:rPr>
              <a:t>:- </a:t>
            </a:r>
            <a:r>
              <a:rPr lang="ru-RU" sz="2800" i="1" dirty="0">
                <a:solidFill>
                  <a:srgbClr val="0070C0"/>
                </a:solidFill>
              </a:rPr>
              <a:t>Челка пчелке </a:t>
            </a:r>
            <a:r>
              <a:rPr lang="ru-RU" sz="2800" i="1" dirty="0" smtClean="0">
                <a:solidFill>
                  <a:srgbClr val="0070C0"/>
                </a:solidFill>
              </a:rPr>
              <a:t>не </a:t>
            </a:r>
            <a:r>
              <a:rPr lang="ru-RU" sz="2800" i="1" dirty="0">
                <a:solidFill>
                  <a:srgbClr val="0070C0"/>
                </a:solidFill>
              </a:rPr>
              <a:t>к </a:t>
            </a:r>
            <a:r>
              <a:rPr lang="ru-RU" sz="2800" i="1" dirty="0" smtClean="0">
                <a:solidFill>
                  <a:srgbClr val="0070C0"/>
                </a:solidFill>
              </a:rPr>
              <a:t>чему.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41E32"/>
                </a:solidFill>
              </a:rPr>
              <a:t>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41E32"/>
                </a:solidFill>
              </a:rPr>
              <a:t> </a:t>
            </a:r>
            <a:r>
              <a:rPr lang="ru-RU" sz="2800" i="1" dirty="0" smtClean="0">
                <a:solidFill>
                  <a:srgbClr val="F41E32"/>
                </a:solidFill>
              </a:rPr>
              <a:t>                               Рыла </a:t>
            </a:r>
            <a:r>
              <a:rPr lang="ru-RU" sz="2800" i="1" dirty="0">
                <a:solidFill>
                  <a:srgbClr val="F41E32"/>
                </a:solidFill>
              </a:rPr>
              <a:t>свинья </a:t>
            </a:r>
            <a:r>
              <a:rPr lang="ru-RU" sz="2800" i="1" dirty="0" err="1">
                <a:solidFill>
                  <a:srgbClr val="F41E32"/>
                </a:solidFill>
              </a:rPr>
              <a:t>белорыла</a:t>
            </a:r>
            <a:r>
              <a:rPr lang="ru-RU" sz="2800" i="1" dirty="0">
                <a:solidFill>
                  <a:srgbClr val="F41E32"/>
                </a:solidFill>
              </a:rPr>
              <a:t>, тупорыла; </a:t>
            </a:r>
            <a:endParaRPr lang="ru-RU" sz="2800" i="1" dirty="0" smtClean="0">
              <a:solidFill>
                <a:srgbClr val="F41E3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solidFill>
                  <a:srgbClr val="F41E32"/>
                </a:solidFill>
              </a:rPr>
              <a:t> </a:t>
            </a:r>
            <a:r>
              <a:rPr lang="ru-RU" sz="2800" i="1" dirty="0" smtClean="0">
                <a:solidFill>
                  <a:srgbClr val="F41E32"/>
                </a:solidFill>
              </a:rPr>
              <a:t>                               полдвора      рылом </a:t>
            </a:r>
            <a:r>
              <a:rPr lang="ru-RU" sz="2800" i="1" dirty="0">
                <a:solidFill>
                  <a:srgbClr val="F41E32"/>
                </a:solidFill>
              </a:rPr>
              <a:t>изрыла,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41E32"/>
                </a:solidFill>
              </a:rPr>
              <a:t>                                 вырыла</a:t>
            </a:r>
            <a:r>
              <a:rPr lang="ru-RU" sz="2800" i="1" dirty="0">
                <a:solidFill>
                  <a:srgbClr val="F41E32"/>
                </a:solidFill>
              </a:rPr>
              <a:t>, подрыла.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" name="Рисунок 3" descr="C:\Users\Никита\Desktop\barka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4772"/>
            <a:ext cx="3888432" cy="152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икита\Desktop\ukus-osy.jpg"/>
          <p:cNvPicPr preferRelativeResize="0"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562" y="2132856"/>
            <a:ext cx="1714512" cy="115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икита\Desktop\www2406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ита\Desktop\depositphotos_9086282-Bee-Flying-Bucke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876" y="3429000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икита\Desktop\svin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862" y="4728279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9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Никита\Desktop\pesok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140968"/>
            <a:ext cx="2695030" cy="2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3948" y="163580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Сыпется (4р.) песок. 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 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Слышится (3р.) сыпучий голосок. 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песню напевает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 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песочек насыпает. 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 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 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</a:p>
          <a:p>
            <a:pPr>
              <a:buNone/>
            </a:pPr>
            <a:r>
              <a:rPr lang="ru-RU" sz="2400" b="1" dirty="0">
                <a:solidFill>
                  <a:srgbClr val="823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С-с-с-с</a:t>
            </a:r>
          </a:p>
        </p:txBody>
      </p:sp>
      <p:pic>
        <p:nvPicPr>
          <p:cNvPr id="6" name="Рисунок 5" descr="C:\Users\Никита\Desktop\160_F_91602461_07hpekkfRUyaEZNsG7uzd8Dwzb2R2Ia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57008"/>
            <a:ext cx="4176464" cy="14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ита\Desktop\160_F_91602461_07hpekkfRUyaEZNsG7uzd8Dwzb2R2Ia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008"/>
            <a:ext cx="4147426" cy="14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2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Ча-ча-ча-</a:t>
            </a:r>
            <a:r>
              <a:rPr lang="ru-RU" dirty="0" err="1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dirty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(2р.)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Печка очень горяча. </a:t>
            </a:r>
          </a:p>
          <a:p>
            <a:r>
              <a:rPr lang="ru-RU" dirty="0" err="1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Чи-чи-чи-чи</a:t>
            </a:r>
            <a:r>
              <a:rPr lang="ru-RU" dirty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(2р.)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Печёт печка калачи.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Чу-чу-чу-чу (2р.)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всем по калачу. </a:t>
            </a:r>
          </a:p>
          <a:p>
            <a:r>
              <a:rPr lang="ru-RU" dirty="0" err="1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Чо-чо-чо-чо</a:t>
            </a:r>
            <a:r>
              <a:rPr lang="ru-RU" dirty="0">
                <a:solidFill>
                  <a:srgbClr val="F41E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(2р.)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горячо! </a:t>
            </a:r>
          </a:p>
          <a:p>
            <a:endParaRPr lang="ru-RU" dirty="0"/>
          </a:p>
        </p:txBody>
      </p:sp>
      <p:pic>
        <p:nvPicPr>
          <p:cNvPr id="4" name="Рисунок 3" descr="C:\Users\Никита\Desktop\pirog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19" y="170156"/>
            <a:ext cx="306150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икита\Desktop\r43129.jpg"/>
          <p:cNvPicPr/>
          <p:nvPr/>
        </p:nvPicPr>
        <p:blipFill>
          <a:blip r:embed="rId3" cstate="print"/>
          <a:srcRect l="13269" t="3694" r="583"/>
          <a:stretch>
            <a:fillRect/>
          </a:stretch>
        </p:blipFill>
        <p:spPr bwMode="auto">
          <a:xfrm>
            <a:off x="3463620" y="188640"/>
            <a:ext cx="2476532" cy="148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ита\Desktop\111814138_imag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02315"/>
            <a:ext cx="288280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ита\Desktop\5464648.jpg"/>
          <p:cNvPicPr/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4701886" y="2276872"/>
            <a:ext cx="36433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2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54636"/>
            <a:ext cx="8640960" cy="41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00CC"/>
                </a:solidFill>
              </a:rPr>
              <a:t> </a:t>
            </a:r>
            <a:endParaRPr lang="ru-RU" sz="2800" b="1" i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Чтобы </a:t>
            </a:r>
            <a:r>
              <a:rPr lang="ru-RU" sz="2400" dirty="0">
                <a:solidFill>
                  <a:srgbClr val="0000CC"/>
                </a:solidFill>
              </a:rPr>
              <a:t>добиться  хорошего  </a:t>
            </a:r>
            <a:r>
              <a:rPr lang="ru-RU" sz="2400" b="1" dirty="0">
                <a:solidFill>
                  <a:srgbClr val="F41E32"/>
                </a:solidFill>
              </a:rPr>
              <a:t>УНИСОНА </a:t>
            </a:r>
            <a:r>
              <a:rPr lang="ru-RU" sz="2400" dirty="0">
                <a:solidFill>
                  <a:srgbClr val="0000CC"/>
                </a:solidFill>
              </a:rPr>
              <a:t>не нужно забывать самое главное правило  пения:  петь  надо  очень  тихо,  только  тогда  можно услышать  каждого,  и  каждый  услышит  сам  себя  и  своих  соседей.  Только  тогда  он сможет  сравнить  своё  интонирование  с  интонированием  других  поющих,  понять,  правильно ли он поёт   и,  если  надо,  подкорректировать  своё  исполнение  в  «правильную  сторону».</a:t>
            </a:r>
            <a:endParaRPr lang="ru-RU" sz="2400" dirty="0"/>
          </a:p>
        </p:txBody>
      </p:sp>
      <p:pic>
        <p:nvPicPr>
          <p:cNvPr id="6" name="Рисунок 5" descr="C:\Users\Никита\Desktop\cute-girls-choir-1009585.jpg"/>
          <p:cNvPicPr/>
          <p:nvPr/>
        </p:nvPicPr>
        <p:blipFill>
          <a:blip r:embed="rId2"/>
          <a:srcRect t="14740" b="36567"/>
          <a:stretch>
            <a:fillRect/>
          </a:stretch>
        </p:blipFill>
        <p:spPr bwMode="auto">
          <a:xfrm>
            <a:off x="467544" y="332656"/>
            <a:ext cx="84969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9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7030A0"/>
                </a:solidFill>
              </a:rPr>
              <a:t>Пение – удивительное искусство. Оно развивает музыкальный слух, эмоциональную отзывчивость, способствует развитию внимания, памяти, мышления. 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Формирование </a:t>
            </a:r>
            <a:r>
              <a:rPr lang="ru-RU" sz="2400" dirty="0">
                <a:solidFill>
                  <a:srgbClr val="7030A0"/>
                </a:solidFill>
              </a:rPr>
              <a:t>вокально-хоровых навыков и умений - процесс достаточно сложный и длительный, требующий, как от педагога, так и от ребенка большого терпения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7030A0"/>
                </a:solidFill>
              </a:rPr>
              <a:t>Результат будет положительным только в том случае, если специалисты и родители понимают важность этой работы и оказывают всяческую поддержку.</a:t>
            </a:r>
          </a:p>
          <a:p>
            <a:endParaRPr lang="ru-RU" sz="2400" dirty="0"/>
          </a:p>
        </p:txBody>
      </p:sp>
      <p:pic>
        <p:nvPicPr>
          <p:cNvPr id="5" name="Рисунок 4" descr="C:\Users\Никита\Desktop\40831123-Мультфильм-дети-поют-с-микрофоном.-Векторного-клипарта-иллюстрации-на-белом-фоне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18839"/>
            <a:ext cx="2808312" cy="132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кита\Desktop\11623106-children-choir.jpg"/>
          <p:cNvPicPr/>
          <p:nvPr/>
        </p:nvPicPr>
        <p:blipFill>
          <a:blip r:embed="rId3" cstate="print"/>
          <a:srcRect t="11983"/>
          <a:stretch>
            <a:fillRect/>
          </a:stretch>
        </p:blipFill>
        <p:spPr bwMode="auto">
          <a:xfrm>
            <a:off x="2940896" y="204835"/>
            <a:ext cx="3143272" cy="13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ита\Desktop\as.jpg"/>
          <p:cNvPicPr/>
          <p:nvPr/>
        </p:nvPicPr>
        <p:blipFill>
          <a:blip r:embed="rId4"/>
          <a:srcRect t="17717" b="8858"/>
          <a:stretch>
            <a:fillRect/>
          </a:stretch>
        </p:blipFill>
        <p:spPr bwMode="auto">
          <a:xfrm>
            <a:off x="6084168" y="232636"/>
            <a:ext cx="2643174" cy="13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9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C:\Users\Никита\Desktop\roses-on-pian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astasiaScript" pitchFamily="2" charset="0"/>
              </a:rPr>
              <a:t>Благодарю за внимание</a:t>
            </a:r>
            <a:endParaRPr lang="ru-RU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astasia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Основные принципы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организации педагогического процесса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вокально-хоровых занятий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CCCCFF"/>
              </a:gs>
              <a:gs pos="22000">
                <a:srgbClr val="99CCFF"/>
              </a:gs>
              <a:gs pos="40000">
                <a:srgbClr val="9966FF"/>
              </a:gs>
              <a:gs pos="60000">
                <a:srgbClr val="CC99FF"/>
              </a:gs>
              <a:gs pos="82000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     - 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систематичность;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FF"/>
                </a:solidFill>
              </a:rPr>
              <a:t>     - логическая взаимосвязь  и преемственность вокально-хоровой работы на  </a:t>
            </a:r>
            <a:r>
              <a:rPr lang="ru-RU" sz="2000" dirty="0" smtClean="0">
                <a:solidFill>
                  <a:srgbClr val="0000FF"/>
                </a:solidFill>
              </a:rPr>
              <a:t>занятиях </a:t>
            </a:r>
            <a:r>
              <a:rPr lang="ru-RU" sz="2000" dirty="0">
                <a:solidFill>
                  <a:srgbClr val="0000FF"/>
                </a:solidFill>
              </a:rPr>
              <a:t>и внеурочных </a:t>
            </a:r>
            <a:r>
              <a:rPr lang="ru-RU" sz="2000" dirty="0" smtClean="0">
                <a:solidFill>
                  <a:srgbClr val="0000FF"/>
                </a:solidFill>
              </a:rPr>
              <a:t>мероприятиях;</a:t>
            </a:r>
            <a:endParaRPr lang="ru-RU" sz="2000" dirty="0">
              <a:solidFill>
                <a:srgbClr val="0000FF"/>
              </a:solidFill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     - преемственность между хоровыми и вокальными </a:t>
            </a: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занятиями;</a:t>
            </a: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    -  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комплексный способ воздействия на личность ребенка </a:t>
            </a: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в 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системе работы (сочетание и применение различных видов и форм музыкальной деятельности на </a:t>
            </a: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занятиях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); </a:t>
            </a:r>
            <a:endParaRPr lang="ru-RU" sz="2000" dirty="0">
              <a:solidFill>
                <a:srgbClr val="0000FF"/>
              </a:solidFill>
            </a:endParaRP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- 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демократичность (занятия со всеми желающими музицировать, независимо от уровня развития музыкальных способностей</a:t>
            </a: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);</a:t>
            </a:r>
          </a:p>
          <a:p>
            <a:pPr marL="0" lvl="0" indent="4572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     - 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логическое использование традиционного и современного музыкального </a:t>
            </a:r>
            <a:r>
              <a:rPr lang="ru-RU" sz="2000" dirty="0" smtClean="0">
                <a:solidFill>
                  <a:srgbClr val="0000FF"/>
                </a:solidFill>
                <a:ea typeface="Times New Roman" pitchFamily="18" charset="0"/>
              </a:rPr>
              <a:t>материала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, апробированных и  инновационных  технологий ( развивающего обучения, личностно-</a:t>
            </a:r>
            <a:r>
              <a:rPr lang="ru-RU" sz="2000" dirty="0" err="1">
                <a:solidFill>
                  <a:srgbClr val="0000FF"/>
                </a:solidFill>
                <a:ea typeface="Times New Roman" pitchFamily="18" charset="0"/>
              </a:rPr>
              <a:t>деятельностный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  подход, игровые методы, </a:t>
            </a:r>
            <a:r>
              <a:rPr lang="ru-RU" sz="2000" dirty="0" err="1">
                <a:solidFill>
                  <a:srgbClr val="0000FF"/>
                </a:solidFill>
                <a:ea typeface="Times New Roman" pitchFamily="18" charset="0"/>
              </a:rPr>
              <a:t>здоровьесберегающие</a:t>
            </a:r>
            <a:r>
              <a:rPr lang="ru-RU" sz="2000" dirty="0">
                <a:solidFill>
                  <a:srgbClr val="0000FF"/>
                </a:solidFill>
                <a:ea typeface="Times New Roman" pitchFamily="18" charset="0"/>
              </a:rPr>
              <a:t>, информационно-компьютерные, проектные, исследовательские )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504056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FF"/>
                </a:solidFill>
                <a:ea typeface="Times New Roman" pitchFamily="18" charset="0"/>
              </a:rPr>
              <a:t>В ходе образовательно – воспитательного процесса применяются следующие элементы </a:t>
            </a:r>
            <a:r>
              <a:rPr lang="ru-RU" sz="2400" dirty="0" err="1" smtClean="0">
                <a:solidFill>
                  <a:srgbClr val="0000FF"/>
                </a:solidFill>
                <a:ea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 технологий:</a:t>
            </a:r>
            <a:endParaRPr lang="ru-RU" sz="2400" dirty="0" smtClean="0">
              <a:solidFill>
                <a:srgbClr val="0000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00FF"/>
                </a:solidFill>
                <a:ea typeface="Times New Roman" pitchFamily="18" charset="0"/>
              </a:rPr>
              <a:t>вокалотерапия</a:t>
            </a: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ea typeface="Times New Roman" pitchFamily="18" charset="0"/>
              </a:rPr>
              <a:t>(</a:t>
            </a:r>
            <a:r>
              <a:rPr lang="ru-RU" sz="2400" dirty="0" err="1">
                <a:solidFill>
                  <a:srgbClr val="0000FF"/>
                </a:solidFill>
                <a:ea typeface="Times New Roman" pitchFamily="18" charset="0"/>
              </a:rPr>
              <a:t>оздоравливающее</a:t>
            </a:r>
            <a:r>
              <a:rPr lang="ru-RU" sz="2400" dirty="0">
                <a:solidFill>
                  <a:srgbClr val="0000FF"/>
                </a:solidFill>
                <a:ea typeface="Times New Roman" pitchFamily="18" charset="0"/>
              </a:rPr>
              <a:t> воздействие вокальных упражнений); </a:t>
            </a:r>
            <a:endParaRPr lang="ru-RU" sz="2400" dirty="0" smtClean="0">
              <a:solidFill>
                <a:srgbClr val="0000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00FF"/>
                </a:solidFill>
                <a:ea typeface="Times New Roman" pitchFamily="18" charset="0"/>
              </a:rPr>
              <a:t>логоритмика</a:t>
            </a:r>
            <a:endParaRPr lang="ru-RU" sz="2400" dirty="0">
              <a:solidFill>
                <a:srgbClr val="0000FF"/>
              </a:solidFill>
              <a:ea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00FF"/>
                </a:solidFill>
                <a:ea typeface="Times New Roman" pitchFamily="18" charset="0"/>
              </a:rPr>
              <a:t>ритмотерапия</a:t>
            </a: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;</a:t>
            </a:r>
            <a:endParaRPr lang="ru-RU" sz="2400" dirty="0">
              <a:solidFill>
                <a:srgbClr val="0000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- релаксационные </a:t>
            </a:r>
            <a:r>
              <a:rPr lang="ru-RU" sz="2400" dirty="0">
                <a:solidFill>
                  <a:srgbClr val="0000FF"/>
                </a:solidFill>
                <a:ea typeface="Times New Roman" pitchFamily="18" charset="0"/>
              </a:rPr>
              <a:t>музыкально – ритмические </a:t>
            </a: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упражнения;</a:t>
            </a:r>
            <a:endParaRPr lang="ru-RU" sz="2400" dirty="0" smtClean="0">
              <a:solidFill>
                <a:srgbClr val="0000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музыкотерапия;</a:t>
            </a:r>
            <a:endParaRPr lang="ru-RU" sz="2400" dirty="0">
              <a:solidFill>
                <a:srgbClr val="0000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- фольклорная </a:t>
            </a:r>
            <a:r>
              <a:rPr lang="ru-RU" sz="2400" dirty="0" err="1" smtClean="0">
                <a:solidFill>
                  <a:srgbClr val="0000FF"/>
                </a:solidFill>
                <a:ea typeface="Times New Roman" pitchFamily="18" charset="0"/>
              </a:rPr>
              <a:t>арттерапия</a:t>
            </a: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;</a:t>
            </a:r>
            <a:endParaRPr lang="ru-RU" sz="2400" dirty="0">
              <a:solidFill>
                <a:srgbClr val="0000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- терапия </a:t>
            </a:r>
            <a:r>
              <a:rPr lang="ru-RU" sz="2400" dirty="0">
                <a:solidFill>
                  <a:srgbClr val="0000FF"/>
                </a:solidFill>
                <a:ea typeface="Times New Roman" pitchFamily="18" charset="0"/>
              </a:rPr>
              <a:t>творчеством</a:t>
            </a:r>
            <a:r>
              <a:rPr lang="ru-RU" sz="2400" dirty="0" smtClean="0">
                <a:solidFill>
                  <a:srgbClr val="0000FF"/>
                </a:solidFill>
                <a:ea typeface="Times New Roman" pitchFamily="18" charset="0"/>
              </a:rPr>
              <a:t>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</a:rPr>
              <a:t>- «</a:t>
            </a:r>
            <a:r>
              <a:rPr lang="ru-RU" sz="2400" dirty="0" err="1" smtClean="0">
                <a:solidFill>
                  <a:srgbClr val="0000FF"/>
                </a:solidFill>
              </a:rPr>
              <a:t>улыбкотерапия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</a:rPr>
              <a:t>- психологическая </a:t>
            </a:r>
            <a:r>
              <a:rPr lang="ru-RU" sz="2400" dirty="0">
                <a:solidFill>
                  <a:srgbClr val="0000FF"/>
                </a:solidFill>
              </a:rPr>
              <a:t>поддержка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4700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Здоровьесберегающие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технологии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8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76" y="47667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CC"/>
                </a:solidFill>
              </a:rPr>
              <a:t/>
            </a:r>
            <a:br>
              <a:rPr lang="ru-RU" sz="3600" dirty="0" smtClean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00FF"/>
                </a:solidFill>
              </a:rPr>
              <a:t>  </a:t>
            </a:r>
            <a:r>
              <a:rPr lang="ru-RU" altLang="ru-RU" dirty="0">
                <a:solidFill>
                  <a:srgbClr val="0000FF"/>
                </a:solidFill>
              </a:rPr>
              <a:t>Чтобы добиться необходимого высокого уровня вокального  </a:t>
            </a:r>
            <a:r>
              <a:rPr lang="ru-RU" altLang="ru-RU" dirty="0" smtClean="0">
                <a:solidFill>
                  <a:srgbClr val="0000FF"/>
                </a:solidFill>
              </a:rPr>
              <a:t>или хорового исполнения, </a:t>
            </a:r>
            <a:r>
              <a:rPr lang="ru-RU" altLang="ru-RU" dirty="0">
                <a:solidFill>
                  <a:srgbClr val="0000FF"/>
                </a:solidFill>
              </a:rPr>
              <a:t>необходима большая музыкальная педагогическая работа с </a:t>
            </a:r>
            <a:r>
              <a:rPr lang="ru-RU" altLang="ru-RU" dirty="0" smtClean="0">
                <a:solidFill>
                  <a:srgbClr val="0000FF"/>
                </a:solidFill>
              </a:rPr>
              <a:t>певцами с </a:t>
            </a:r>
            <a:r>
              <a:rPr lang="ru-RU" altLang="ru-RU" dirty="0">
                <a:solidFill>
                  <a:srgbClr val="0000FF"/>
                </a:solidFill>
              </a:rPr>
              <a:t>самого раннего возраста, </a:t>
            </a:r>
            <a:r>
              <a:rPr lang="ru-RU" altLang="ru-RU" dirty="0" smtClean="0">
                <a:solidFill>
                  <a:srgbClr val="0000FF"/>
                </a:solidFill>
              </a:rPr>
              <a:t>формируя и развивая </a:t>
            </a:r>
            <a:r>
              <a:rPr lang="ru-RU" altLang="ru-RU" dirty="0">
                <a:solidFill>
                  <a:srgbClr val="0000FF"/>
                </a:solidFill>
              </a:rPr>
              <a:t>у них необходимые </a:t>
            </a:r>
            <a:r>
              <a:rPr lang="ru-RU" altLang="ru-RU" b="1" dirty="0">
                <a:solidFill>
                  <a:srgbClr val="FF0000"/>
                </a:solidFill>
              </a:rPr>
              <a:t>вокально-хоровые навыки. </a:t>
            </a:r>
          </a:p>
          <a:p>
            <a:pPr>
              <a:buNone/>
            </a:pPr>
            <a:endParaRPr lang="ru-RU" sz="2400" dirty="0">
              <a:solidFill>
                <a:srgbClr val="0000FF"/>
              </a:solidFill>
            </a:endParaRPr>
          </a:p>
          <a:p>
            <a:pPr algn="just">
              <a:buNone/>
            </a:pPr>
            <a:endParaRPr lang="ru-RU" sz="2400" dirty="0">
              <a:solidFill>
                <a:srgbClr val="0000CC"/>
              </a:solidFill>
            </a:endParaRPr>
          </a:p>
          <a:p>
            <a:pPr algn="just">
              <a:buNone/>
            </a:pPr>
            <a:r>
              <a:rPr lang="ru-RU" sz="2000" dirty="0">
                <a:solidFill>
                  <a:srgbClr val="0000CC"/>
                </a:solidFill>
              </a:rPr>
              <a:t>     </a:t>
            </a:r>
            <a:endParaRPr lang="ru-RU" sz="2000" dirty="0"/>
          </a:p>
        </p:txBody>
      </p:sp>
      <p:pic>
        <p:nvPicPr>
          <p:cNvPr id="4" name="Рисунок 3" descr="C:\Users\Никита\Desktop\Рисунки\choir-picture.png"/>
          <p:cNvPicPr/>
          <p:nvPr/>
        </p:nvPicPr>
        <p:blipFill>
          <a:blip r:embed="rId2">
            <a:lum bright="-10000" contrast="10000"/>
          </a:blip>
          <a:srcRect t="23562"/>
          <a:stretch>
            <a:fillRect/>
          </a:stretch>
        </p:blipFill>
        <p:spPr bwMode="auto">
          <a:xfrm>
            <a:off x="683568" y="4293096"/>
            <a:ext cx="800102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5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07" y="32048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</a:rPr>
              <a:t>ВОКАЛЬНО-ХОРОВЫЕ НАВЫКИ</a:t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ts val="3120"/>
              </a:lnSpc>
              <a:spcBef>
                <a:spcPts val="0"/>
              </a:spcBef>
            </a:pPr>
            <a:r>
              <a:rPr lang="ru-RU" sz="2600" dirty="0">
                <a:solidFill>
                  <a:srgbClr val="0000CC"/>
                </a:solidFill>
              </a:rPr>
              <a:t>певческую </a:t>
            </a:r>
            <a:r>
              <a:rPr lang="ru-RU" sz="2600" dirty="0" smtClean="0">
                <a:solidFill>
                  <a:srgbClr val="0000CC"/>
                </a:solidFill>
              </a:rPr>
              <a:t>установка;</a:t>
            </a:r>
            <a:endParaRPr lang="ru-RU" sz="2600" dirty="0">
              <a:solidFill>
                <a:srgbClr val="0000CC"/>
              </a:solidFill>
            </a:endParaRPr>
          </a:p>
          <a:p>
            <a:pPr marL="0">
              <a:lnSpc>
                <a:spcPts val="3120"/>
              </a:lnSpc>
              <a:spcBef>
                <a:spcPts val="0"/>
              </a:spcBef>
            </a:pPr>
            <a:r>
              <a:rPr lang="ru-RU" sz="2600" dirty="0">
                <a:solidFill>
                  <a:srgbClr val="0000CC"/>
                </a:solidFill>
              </a:rPr>
              <a:t>певческое дыхание и </a:t>
            </a:r>
            <a:r>
              <a:rPr lang="ru-RU" sz="2600" dirty="0" smtClean="0">
                <a:solidFill>
                  <a:srgbClr val="0000CC"/>
                </a:solidFill>
              </a:rPr>
              <a:t>опора </a:t>
            </a:r>
            <a:r>
              <a:rPr lang="ru-RU" sz="2600" dirty="0">
                <a:solidFill>
                  <a:srgbClr val="0000CC"/>
                </a:solidFill>
              </a:rPr>
              <a:t>звука;</a:t>
            </a:r>
          </a:p>
          <a:p>
            <a:pPr marL="0">
              <a:lnSpc>
                <a:spcPts val="3120"/>
              </a:lnSpc>
              <a:spcBef>
                <a:spcPts val="0"/>
              </a:spcBef>
            </a:pPr>
            <a:r>
              <a:rPr lang="ru-RU" sz="2600" dirty="0" smtClean="0">
                <a:solidFill>
                  <a:srgbClr val="0000CC"/>
                </a:solidFill>
              </a:rPr>
              <a:t>высокая вокальная позиция;</a:t>
            </a:r>
            <a:endParaRPr lang="ru-RU" sz="2600" dirty="0">
              <a:solidFill>
                <a:srgbClr val="0000CC"/>
              </a:solidFill>
            </a:endParaRPr>
          </a:p>
          <a:p>
            <a:pPr marL="0">
              <a:lnSpc>
                <a:spcPts val="3120"/>
              </a:lnSpc>
              <a:spcBef>
                <a:spcPts val="0"/>
              </a:spcBef>
            </a:pPr>
            <a:r>
              <a:rPr lang="ru-RU" sz="2600" dirty="0">
                <a:solidFill>
                  <a:srgbClr val="0000CC"/>
                </a:solidFill>
              </a:rPr>
              <a:t>точное интонирование;</a:t>
            </a:r>
          </a:p>
          <a:p>
            <a:pPr marL="0">
              <a:lnSpc>
                <a:spcPts val="3120"/>
              </a:lnSpc>
              <a:spcBef>
                <a:spcPts val="0"/>
              </a:spcBef>
            </a:pPr>
            <a:r>
              <a:rPr lang="ru-RU" sz="2600" dirty="0">
                <a:solidFill>
                  <a:srgbClr val="0000CC"/>
                </a:solidFill>
              </a:rPr>
              <a:t>ровность звучания на протяжении всего диапазона голоса;</a:t>
            </a:r>
          </a:p>
          <a:p>
            <a:pPr marL="0">
              <a:lnSpc>
                <a:spcPts val="3120"/>
              </a:lnSpc>
              <a:spcBef>
                <a:spcPts val="0"/>
              </a:spcBef>
            </a:pPr>
            <a:r>
              <a:rPr lang="ru-RU" sz="2600" dirty="0">
                <a:solidFill>
                  <a:srgbClr val="0000CC"/>
                </a:solidFill>
              </a:rPr>
              <a:t>использование различных видов </a:t>
            </a:r>
            <a:r>
              <a:rPr lang="ru-RU" sz="2600" dirty="0" err="1">
                <a:solidFill>
                  <a:srgbClr val="0000CC"/>
                </a:solidFill>
              </a:rPr>
              <a:t>звуковедения</a:t>
            </a:r>
            <a:r>
              <a:rPr lang="ru-RU" sz="2600" dirty="0">
                <a:solidFill>
                  <a:srgbClr val="0000CC"/>
                </a:solidFill>
              </a:rPr>
              <a:t>;</a:t>
            </a:r>
          </a:p>
          <a:p>
            <a:pPr marL="0">
              <a:lnSpc>
                <a:spcPts val="3120"/>
              </a:lnSpc>
              <a:spcBef>
                <a:spcPts val="0"/>
              </a:spcBef>
            </a:pPr>
            <a:r>
              <a:rPr lang="ru-RU" sz="2600" dirty="0">
                <a:solidFill>
                  <a:srgbClr val="0000CC"/>
                </a:solidFill>
              </a:rPr>
              <a:t>дикционные: артикуляционные и орфоэпические навыки.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C:\Users\Никита\Desktop\images.pn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344216" y="4653136"/>
            <a:ext cx="66437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7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-3999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</a:rPr>
              <a:t>1. Певческая установка и техника дыхания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392488" cy="561662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0000FF"/>
                </a:solidFill>
              </a:rPr>
              <a:t>         С </a:t>
            </a:r>
            <a:r>
              <a:rPr lang="ru-RU" altLang="ru-RU" sz="1800" dirty="0">
                <a:solidFill>
                  <a:srgbClr val="0000FF"/>
                </a:solidFill>
              </a:rPr>
              <a:t>первых же занятий обучающиеся обязательно должны узнать о певческой установке, как основе успешного освоения учебного </a:t>
            </a:r>
            <a:r>
              <a:rPr lang="ru-RU" altLang="ru-RU" sz="1800" dirty="0" smtClean="0">
                <a:solidFill>
                  <a:srgbClr val="0000FF"/>
                </a:solidFill>
              </a:rPr>
              <a:t>материала.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0000FF"/>
                </a:solidFill>
              </a:rPr>
              <a:t>         Педагог </a:t>
            </a:r>
            <a:r>
              <a:rPr lang="ru-RU" altLang="ru-RU" sz="1800" dirty="0">
                <a:solidFill>
                  <a:srgbClr val="0000FF"/>
                </a:solidFill>
              </a:rPr>
              <a:t>должен научить детей овладевать техникой дыхания - бесшумный короткий вдох, опора дыхания и постепенное его расходование. </a:t>
            </a:r>
            <a:r>
              <a:rPr lang="ru-RU" altLang="ru-RU" sz="1800" dirty="0" smtClean="0">
                <a:solidFill>
                  <a:srgbClr val="0000FF"/>
                </a:solidFill>
              </a:rPr>
              <a:t>В хоре на </a:t>
            </a:r>
            <a:r>
              <a:rPr lang="ru-RU" altLang="ru-RU" sz="1800" dirty="0">
                <a:solidFill>
                  <a:srgbClr val="0000FF"/>
                </a:solidFill>
              </a:rPr>
              <a:t>более поздних этапах обучения овладевать техникой цепного дыхания. </a:t>
            </a:r>
            <a:endParaRPr lang="ru-RU" altLang="ru-RU" sz="1800" dirty="0" smtClean="0">
              <a:solidFill>
                <a:srgbClr val="0000FF"/>
              </a:solidFill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0000FF"/>
                </a:solidFill>
              </a:rPr>
              <a:t>        Дыхание </a:t>
            </a:r>
            <a:r>
              <a:rPr lang="ru-RU" altLang="ru-RU" sz="1800" dirty="0">
                <a:solidFill>
                  <a:srgbClr val="0000FF"/>
                </a:solidFill>
              </a:rPr>
              <a:t>воспитывается постепенно, поэтому на начальном этапе обучения в репертуар нужно включать песни с короткими фразами с последней долгой нотой или фразами, разделёнными паузами. </a:t>
            </a:r>
            <a:endParaRPr lang="ru-RU" altLang="ru-RU" sz="1800" dirty="0" smtClean="0">
              <a:solidFill>
                <a:srgbClr val="0000FF"/>
              </a:solidFill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0000FF"/>
                </a:solidFill>
              </a:rPr>
              <a:t>        Далее </a:t>
            </a:r>
            <a:r>
              <a:rPr lang="ru-RU" altLang="ru-RU" sz="1800" dirty="0">
                <a:solidFill>
                  <a:srgbClr val="0000FF"/>
                </a:solidFill>
              </a:rPr>
              <a:t>вводятся песни с более продолжительными </a:t>
            </a:r>
            <a:r>
              <a:rPr lang="ru-RU" altLang="ru-RU" sz="1800" dirty="0" smtClean="0">
                <a:solidFill>
                  <a:srgbClr val="0000FF"/>
                </a:solidFill>
              </a:rPr>
              <a:t>фразами.</a:t>
            </a:r>
          </a:p>
          <a:p>
            <a:pPr marL="0" indent="45720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0000FF"/>
                </a:solidFill>
              </a:rPr>
              <a:t>Необходимо </a:t>
            </a:r>
            <a:r>
              <a:rPr lang="ru-RU" altLang="ru-RU" sz="1800" dirty="0">
                <a:solidFill>
                  <a:srgbClr val="0000FF"/>
                </a:solidFill>
              </a:rPr>
              <a:t>объяснять учащимся, что характер дыхания в песнях различного движения и настроения не одинаков. Для работы над развитием дыхания лучше всего подходят русские народные песни. </a:t>
            </a:r>
          </a:p>
        </p:txBody>
      </p:sp>
      <p:pic>
        <p:nvPicPr>
          <p:cNvPr id="4" name="Picture 5" descr="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0324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9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EF23D7"/>
                </a:solidFill>
              </a:rPr>
              <a:t>Дыхательная гимнастика А.Н. Стрельниковой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Упражнения этой лечебной дыхательной гимнастики не только восстанавливают дыхание и голос, но и чрезвычайно благотворно воздействует на организм в целом: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восстанавливают нарушенное носовое дыхание,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улучшают дренажную функцию бронхов,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положительно влияют на обменные процессы, играющие важную роль в кровоснабжении, в том числе и лёгочной ткани,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повышают общую сопротивляемость организма, его тонус,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улучшают нервно - психическое состояние организма.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 Упражнения выполняются количество раз, кратное 8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45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 Упражнение «Обними плечи»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4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Исходное </a:t>
            </a: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положение: встаньте прямо. Руки согнуты в локтях и подняты на уровень плеч кистями друг к другу. В момент короткого шумного вдоха носом бросаем руки навстречу друг другу, как бы обнимая себя за плечи. Важно, чтобы руки двигались параллельно друг другу, а не крест-накрест. Руки должны двигаться параллельно, их положение в течение всего упражнения менять нельзя</a:t>
            </a: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Упражнение  «Насос».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Исходное положение: встать прямо, руки опущены.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Слегка </a:t>
            </a: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наклонитесь вниз, к полу: спина круглая (а не прямая), голова опущена (смотрит вниз, в пол, шею не тянуть и не напрягать, руки опущены вниз). Сделайте короткий шумный вдох в конечной точке поклона («понюхайте пол»). Слегка приподнимитесь, но не выпрямляйтесь полностью – в этот момент абсолютно пассивно уходит через нос или рот.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Снова </a:t>
            </a:r>
            <a:r>
              <a:rPr lang="ru-RU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наклонитесь и одновременно с поклоном сделайте короткий шумный вдох. Затем, выдыхая, слегка выпрямитесь, выпуская воздух через рот или нос. «Шину накачивайте» легко и просто в ритме строевого шага.</a:t>
            </a:r>
          </a:p>
          <a:p>
            <a:pPr algn="just"/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3203817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1606</Words>
  <Application>Microsoft Office PowerPoint</Application>
  <PresentationFormat>Экран (4:3)</PresentationFormat>
  <Paragraphs>161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Технология формирования  вокально-хоровых навыков и умений</vt:lpstr>
      <vt:lpstr>  Актуальность и проблематика вокально-хорового воспитания </vt:lpstr>
      <vt:lpstr>Основные принципы организации педагогического процесса вокально-хоровых занятий</vt:lpstr>
      <vt:lpstr>Здоровьесберегающие технологии</vt:lpstr>
      <vt:lpstr> </vt:lpstr>
      <vt:lpstr>ВОКАЛЬНО-ХОРОВЫЕ НАВЫКИ </vt:lpstr>
      <vt:lpstr>1. Певческая установка и техника дыхания </vt:lpstr>
      <vt:lpstr>Дыхательная гимнастика А.Н. Стрельниковой</vt:lpstr>
      <vt:lpstr> Упражнение «Обними плечи»</vt:lpstr>
      <vt:lpstr>2. Звукообразование</vt:lpstr>
      <vt:lpstr> Основные  гласные  для  распевания:         А,  О,  У,  Э,  И. Основные согласные для распевания:     М,  Л,  Н,  С,  З.     МА-МЭ-МИ-МО-МУ       НА-НЭ-НИ-НО-НУ        ЗА-ЗЭ-ЗИ-ЗО-ЗУ  </vt:lpstr>
      <vt:lpstr>Основные приемы развития голоса, относящиеся к звукообразованию, артикуляции, дыханию, выразительности исполнения</vt:lpstr>
      <vt:lpstr>Основные приемы развития голоса, относящиеся к звукообразованию, артикуляции, дыханию, выразительности исполнения</vt:lpstr>
      <vt:lpstr>3. Работа над чистотой и точностью интонирования в пении </vt:lpstr>
      <vt:lpstr>Методические приемы для развития слуха и голоса</vt:lpstr>
      <vt:lpstr>Очень   полезно  петь  любую  гамму  в  нисходящем  движении;   во-вторых, мелодические  скачки  на  какие-либо  интервалы;   в третьих,  можно  разнообразить  гармонический  материал в  аккомпанементе. </vt:lpstr>
      <vt:lpstr>Для формирования, развития и укрепления вокальных навыков даются  вокально-технические упражнения.  Они служат условием развития: </vt:lpstr>
      <vt:lpstr>      Регулярное выполнение упражнений позволит: </vt:lpstr>
      <vt:lpstr>Артикуляционная гимнастика В. В. Емельянова.</vt:lpstr>
      <vt:lpstr> Задача певца передать смысл произведения, раскрыть художественный образ. Поэтому каждое слово в вокальном произведении должно звучать ясно, понятно, четко и выразительно. Такое мастерство в передаче слова не приходит само собой.  Это результат большой работы и над вокалом, и над дикцией. Для улучшения дикции существует прекрасное средство.   </vt:lpstr>
      <vt:lpstr>Как разучивать скороговорки? </vt:lpstr>
      <vt:lpstr>Весёлые скороговорки для «непослушных» звуков</vt:lpstr>
      <vt:lpstr>  Баркас приехал в порт Мадрас. Матрос принёс на борт матрас. В порту Мадрас матрас матроса Порвали в драке альбатросы.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админ</dc:creator>
  <cp:lastModifiedBy>админ</cp:lastModifiedBy>
  <cp:revision>37</cp:revision>
  <dcterms:created xsi:type="dcterms:W3CDTF">2020-12-01T12:12:47Z</dcterms:created>
  <dcterms:modified xsi:type="dcterms:W3CDTF">2020-12-20T11:30:30Z</dcterms:modified>
</cp:coreProperties>
</file>