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6" r:id="rId2"/>
    <p:sldId id="271" r:id="rId3"/>
    <p:sldId id="258" r:id="rId4"/>
    <p:sldId id="270" r:id="rId5"/>
    <p:sldId id="262" r:id="rId6"/>
    <p:sldId id="263" r:id="rId7"/>
    <p:sldId id="264" r:id="rId8"/>
    <p:sldId id="265" r:id="rId9"/>
    <p:sldId id="266" r:id="rId10"/>
    <p:sldId id="269" r:id="rId11"/>
    <p:sldId id="268" r:id="rId12"/>
    <p:sldId id="277" r:id="rId13"/>
    <p:sldId id="278" r:id="rId14"/>
    <p:sldId id="279" r:id="rId15"/>
    <p:sldId id="28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642918"/>
            <a:ext cx="792088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 </a:t>
            </a:r>
            <a:br>
              <a:rPr lang="ru-RU" dirty="0" smtClean="0"/>
            </a:br>
            <a:r>
              <a:rPr lang="ru-RU" sz="3200" b="1" dirty="0" smtClean="0"/>
              <a:t>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b="1" dirty="0" smtClean="0">
                <a:solidFill>
                  <a:srgbClr val="0070C0"/>
                </a:solidFill>
              </a:rPr>
              <a:t>«</a:t>
            </a:r>
            <a:r>
              <a:rPr lang="ru-RU" sz="3600" b="1" dirty="0" smtClean="0">
                <a:solidFill>
                  <a:srgbClr val="000099"/>
                </a:solidFill>
              </a:rPr>
              <a:t>Основные ошибки </a:t>
            </a:r>
            <a:br>
              <a:rPr lang="ru-RU" sz="3600" b="1" dirty="0" smtClean="0">
                <a:solidFill>
                  <a:srgbClr val="000099"/>
                </a:solidFill>
              </a:rPr>
            </a:br>
            <a:r>
              <a:rPr lang="ru-RU" sz="3600" b="1" dirty="0" smtClean="0">
                <a:solidFill>
                  <a:srgbClr val="000099"/>
                </a:solidFill>
              </a:rPr>
              <a:t>при организации проектной деятельности </a:t>
            </a:r>
            <a:br>
              <a:rPr lang="ru-RU" sz="3600" b="1" dirty="0" smtClean="0">
                <a:solidFill>
                  <a:srgbClr val="000099"/>
                </a:solidFill>
              </a:rPr>
            </a:br>
            <a:r>
              <a:rPr lang="ru-RU" sz="3600" b="1" dirty="0" smtClean="0">
                <a:solidFill>
                  <a:srgbClr val="000099"/>
                </a:solidFill>
              </a:rPr>
              <a:t>с детьми дошкольного возраста»</a:t>
            </a:r>
          </a:p>
          <a:p>
            <a:pPr algn="ctr"/>
            <a:endParaRPr lang="ru-RU" sz="3200" b="1" dirty="0" smtClean="0">
              <a:solidFill>
                <a:srgbClr val="000099"/>
              </a:solidFill>
            </a:endParaRPr>
          </a:p>
          <a:p>
            <a:pPr algn="r"/>
            <a:r>
              <a:rPr lang="ru-RU" sz="2400" b="1" dirty="0" smtClean="0">
                <a:solidFill>
                  <a:srgbClr val="000099"/>
                </a:solidFill>
              </a:rPr>
              <a:t>Бондаренко Н.В.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                                                             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1" name="Picture 4" descr="http://detskiychas.ru/wp-content/uploads/2014/04/victorina_uchite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5" y="3789040"/>
            <a:ext cx="2952327" cy="243387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13"/>
          </p:nvPr>
        </p:nvSpPr>
        <p:spPr>
          <a:xfrm>
            <a:off x="285720" y="642918"/>
            <a:ext cx="4608512" cy="50405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   </a:t>
            </a:r>
            <a:r>
              <a:rPr lang="ru-RU" sz="3600" b="1" dirty="0" smtClean="0">
                <a:solidFill>
                  <a:srgbClr val="000099"/>
                </a:solidFill>
              </a:rPr>
              <a:t>ОШИБКА </a:t>
            </a:r>
            <a:r>
              <a:rPr lang="ru-RU" sz="3600" b="1" dirty="0" smtClean="0">
                <a:solidFill>
                  <a:srgbClr val="000099"/>
                </a:solidFill>
              </a:rPr>
              <a:t>№</a:t>
            </a:r>
            <a:r>
              <a:rPr lang="ru-RU" sz="3600" b="1" dirty="0" smtClean="0">
                <a:solidFill>
                  <a:srgbClr val="000099"/>
                </a:solidFill>
              </a:rPr>
              <a:t>8 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Планирование </a:t>
            </a:r>
            <a:r>
              <a:rPr lang="ru-RU" sz="3200" b="1" dirty="0" smtClean="0">
                <a:solidFill>
                  <a:srgbClr val="FF0000"/>
                </a:solidFill>
              </a:rPr>
              <a:t>и организация итоговых мероприятий проекта.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9458" name="Picture 2" descr="http://nach-shkola.ucoz.ru/_nw/0/69043521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1484784"/>
            <a:ext cx="3168352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260649"/>
            <a:ext cx="8229600" cy="3600399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</a:t>
            </a:r>
          </a:p>
          <a:p>
            <a:pPr algn="ctr">
              <a:buNone/>
            </a:pPr>
            <a:r>
              <a:rPr lang="ru-RU" sz="3800" b="1" dirty="0" smtClean="0">
                <a:solidFill>
                  <a:srgbClr val="000099"/>
                </a:solidFill>
              </a:rPr>
              <a:t>ОШИБКА №</a:t>
            </a:r>
            <a:r>
              <a:rPr lang="ru-RU" sz="3800" b="1" dirty="0" smtClean="0">
                <a:solidFill>
                  <a:srgbClr val="000099"/>
                </a:solidFill>
              </a:rPr>
              <a:t>9  </a:t>
            </a:r>
          </a:p>
          <a:p>
            <a:pPr algn="ctr">
              <a:buNone/>
            </a:pPr>
            <a:r>
              <a:rPr lang="ru-RU" sz="3900" b="1" dirty="0" smtClean="0">
                <a:solidFill>
                  <a:srgbClr val="C00000"/>
                </a:solidFill>
              </a:rPr>
              <a:t>Организуя </a:t>
            </a:r>
            <a:r>
              <a:rPr lang="ru-RU" sz="3900" b="1" dirty="0" smtClean="0">
                <a:solidFill>
                  <a:srgbClr val="C00000"/>
                </a:solidFill>
              </a:rPr>
              <a:t>проектную деятельность, воспитатели забывают отражать её в календарных планах. </a:t>
            </a:r>
            <a:endParaRPr lang="ru-RU" sz="3900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http://boombob.ru/img/picture/May/12/1c46ae443d61f1caaec5f2ad935b0b66/1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3573016"/>
            <a:ext cx="3472477" cy="2731363"/>
          </a:xfrm>
          <a:prstGeom prst="rect">
            <a:avLst/>
          </a:prstGeom>
          <a:noFill/>
        </p:spPr>
      </p:pic>
      <p:pic>
        <p:nvPicPr>
          <p:cNvPr id="7" name="Picture 4" descr="Воспитатели в детских садах - Статьи - Товары для дома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5576" y="3429000"/>
            <a:ext cx="4036158" cy="2872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керчь-реабилитация.рф/wp-content/uploads/2020/05/%D0%BF%D0%B0%D0%BC%D1%8F%D1%82%D0%BA%D0%B0-%D0%B2%D0%BE%D1%81%D0%BF%D0%B8%D1%82%D0%B0%D1%82%D0%B5%D0%BB%D1%8E-%D0%9F%D1%80%D0%B8-%D1%80%D0%B0%D0%B1%D0%BE%D1%82%D0%B5-%D0%BD%D0%B0%D0%B4-%D0%BF%D1%80%D0%BE%D0%B5%D0%BA%D1%82%D0%BE%D0%B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13652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839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36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4.infourok.ru/uploads/ex/06a1/0003b020-263bddbb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136525"/>
            <a:ext cx="7810500" cy="585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447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900igr.net/up/datas/212770/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9" y="-21821"/>
            <a:ext cx="7810500" cy="585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230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332657"/>
            <a:ext cx="8291264" cy="187220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Проект педагогов (педагогический проект) </a:t>
            </a:r>
            <a:r>
              <a:rPr lang="ru-RU" dirty="0" smtClean="0"/>
              <a:t>– </a:t>
            </a:r>
            <a:r>
              <a:rPr lang="ru-RU" b="1" dirty="0" smtClean="0">
                <a:solidFill>
                  <a:srgbClr val="002060"/>
                </a:solidFill>
              </a:rPr>
              <a:t>это деятельность, где субъектом является педагог, а дети организуются им на различные им же придуманные мероприятия.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4"/>
          </p:nvPr>
        </p:nvSpPr>
        <p:spPr>
          <a:xfrm>
            <a:off x="539552" y="2132856"/>
            <a:ext cx="5256584" cy="4525963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Детский проект </a:t>
            </a:r>
            <a:r>
              <a:rPr lang="ru-RU" b="1" dirty="0" smtClean="0">
                <a:solidFill>
                  <a:srgbClr val="002060"/>
                </a:solidFill>
              </a:rPr>
              <a:t>тоже организуется педагогом, но субъектами деятельности в данном случае выступают воспитанники.</a:t>
            </a:r>
          </a:p>
          <a:p>
            <a:endParaRPr lang="ru-RU" dirty="0"/>
          </a:p>
        </p:txBody>
      </p:sp>
      <p:pic>
        <p:nvPicPr>
          <p:cNvPr id="7" name="Picture 4" descr="http://boombob.ru/img/picture/Jun/27/f10b82bc531f6b0067639657e10323ed/mini_1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4509120"/>
            <a:ext cx="3019030" cy="1964439"/>
          </a:xfrm>
          <a:prstGeom prst="rect">
            <a:avLst/>
          </a:prstGeom>
          <a:noFill/>
        </p:spPr>
      </p:pic>
      <p:pic>
        <p:nvPicPr>
          <p:cNvPr id="12" name="Picture 2" descr="http://ped-kopilka.ru/upload/blogs/6577_90d7ca8ea067c3538327bbd308e39197.png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3861048"/>
            <a:ext cx="3715399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1"/>
            <a:ext cx="8363272" cy="36467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000099"/>
                </a:solidFill>
                <a:cs typeface="Times New Roman" pitchFamily="18" charset="0"/>
              </a:rPr>
              <a:t>ОШИБКА №</a:t>
            </a:r>
            <a:r>
              <a:rPr lang="ru-RU" sz="3600" b="1" dirty="0" smtClean="0">
                <a:solidFill>
                  <a:srgbClr val="000099"/>
                </a:solidFill>
                <a:cs typeface="Times New Roman" pitchFamily="18" charset="0"/>
              </a:rPr>
              <a:t>1</a:t>
            </a:r>
            <a:endParaRPr lang="en-US" sz="3600" b="1" dirty="0" smtClean="0">
              <a:solidFill>
                <a:srgbClr val="000099"/>
              </a:solidFill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b="1" dirty="0" smtClean="0">
                <a:solidFill>
                  <a:srgbClr val="C00000"/>
                </a:solidFill>
                <a:cs typeface="Times New Roman" pitchFamily="18" charset="0"/>
              </a:rPr>
              <a:t>Представление </a:t>
            </a:r>
            <a:r>
              <a:rPr lang="ru-RU" sz="3200" b="1" dirty="0" smtClean="0">
                <a:solidFill>
                  <a:srgbClr val="C00000"/>
                </a:solidFill>
                <a:cs typeface="Times New Roman" pitchFamily="18" charset="0"/>
              </a:rPr>
              <a:t>в виде детской проектной деятельности системы работы по какому – либо вопросу. </a:t>
            </a:r>
          </a:p>
        </p:txBody>
      </p:sp>
      <p:pic>
        <p:nvPicPr>
          <p:cNvPr id="3074" name="Picture 2" descr="http://chudesenka.ru/_pu/2/59295856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3284984"/>
            <a:ext cx="3317354" cy="3317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260649"/>
            <a:ext cx="8229600" cy="417646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cs typeface="Times New Roman" pitchFamily="18" charset="0"/>
              </a:rPr>
              <a:t>   </a:t>
            </a:r>
            <a:r>
              <a:rPr lang="ru-RU" sz="4400" b="1" dirty="0" smtClean="0">
                <a:solidFill>
                  <a:srgbClr val="C00000"/>
                </a:solidFill>
                <a:cs typeface="Times New Roman" pitchFamily="18" charset="0"/>
              </a:rPr>
              <a:t>ОШИБКА №</a:t>
            </a:r>
            <a:r>
              <a:rPr lang="ru-RU" sz="4400" b="1" dirty="0" smtClean="0">
                <a:solidFill>
                  <a:srgbClr val="C00000"/>
                </a:solidFill>
                <a:cs typeface="Times New Roman" pitchFamily="18" charset="0"/>
              </a:rPr>
              <a:t>2</a:t>
            </a:r>
            <a:endParaRPr lang="en-US" sz="4400" b="1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ru-RU" sz="3200" b="1" u="sng" dirty="0" smtClean="0">
                <a:solidFill>
                  <a:srgbClr val="002060"/>
                </a:solidFill>
                <a:cs typeface="Times New Roman" pitchFamily="18" charset="0"/>
              </a:rPr>
              <a:t>Создание «копилки». </a:t>
            </a:r>
          </a:p>
          <a:p>
            <a:pPr algn="just">
              <a:buNone/>
            </a:pPr>
            <a:r>
              <a:rPr lang="ru-RU" sz="3200" b="1" dirty="0" smtClean="0">
                <a:solidFill>
                  <a:srgbClr val="002060"/>
                </a:solidFill>
                <a:cs typeface="Times New Roman" pitchFamily="18" charset="0"/>
              </a:rPr>
              <a:t>    </a:t>
            </a:r>
            <a:r>
              <a:rPr lang="ru-RU" sz="3200" b="1" dirty="0" smtClean="0">
                <a:solidFill>
                  <a:srgbClr val="7030A0"/>
                </a:solidFill>
                <a:cs typeface="Times New Roman" pitchFamily="18" charset="0"/>
              </a:rPr>
              <a:t>Чаще всего имеется в виду копилка идей, вариантов решения проблемы. Это может </a:t>
            </a:r>
            <a:r>
              <a:rPr lang="ru-RU" sz="3200" b="1" dirty="0" smtClean="0">
                <a:solidFill>
                  <a:srgbClr val="7030A0"/>
                </a:solidFill>
                <a:cs typeface="Times New Roman" pitchFamily="18" charset="0"/>
              </a:rPr>
              <a:t>быть копилка и </a:t>
            </a:r>
            <a:r>
              <a:rPr lang="ru-RU" sz="3200" b="1" dirty="0" smtClean="0">
                <a:solidFill>
                  <a:srgbClr val="7030A0"/>
                </a:solidFill>
                <a:cs typeface="Times New Roman" pitchFamily="18" charset="0"/>
              </a:rPr>
              <a:t>в прямом смысле, например, календарей, значков, шишек, крышек и т. д.</a:t>
            </a:r>
          </a:p>
          <a:p>
            <a:pPr algn="just">
              <a:buNone/>
            </a:pPr>
            <a:r>
              <a:rPr lang="ru-RU" sz="2800" b="1" dirty="0" smtClean="0">
                <a:solidFill>
                  <a:srgbClr val="7030A0"/>
                </a:solidFill>
                <a:cs typeface="Times New Roman" pitchFamily="18" charset="0"/>
              </a:rPr>
              <a:t>    </a:t>
            </a:r>
            <a:endParaRPr lang="ru-RU" sz="28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6" name="Picture 4" descr="Коллекция камней минералов в деревянной коробке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275946">
            <a:off x="3232320" y="3901742"/>
            <a:ext cx="4760980" cy="2413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260648"/>
            <a:ext cx="8401080" cy="40256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900" b="1" dirty="0" smtClean="0">
                <a:solidFill>
                  <a:srgbClr val="000099"/>
                </a:solidFill>
              </a:rPr>
              <a:t>ОШИБКА №3</a:t>
            </a:r>
            <a:endParaRPr lang="en-US" sz="3900" b="1" dirty="0" smtClean="0">
              <a:solidFill>
                <a:srgbClr val="000099"/>
              </a:solidFill>
            </a:endParaRPr>
          </a:p>
          <a:p>
            <a:pPr algn="ctr">
              <a:buNone/>
            </a:pPr>
            <a:r>
              <a:rPr lang="ru-RU" sz="3500" b="1" dirty="0">
                <a:solidFill>
                  <a:srgbClr val="FF0000"/>
                </a:solidFill>
              </a:rPr>
              <a:t>У</a:t>
            </a:r>
            <a:r>
              <a:rPr lang="ru-RU" sz="3500" b="1" dirty="0" smtClean="0">
                <a:solidFill>
                  <a:srgbClr val="FF0000"/>
                </a:solidFill>
              </a:rPr>
              <a:t>частниками </a:t>
            </a:r>
            <a:r>
              <a:rPr lang="ru-RU" sz="3500" b="1" dirty="0" smtClean="0">
                <a:solidFill>
                  <a:srgbClr val="FF0000"/>
                </a:solidFill>
              </a:rPr>
              <a:t>проектов чаще всего становятся одни и те же, активные воспитанники группы.</a:t>
            </a:r>
          </a:p>
          <a:p>
            <a:pPr algn="ctr"/>
            <a:endParaRPr lang="ru-RU" sz="4800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6626" name="Picture 2" descr="http://img-fotki.yandex.ru/get/9092/58581001.db/0_acfcb_d34d62d4_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57422" y="3284984"/>
            <a:ext cx="4806866" cy="3132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332656"/>
            <a:ext cx="8435280" cy="22322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000099"/>
                </a:solidFill>
              </a:rPr>
              <a:t>ОШИБКА </a:t>
            </a:r>
            <a:r>
              <a:rPr lang="ru-RU" sz="3600" b="1" dirty="0" smtClean="0">
                <a:solidFill>
                  <a:srgbClr val="000099"/>
                </a:solidFill>
              </a:rPr>
              <a:t>№</a:t>
            </a:r>
            <a:r>
              <a:rPr lang="ru-RU" sz="3600" b="1" dirty="0" smtClean="0">
                <a:solidFill>
                  <a:srgbClr val="000099"/>
                </a:solidFill>
              </a:rPr>
              <a:t>4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>
                <a:solidFill>
                  <a:srgbClr val="FF0000"/>
                </a:solidFill>
              </a:rPr>
              <a:t>П</a:t>
            </a:r>
            <a:r>
              <a:rPr lang="ru-RU" sz="3200" b="1" dirty="0" smtClean="0">
                <a:solidFill>
                  <a:srgbClr val="FF0000"/>
                </a:solidFill>
              </a:rPr>
              <a:t>рямые </a:t>
            </a:r>
            <a:r>
              <a:rPr lang="ru-RU" sz="3200" b="1" dirty="0" smtClean="0">
                <a:solidFill>
                  <a:srgbClr val="FF0000"/>
                </a:solidFill>
              </a:rPr>
              <a:t>указания, прямое руководство деятельностью детей. 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25604" name="Picture 4" descr="http://6gdz.ru/images/matematika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3071810"/>
            <a:ext cx="3672408" cy="2711461"/>
          </a:xfrm>
          <a:prstGeom prst="rect">
            <a:avLst/>
          </a:prstGeom>
          <a:noFill/>
        </p:spPr>
      </p:pic>
      <p:pic>
        <p:nvPicPr>
          <p:cNvPr id="8" name="Picture 3" descr="135_172(1)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2928934"/>
            <a:ext cx="2967887" cy="307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188640"/>
            <a:ext cx="8472518" cy="64087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   </a:t>
            </a:r>
            <a:r>
              <a:rPr lang="ru-RU" sz="3200" b="1" dirty="0" smtClean="0">
                <a:solidFill>
                  <a:srgbClr val="000099"/>
                </a:solidFill>
              </a:rPr>
              <a:t>ОШИБКА № </a:t>
            </a:r>
            <a:r>
              <a:rPr lang="ru-RU" sz="3200" b="1" dirty="0" smtClean="0">
                <a:solidFill>
                  <a:srgbClr val="000099"/>
                </a:solidFill>
              </a:rPr>
              <a:t>5  </a:t>
            </a:r>
          </a:p>
          <a:p>
            <a:pPr algn="ctr">
              <a:buNone/>
            </a:pPr>
            <a:r>
              <a:rPr lang="ru-RU" sz="3200" b="1" u="sng" dirty="0" smtClean="0">
                <a:solidFill>
                  <a:srgbClr val="000099"/>
                </a:solidFill>
              </a:rPr>
              <a:t>«Проект  </a:t>
            </a:r>
            <a:r>
              <a:rPr lang="ru-RU" sz="3200" b="1" u="sng" dirty="0" smtClean="0">
                <a:solidFill>
                  <a:srgbClr val="000099"/>
                </a:solidFill>
              </a:rPr>
              <a:t>ради </a:t>
            </a:r>
            <a:r>
              <a:rPr lang="ru-RU" sz="3200" b="1" u="sng" dirty="0" smtClean="0">
                <a:solidFill>
                  <a:srgbClr val="000099"/>
                </a:solidFill>
              </a:rPr>
              <a:t>проекта</a:t>
            </a:r>
            <a:r>
              <a:rPr lang="ru-RU" sz="3200" b="1" u="sng" dirty="0" smtClean="0">
                <a:solidFill>
                  <a:srgbClr val="000099"/>
                </a:solidFill>
              </a:rPr>
              <a:t>»</a:t>
            </a:r>
            <a:endParaRPr lang="ru-RU" sz="3200" b="1" u="sng" dirty="0" smtClean="0">
              <a:solidFill>
                <a:srgbClr val="000099"/>
              </a:solidFill>
            </a:endParaRPr>
          </a:p>
          <a:p>
            <a:pPr algn="ctr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Часто продукт проекта             оказывается невостребованным.</a:t>
            </a:r>
          </a:p>
        </p:txBody>
      </p:sp>
      <p:pic>
        <p:nvPicPr>
          <p:cNvPr id="24578" name="Picture 2" descr="http://montessori-cosmos.ru/images/materials/emotions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71800" y="3429000"/>
            <a:ext cx="4032448" cy="2575914"/>
          </a:xfrm>
          <a:prstGeom prst="round2Diag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prostodelkino.com/uploads/posts/2012-12-14/image_9129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5008" y="4143380"/>
            <a:ext cx="3240360" cy="2430271"/>
          </a:xfrm>
          <a:prstGeom prst="snip1Rect">
            <a:avLst/>
          </a:prstGeom>
          <a:noFill/>
          <a:ln w="28575">
            <a:solidFill>
              <a:srgbClr val="FF66FF"/>
            </a:solidFill>
          </a:ln>
        </p:spPr>
      </p:pic>
      <p:pic>
        <p:nvPicPr>
          <p:cNvPr id="23554" name="Picture 2" descr="http://images.ua.prom.st/60300661_w1024_h768_animation.gif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CCFFFF"/>
              </a:clrFrom>
              <a:clrTo>
                <a:srgbClr val="CC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9511" y="294878"/>
            <a:ext cx="3075141" cy="2562618"/>
          </a:xfrm>
          <a:prstGeom prst="snip2DiagRect">
            <a:avLst/>
          </a:prstGeom>
          <a:noFill/>
          <a:ln w="28575">
            <a:solidFill>
              <a:srgbClr val="FF66FF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3707904" y="0"/>
            <a:ext cx="4864624" cy="3573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ru-RU" sz="32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sz="32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smtClean="0">
                <a:solidFill>
                  <a:srgbClr val="000099"/>
                </a:solidFill>
              </a:rPr>
              <a:t>ОШИБКА №</a:t>
            </a:r>
            <a:r>
              <a:rPr lang="ru-RU" sz="3600" b="1" dirty="0" smtClean="0">
                <a:solidFill>
                  <a:srgbClr val="000099"/>
                </a:solidFill>
              </a:rPr>
              <a:t>6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Любой продукт проектной деятельности должен использоваться в дальнейшем, </a:t>
            </a:r>
          </a:p>
          <a:p>
            <a:pPr algn="ctr">
              <a:buNone/>
            </a:pPr>
            <a:endParaRPr lang="ru-RU" sz="3200" b="1" dirty="0" smtClean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857496"/>
            <a:ext cx="5929354" cy="3573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а не служить неприкасаемым украшением групповой комнаты.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>
                <a:solidFill>
                  <a:srgbClr val="7030A0"/>
                </a:solidFill>
              </a:rPr>
              <a:t>  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ОШИБКА </a:t>
            </a:r>
            <a:r>
              <a:rPr lang="ru-RU" sz="3600" b="1" dirty="0" smtClean="0">
                <a:solidFill>
                  <a:srgbClr val="002060"/>
                </a:solidFill>
              </a:rPr>
              <a:t>№</a:t>
            </a:r>
            <a:r>
              <a:rPr lang="ru-RU" sz="3600" b="1" dirty="0" smtClean="0">
                <a:solidFill>
                  <a:srgbClr val="002060"/>
                </a:solidFill>
              </a:rPr>
              <a:t>7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>
                <a:solidFill>
                  <a:srgbClr val="FF0000"/>
                </a:solidFill>
              </a:rPr>
              <a:t>П</a:t>
            </a:r>
            <a:r>
              <a:rPr lang="ru-RU" sz="3200" b="1" dirty="0" smtClean="0">
                <a:solidFill>
                  <a:srgbClr val="FF0000"/>
                </a:solidFill>
              </a:rPr>
              <a:t>роект </a:t>
            </a:r>
            <a:r>
              <a:rPr lang="ru-RU" sz="3200" b="1" dirty="0" smtClean="0">
                <a:solidFill>
                  <a:srgbClr val="FF0000"/>
                </a:solidFill>
              </a:rPr>
              <a:t>не имеет определенного срока реализации.</a:t>
            </a:r>
          </a:p>
          <a:p>
            <a:pPr algn="just">
              <a:buNone/>
            </a:pPr>
            <a:r>
              <a:rPr lang="ru-RU" sz="4000" b="1" dirty="0" smtClean="0">
                <a:solidFill>
                  <a:srgbClr val="7030A0"/>
                </a:solidFill>
              </a:rPr>
              <a:t>   При этом важно соблюдение сроков выполнения каждого этапа проекта.</a:t>
            </a:r>
          </a:p>
          <a:p>
            <a:pPr algn="just"/>
            <a:endParaRPr lang="ru-RU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388</TotalTime>
  <Words>221</Words>
  <Application>Microsoft Office PowerPoint</Application>
  <PresentationFormat>Экран (4:3)</PresentationFormat>
  <Paragraphs>33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ASPIRE E5</cp:lastModifiedBy>
  <cp:revision>48</cp:revision>
  <dcterms:created xsi:type="dcterms:W3CDTF">2015-11-08T05:59:43Z</dcterms:created>
  <dcterms:modified xsi:type="dcterms:W3CDTF">2020-10-18T15:53:04Z</dcterms:modified>
</cp:coreProperties>
</file>