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heme/theme1.xml" ContentType="application/vnd.openxmlformats-officedocument.theme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docProps/custom.xml" ContentType="application/vnd.openxmlformats-officedocument.custom-properti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3" r:id="rId3"/>
    <p:sldId id="284" r:id="rId4"/>
    <p:sldId id="285" r:id="rId5"/>
    <p:sldId id="286" r:id="rId6"/>
    <p:sldId id="287" r:id="rId7"/>
    <p:sldId id="288" r:id="rId8"/>
    <p:sldId id="290" r:id="rId9"/>
    <p:sldId id="291" r:id="rId10"/>
    <p:sldId id="257" r:id="rId11"/>
    <p:sldId id="258" r:id="rId12"/>
    <p:sldId id="259" r:id="rId13"/>
    <p:sldId id="260" r:id="rId14"/>
    <p:sldId id="261" r:id="rId15"/>
    <p:sldId id="262" r:id="rId16"/>
    <p:sldId id="263" r:id="rId17"/>
    <p:sldId id="264" r:id="rId18"/>
    <p:sldId id="265" r:id="rId19"/>
    <p:sldId id="266" r:id="rId20"/>
    <p:sldId id="267" r:id="rId21"/>
    <p:sldId id="268" r:id="rId22"/>
    <p:sldId id="269" r:id="rId23"/>
    <p:sldId id="270" r:id="rId24"/>
    <p:sldId id="271" r:id="rId25"/>
    <p:sldId id="272" r:id="rId26"/>
    <p:sldId id="273" r:id="rId27"/>
    <p:sldId id="274" r:id="rId28"/>
    <p:sldId id="275" r:id="rId29"/>
    <p:sldId id="276" r:id="rId30"/>
    <p:sldId id="277" r:id="rId31"/>
    <p:sldId id="278" r:id="rId32"/>
    <p:sldId id="279" r:id="rId33"/>
    <p:sldId id="280" r:id="rId34"/>
    <p:sldId id="281" r:id="rId35"/>
    <p:sldId id="282" r:id="rId36"/>
    <p:sldId id="292" r:id="rId37"/>
  </p:sldIdLst>
  <p:sldSz cx="9144000" cy="6858000" type="screen4x3"/>
  <p:notesSz cx="9144000" cy="6858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57" d="100"/>
          <a:sy n="57" d="100"/>
        </p:scale>
        <p:origin x="-1075" y="8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jpeg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5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1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8000"/>
                </a:moveTo>
                <a:lnTo>
                  <a:pt x="0" y="0"/>
                </a:ln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pic>
        <p:nvPicPr>
          <p:cNvPr id="2" name="Imag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 1"/>
          <p:cNvSpPr txBox="1"/>
          <p:nvPr/>
        </p:nvSpPr>
        <p:spPr>
          <a:xfrm>
            <a:off x="734568" y="838200"/>
            <a:ext cx="8086894" cy="33239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3600" b="1" i="1" spc="10" dirty="0" smtClean="0">
                <a:solidFill>
                  <a:srgbClr val="C00000"/>
                </a:solidFill>
                <a:latin typeface="Arial"/>
                <a:cs typeface="Arial"/>
              </a:rPr>
              <a:t>«</a:t>
            </a:r>
            <a:r>
              <a:rPr lang="ru-RU" sz="3600" b="1" i="1" spc="10" dirty="0" smtClean="0">
                <a:solidFill>
                  <a:srgbClr val="C00000"/>
                </a:solidFill>
                <a:latin typeface="Arial"/>
                <a:cs typeface="Arial"/>
              </a:rPr>
              <a:t>Взаимодействие учителя-логопеда и родителей дошкольников с ТНР по проблеме предупреждения дислексии и дисграфии на основе постер- консультирования»</a:t>
            </a:r>
            <a:endParaRPr sz="3600" dirty="0">
              <a:solidFill>
                <a:srgbClr val="C00000"/>
              </a:solidFill>
              <a:latin typeface="Arial"/>
              <a:cs typeface="Arial"/>
            </a:endParaRPr>
          </a:p>
        </p:txBody>
      </p:sp>
      <p:sp>
        <p:nvSpPr>
          <p:cNvPr id="8" name="text 1"/>
          <p:cNvSpPr txBox="1"/>
          <p:nvPr/>
        </p:nvSpPr>
        <p:spPr>
          <a:xfrm>
            <a:off x="5638800" y="4419600"/>
            <a:ext cx="3182661" cy="12126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algn="r">
              <a:lnSpc>
                <a:spcPct val="100000"/>
              </a:lnSpc>
            </a:pPr>
            <a:r>
              <a:rPr lang="ru-RU" sz="1970" b="1" i="1" spc="10" dirty="0" smtClean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rPr>
              <a:t>.</a:t>
            </a:r>
            <a:endParaRPr lang="ru-RU" sz="1970" b="1" i="1" spc="10" dirty="0" smtClean="0">
              <a:solidFill>
                <a:schemeClr val="tx2">
                  <a:lumMod val="75000"/>
                </a:schemeClr>
              </a:solidFill>
              <a:latin typeface="Calibri"/>
              <a:cs typeface="Calibri"/>
            </a:endParaRPr>
          </a:p>
          <a:p>
            <a:pPr marL="0" algn="r">
              <a:lnSpc>
                <a:spcPct val="100000"/>
              </a:lnSpc>
            </a:pPr>
            <a:r>
              <a:rPr lang="ru-RU" sz="1970" b="1" i="1" spc="10" dirty="0" smtClean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rPr>
              <a:t>Учитель-логопед</a:t>
            </a:r>
          </a:p>
          <a:p>
            <a:pPr marL="0" algn="r">
              <a:lnSpc>
                <a:spcPct val="100000"/>
              </a:lnSpc>
            </a:pPr>
            <a:r>
              <a:rPr lang="ru-RU" sz="1970" b="1" i="1" spc="10" dirty="0" smtClean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rPr>
              <a:t>МАДОУ д/с № 66</a:t>
            </a:r>
          </a:p>
          <a:p>
            <a:pPr marL="0" algn="r">
              <a:lnSpc>
                <a:spcPct val="100000"/>
              </a:lnSpc>
            </a:pPr>
            <a:r>
              <a:rPr lang="ru-RU" sz="1970" b="1" i="1" spc="10" dirty="0" smtClean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rPr>
              <a:t>Хоменко М.В.</a:t>
            </a:r>
            <a:endParaRPr sz="1900" b="1" i="1" dirty="0">
              <a:solidFill>
                <a:schemeClr val="tx2">
                  <a:lumMod val="75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9" name="text 1"/>
          <p:cNvSpPr txBox="1"/>
          <p:nvPr/>
        </p:nvSpPr>
        <p:spPr>
          <a:xfrm>
            <a:off x="7159751" y="5400294"/>
            <a:ext cx="65403" cy="30777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spc="10" dirty="0" smtClean="0">
                <a:latin typeface="Calibri"/>
                <a:cs typeface="Calibri"/>
              </a:rPr>
              <a:t>.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12" name="text 1"/>
          <p:cNvSpPr txBox="1"/>
          <p:nvPr/>
        </p:nvSpPr>
        <p:spPr>
          <a:xfrm>
            <a:off x="3276601" y="6227787"/>
            <a:ext cx="2514600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spc="10" dirty="0">
                <a:solidFill>
                  <a:schemeClr val="tx2">
                    <a:lumMod val="50000"/>
                  </a:schemeClr>
                </a:solidFill>
                <a:latin typeface="Calibri"/>
                <a:cs typeface="Calibri"/>
              </a:rPr>
              <a:t>г. </a:t>
            </a:r>
            <a:r>
              <a:rPr lang="ru-RU" sz="2000" spc="10" dirty="0" smtClean="0">
                <a:solidFill>
                  <a:schemeClr val="tx2">
                    <a:lumMod val="50000"/>
                  </a:schemeClr>
                </a:solidFill>
                <a:latin typeface="Calibri"/>
                <a:cs typeface="Calibri"/>
              </a:rPr>
              <a:t>Белгород </a:t>
            </a:r>
            <a:endParaRPr sz="2000" dirty="0">
              <a:solidFill>
                <a:schemeClr val="tx2">
                  <a:lumMod val="50000"/>
                </a:schemeClr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8000"/>
                </a:moveTo>
                <a:lnTo>
                  <a:pt x="0" y="0"/>
                </a:ln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pic>
        <p:nvPicPr>
          <p:cNvPr id="3" name="Imag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 1"/>
          <p:cNvSpPr txBox="1"/>
          <p:nvPr/>
        </p:nvSpPr>
        <p:spPr>
          <a:xfrm>
            <a:off x="4084320" y="380238"/>
            <a:ext cx="2072683" cy="36933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400" b="1" i="1" spc="10" dirty="0">
                <a:solidFill>
                  <a:srgbClr val="C00000"/>
                </a:solidFill>
                <a:latin typeface="Arial"/>
                <a:cs typeface="Arial"/>
              </a:rPr>
              <a:t>Определение</a:t>
            </a:r>
            <a:endParaRPr sz="2400" dirty="0">
              <a:solidFill>
                <a:srgbClr val="C00000"/>
              </a:solidFill>
              <a:latin typeface="Arial"/>
              <a:cs typeface="Arial"/>
            </a:endParaRPr>
          </a:p>
        </p:txBody>
      </p:sp>
      <p:sp>
        <p:nvSpPr>
          <p:cNvPr id="5" name="text 1"/>
          <p:cNvSpPr txBox="1"/>
          <p:nvPr/>
        </p:nvSpPr>
        <p:spPr>
          <a:xfrm>
            <a:off x="877824" y="1096518"/>
            <a:ext cx="183160" cy="25298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spc="10" dirty="0">
                <a:latin typeface="Calibri"/>
                <a:cs typeface="Calibri"/>
              </a:rPr>
              <a:t>•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6" name="text 1"/>
          <p:cNvSpPr txBox="1"/>
          <p:nvPr/>
        </p:nvSpPr>
        <p:spPr>
          <a:xfrm>
            <a:off x="1283208" y="1096518"/>
            <a:ext cx="1292341" cy="27084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760" b="1" i="1" spc="10" dirty="0">
                <a:solidFill>
                  <a:srgbClr val="FF0000"/>
                </a:solidFill>
                <a:latin typeface="Arial"/>
                <a:cs typeface="Arial"/>
              </a:rPr>
              <a:t>Дисграфия</a:t>
            </a:r>
            <a:endParaRPr sz="17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7" name="text 1"/>
          <p:cNvSpPr txBox="1"/>
          <p:nvPr/>
        </p:nvSpPr>
        <p:spPr>
          <a:xfrm>
            <a:off x="2791968" y="1096518"/>
            <a:ext cx="134587" cy="25298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spc="10" dirty="0">
                <a:latin typeface="Calibri"/>
                <a:cs typeface="Calibri"/>
              </a:rPr>
              <a:t>-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8" name="text 1"/>
          <p:cNvSpPr txBox="1"/>
          <p:nvPr/>
        </p:nvSpPr>
        <p:spPr>
          <a:xfrm>
            <a:off x="3148584" y="1096518"/>
            <a:ext cx="394907" cy="25298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spc="10" dirty="0">
                <a:latin typeface="Calibri"/>
                <a:cs typeface="Calibri"/>
              </a:rPr>
              <a:t>это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9" name="text 1"/>
          <p:cNvSpPr txBox="1"/>
          <p:nvPr/>
        </p:nvSpPr>
        <p:spPr>
          <a:xfrm>
            <a:off x="3767328" y="1096518"/>
            <a:ext cx="1151582" cy="25298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spc="10" dirty="0">
                <a:latin typeface="Calibri"/>
                <a:cs typeface="Calibri"/>
              </a:rPr>
              <a:t>частичное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0" name="text 1"/>
          <p:cNvSpPr txBox="1"/>
          <p:nvPr/>
        </p:nvSpPr>
        <p:spPr>
          <a:xfrm>
            <a:off x="5141976" y="1096518"/>
            <a:ext cx="1273269" cy="25298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spc="10" dirty="0">
                <a:latin typeface="Calibri"/>
                <a:cs typeface="Calibri"/>
              </a:rPr>
              <a:t>нарушение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1" name="text 1"/>
          <p:cNvSpPr txBox="1"/>
          <p:nvPr/>
        </p:nvSpPr>
        <p:spPr>
          <a:xfrm>
            <a:off x="6638543" y="1096518"/>
            <a:ext cx="1049630" cy="25298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spc="10" dirty="0">
                <a:latin typeface="Calibri"/>
                <a:cs typeface="Calibri"/>
              </a:rPr>
              <a:t>процесса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2" name="text 1"/>
          <p:cNvSpPr txBox="1"/>
          <p:nvPr/>
        </p:nvSpPr>
        <p:spPr>
          <a:xfrm>
            <a:off x="7912607" y="1096518"/>
            <a:ext cx="909224" cy="25298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spc="10" dirty="0">
                <a:latin typeface="Calibri"/>
                <a:cs typeface="Calibri"/>
              </a:rPr>
              <a:t>письма,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3" name="text 1"/>
          <p:cNvSpPr txBox="1"/>
          <p:nvPr/>
        </p:nvSpPr>
        <p:spPr>
          <a:xfrm>
            <a:off x="877823" y="1553718"/>
            <a:ext cx="7940707" cy="25298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spc="10" dirty="0">
                <a:latin typeface="Calibri"/>
                <a:cs typeface="Calibri"/>
              </a:rPr>
              <a:t>проявляющееся  в  стойких,  повторяющихся  ошибках,  обусловленных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4" name="text 1"/>
          <p:cNvSpPr txBox="1"/>
          <p:nvPr/>
        </p:nvSpPr>
        <p:spPr>
          <a:xfrm>
            <a:off x="877823" y="2010918"/>
            <a:ext cx="7947707" cy="25298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spc="10" dirty="0">
                <a:latin typeface="Calibri"/>
                <a:cs typeface="Calibri"/>
              </a:rPr>
              <a:t>несформированностью  высших  психических  функций  участвующих  в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5" name="text 1"/>
          <p:cNvSpPr txBox="1"/>
          <p:nvPr/>
        </p:nvSpPr>
        <p:spPr>
          <a:xfrm>
            <a:off x="877823" y="2468118"/>
            <a:ext cx="1968014" cy="25298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spc="10" dirty="0">
                <a:latin typeface="Calibri"/>
                <a:cs typeface="Calibri"/>
              </a:rPr>
              <a:t>процессе письма.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6" name="text 1"/>
          <p:cNvSpPr txBox="1"/>
          <p:nvPr/>
        </p:nvSpPr>
        <p:spPr>
          <a:xfrm>
            <a:off x="877823" y="2925318"/>
            <a:ext cx="4709238" cy="30316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970" spc="10" dirty="0">
                <a:latin typeface="Calibri"/>
                <a:cs typeface="Calibri"/>
              </a:rPr>
              <a:t>• </a:t>
            </a:r>
            <a:r>
              <a:rPr sz="1970" b="1" i="1" spc="10" dirty="0">
                <a:solidFill>
                  <a:srgbClr val="FF0000"/>
                </a:solidFill>
                <a:latin typeface="Arial"/>
                <a:cs typeface="Arial"/>
              </a:rPr>
              <a:t>Аграфия </a:t>
            </a:r>
            <a:r>
              <a:rPr sz="1970" spc="10" dirty="0">
                <a:latin typeface="Calibri"/>
                <a:cs typeface="Calibri"/>
              </a:rPr>
              <a:t>– отсутствие процесса письма.</a:t>
            </a:r>
            <a:endParaRPr sz="1900" dirty="0">
              <a:latin typeface="Calibri"/>
              <a:cs typeface="Calibri"/>
            </a:endParaRPr>
          </a:p>
        </p:txBody>
      </p:sp>
      <p:sp>
        <p:nvSpPr>
          <p:cNvPr id="17" name="text 1"/>
          <p:cNvSpPr txBox="1"/>
          <p:nvPr/>
        </p:nvSpPr>
        <p:spPr>
          <a:xfrm>
            <a:off x="877823" y="3839718"/>
            <a:ext cx="7810023" cy="30777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b="1" spc="10" dirty="0">
                <a:latin typeface="Arial"/>
                <a:cs typeface="Arial"/>
              </a:rPr>
              <a:t>•</a:t>
            </a:r>
            <a:r>
              <a:rPr sz="2000" b="1" i="1" spc="10" dirty="0">
                <a:solidFill>
                  <a:srgbClr val="FF0000"/>
                </a:solidFill>
                <a:latin typeface="Arial"/>
                <a:cs typeface="Arial"/>
              </a:rPr>
              <a:t>Дислексия </a:t>
            </a:r>
            <a:r>
              <a:rPr sz="2000" spc="10" dirty="0">
                <a:latin typeface="Calibri"/>
                <a:cs typeface="Calibri"/>
              </a:rPr>
              <a:t>- частичное специфическое нарушение процесса чтения,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18" name="text 1"/>
          <p:cNvSpPr txBox="1"/>
          <p:nvPr/>
        </p:nvSpPr>
        <p:spPr>
          <a:xfrm>
            <a:off x="877823" y="4296918"/>
            <a:ext cx="1714219" cy="25298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spc="10" dirty="0">
                <a:latin typeface="Calibri"/>
                <a:cs typeface="Calibri"/>
              </a:rPr>
              <a:t>обусловленное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9" name="text 1"/>
          <p:cNvSpPr txBox="1"/>
          <p:nvPr/>
        </p:nvSpPr>
        <p:spPr>
          <a:xfrm>
            <a:off x="2980944" y="4296918"/>
            <a:ext cx="2580941" cy="25298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spc="10" dirty="0">
                <a:latin typeface="Calibri"/>
                <a:cs typeface="Calibri"/>
              </a:rPr>
              <a:t>несформированностью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20" name="text 1"/>
          <p:cNvSpPr txBox="1"/>
          <p:nvPr/>
        </p:nvSpPr>
        <p:spPr>
          <a:xfrm>
            <a:off x="5949696" y="4296918"/>
            <a:ext cx="1595824" cy="25298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spc="10" dirty="0">
                <a:latin typeface="Calibri"/>
                <a:cs typeface="Calibri"/>
              </a:rPr>
              <a:t>(нарушением)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21" name="text 1"/>
          <p:cNvSpPr txBox="1"/>
          <p:nvPr/>
        </p:nvSpPr>
        <p:spPr>
          <a:xfrm>
            <a:off x="7930896" y="4296918"/>
            <a:ext cx="888480" cy="25298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spc="10" dirty="0">
                <a:latin typeface="Calibri"/>
                <a:cs typeface="Calibri"/>
              </a:rPr>
              <a:t>высших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22" name="text 1"/>
          <p:cNvSpPr txBox="1"/>
          <p:nvPr/>
        </p:nvSpPr>
        <p:spPr>
          <a:xfrm>
            <a:off x="877823" y="4754118"/>
            <a:ext cx="7944944" cy="25298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spc="10" dirty="0">
                <a:latin typeface="Calibri"/>
                <a:cs typeface="Calibri"/>
              </a:rPr>
              <a:t>психических  функций  и  проявляющееся  в  повторяющихся  ошибках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23" name="text 1"/>
          <p:cNvSpPr txBox="1"/>
          <p:nvPr/>
        </p:nvSpPr>
        <p:spPr>
          <a:xfrm>
            <a:off x="877823" y="5211318"/>
            <a:ext cx="2199662" cy="25298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spc="10" dirty="0">
                <a:latin typeface="Calibri"/>
                <a:cs typeface="Calibri"/>
              </a:rPr>
              <a:t>стойкого характера.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24" name="text 1"/>
          <p:cNvSpPr txBox="1"/>
          <p:nvPr/>
        </p:nvSpPr>
        <p:spPr>
          <a:xfrm>
            <a:off x="877824" y="5668518"/>
            <a:ext cx="7841377" cy="30777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b="1" spc="10" dirty="0">
                <a:latin typeface="Arial"/>
                <a:cs typeface="Arial"/>
              </a:rPr>
              <a:t>•</a:t>
            </a:r>
            <a:r>
              <a:rPr sz="2000" b="1" i="1" spc="10" dirty="0">
                <a:solidFill>
                  <a:srgbClr val="FF0000"/>
                </a:solidFill>
                <a:latin typeface="Arial"/>
                <a:cs typeface="Arial"/>
              </a:rPr>
              <a:t>Алексия </a:t>
            </a:r>
            <a:r>
              <a:rPr sz="2000" spc="10" dirty="0">
                <a:latin typeface="Calibri"/>
                <a:cs typeface="Calibri"/>
              </a:rPr>
              <a:t>- полная неспособность или потеря способности овладения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25" name="text 1"/>
          <p:cNvSpPr txBox="1"/>
          <p:nvPr/>
        </p:nvSpPr>
        <p:spPr>
          <a:xfrm>
            <a:off x="877824" y="6125718"/>
            <a:ext cx="2086886" cy="25298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spc="10" dirty="0">
                <a:latin typeface="Calibri"/>
                <a:cs typeface="Calibri"/>
              </a:rPr>
              <a:t>процессом чтения.</a:t>
            </a:r>
            <a:endParaRPr sz="200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8000"/>
                </a:moveTo>
                <a:lnTo>
                  <a:pt x="0" y="0"/>
                </a:ln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pic>
        <p:nvPicPr>
          <p:cNvPr id="4" name="Imag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 1"/>
          <p:cNvSpPr txBox="1"/>
          <p:nvPr/>
        </p:nvSpPr>
        <p:spPr>
          <a:xfrm>
            <a:off x="3209544" y="486918"/>
            <a:ext cx="4901022" cy="43088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 algn="ctr">
              <a:lnSpc>
                <a:spcPct val="100000"/>
              </a:lnSpc>
            </a:pPr>
            <a:r>
              <a:rPr sz="2800" b="1" i="1" spc="10" dirty="0">
                <a:solidFill>
                  <a:srgbClr val="C00000"/>
                </a:solidFill>
                <a:latin typeface="Arial"/>
                <a:cs typeface="Arial"/>
              </a:rPr>
              <a:t>Симптоматика дислексии</a:t>
            </a:r>
            <a:endParaRPr sz="2800" dirty="0">
              <a:solidFill>
                <a:srgbClr val="C00000"/>
              </a:solidFill>
              <a:latin typeface="Arial"/>
              <a:cs typeface="Arial"/>
            </a:endParaRPr>
          </a:p>
        </p:txBody>
      </p:sp>
      <p:sp>
        <p:nvSpPr>
          <p:cNvPr id="5" name="text 1"/>
          <p:cNvSpPr txBox="1"/>
          <p:nvPr/>
        </p:nvSpPr>
        <p:spPr>
          <a:xfrm>
            <a:off x="734567" y="944118"/>
            <a:ext cx="8014220" cy="25298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spc="10" dirty="0">
                <a:latin typeface="Calibri"/>
                <a:cs typeface="Calibri"/>
              </a:rPr>
              <a:t>1.  Замена  и  смешение  звуков  при  чтении,  чаще  всего  фонетически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6" name="text 1"/>
          <p:cNvSpPr txBox="1"/>
          <p:nvPr/>
        </p:nvSpPr>
        <p:spPr>
          <a:xfrm>
            <a:off x="1191768" y="1401318"/>
            <a:ext cx="6448573" cy="25298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970" spc="10" dirty="0">
                <a:latin typeface="Calibri"/>
                <a:cs typeface="Calibri"/>
              </a:rPr>
              <a:t>близких звуков , а также замены графически сходных букв.</a:t>
            </a:r>
            <a:endParaRPr sz="1900">
              <a:latin typeface="Calibri"/>
              <a:cs typeface="Calibri"/>
            </a:endParaRPr>
          </a:p>
        </p:txBody>
      </p:sp>
      <p:sp>
        <p:nvSpPr>
          <p:cNvPr id="7" name="text 1"/>
          <p:cNvSpPr txBox="1"/>
          <p:nvPr/>
        </p:nvSpPr>
        <p:spPr>
          <a:xfrm>
            <a:off x="734568" y="1858518"/>
            <a:ext cx="7372115" cy="25298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spc="10" dirty="0">
                <a:latin typeface="Calibri"/>
                <a:cs typeface="Calibri"/>
              </a:rPr>
              <a:t>2. Побуквенное чтение-нарушение слияния звуков в слоги и слова.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8" name="text 1"/>
          <p:cNvSpPr txBox="1"/>
          <p:nvPr/>
        </p:nvSpPr>
        <p:spPr>
          <a:xfrm>
            <a:off x="734567" y="2315718"/>
            <a:ext cx="5153173" cy="25298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spc="10" dirty="0">
                <a:latin typeface="Calibri"/>
                <a:cs typeface="Calibri"/>
              </a:rPr>
              <a:t>3. Искажение звуко-слоговой структуры слова.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9" name="text 1"/>
          <p:cNvSpPr txBox="1"/>
          <p:nvPr/>
        </p:nvSpPr>
        <p:spPr>
          <a:xfrm>
            <a:off x="734567" y="2772918"/>
            <a:ext cx="4503950" cy="25298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spc="10" dirty="0">
                <a:latin typeface="Calibri"/>
                <a:cs typeface="Calibri"/>
              </a:rPr>
              <a:t>4. Нарушение понимания прочитанного.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0" name="text 1"/>
          <p:cNvSpPr txBox="1"/>
          <p:nvPr/>
        </p:nvSpPr>
        <p:spPr>
          <a:xfrm>
            <a:off x="734567" y="3230118"/>
            <a:ext cx="3330470" cy="25298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spc="10" dirty="0">
                <a:latin typeface="Calibri"/>
                <a:cs typeface="Calibri"/>
              </a:rPr>
              <a:t>5. Аграмматизмы при чтении.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1" name="text 1"/>
          <p:cNvSpPr txBox="1"/>
          <p:nvPr/>
        </p:nvSpPr>
        <p:spPr>
          <a:xfrm>
            <a:off x="734567" y="3687318"/>
            <a:ext cx="7311157" cy="25298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spc="10" dirty="0">
                <a:latin typeface="Calibri"/>
                <a:cs typeface="Calibri"/>
              </a:rPr>
              <a:t>6. Часто наблюдается в анамнезе нарушения звукопроизношения.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2" name="text 1"/>
          <p:cNvSpPr txBox="1"/>
          <p:nvPr/>
        </p:nvSpPr>
        <p:spPr>
          <a:xfrm>
            <a:off x="734567" y="4144518"/>
            <a:ext cx="7079510" cy="25298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spc="10" dirty="0">
                <a:latin typeface="Calibri"/>
                <a:cs typeface="Calibri"/>
              </a:rPr>
              <a:t>7. Бедность лексического запаса, неточность употребления слов.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3" name="text 1"/>
          <p:cNvSpPr txBox="1"/>
          <p:nvPr/>
        </p:nvSpPr>
        <p:spPr>
          <a:xfrm>
            <a:off x="734568" y="4601718"/>
            <a:ext cx="7536709" cy="25298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970" spc="10" dirty="0">
                <a:latin typeface="Calibri"/>
                <a:cs typeface="Calibri"/>
              </a:rPr>
              <a:t>8. Трудности ориентировки во всех пространственных направлениях.</a:t>
            </a:r>
            <a:endParaRPr sz="1900">
              <a:latin typeface="Calibri"/>
              <a:cs typeface="Calibri"/>
            </a:endParaRPr>
          </a:p>
        </p:txBody>
      </p:sp>
      <p:sp>
        <p:nvSpPr>
          <p:cNvPr id="14" name="text 1"/>
          <p:cNvSpPr txBox="1"/>
          <p:nvPr/>
        </p:nvSpPr>
        <p:spPr>
          <a:xfrm>
            <a:off x="734568" y="5058918"/>
            <a:ext cx="7365069" cy="25298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spc="10" dirty="0">
                <a:latin typeface="Calibri"/>
                <a:cs typeface="Calibri"/>
              </a:rPr>
              <a:t>9. Несформированность оптико - пространственных представлений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5" name="text 1"/>
          <p:cNvSpPr txBox="1"/>
          <p:nvPr/>
        </p:nvSpPr>
        <p:spPr>
          <a:xfrm>
            <a:off x="734568" y="5516118"/>
            <a:ext cx="8015738" cy="25298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spc="10" dirty="0">
                <a:latin typeface="Calibri"/>
                <a:cs typeface="Calibri"/>
              </a:rPr>
              <a:t>10. Задержка в дифференциации правой и левой части тела, поздняя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6" name="text 1"/>
          <p:cNvSpPr txBox="1"/>
          <p:nvPr/>
        </p:nvSpPr>
        <p:spPr>
          <a:xfrm>
            <a:off x="1191768" y="5973318"/>
            <a:ext cx="3730245" cy="25298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970" spc="10" dirty="0">
                <a:latin typeface="Calibri"/>
                <a:cs typeface="Calibri"/>
              </a:rPr>
              <a:t>литерализация или ее нарушение</a:t>
            </a:r>
            <a:endParaRPr sz="190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8000"/>
                </a:moveTo>
                <a:lnTo>
                  <a:pt x="0" y="0"/>
                </a:ln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pic>
        <p:nvPicPr>
          <p:cNvPr id="5" name="Imag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 1"/>
          <p:cNvSpPr txBox="1"/>
          <p:nvPr/>
        </p:nvSpPr>
        <p:spPr>
          <a:xfrm>
            <a:off x="3240024" y="486918"/>
            <a:ext cx="4307974" cy="36933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400" b="1" i="1" spc="10" dirty="0">
                <a:solidFill>
                  <a:srgbClr val="C00000"/>
                </a:solidFill>
                <a:latin typeface="Arial"/>
                <a:cs typeface="Arial"/>
              </a:rPr>
              <a:t>Симптоматика дисграфии</a:t>
            </a:r>
            <a:endParaRPr sz="2400" dirty="0">
              <a:solidFill>
                <a:srgbClr val="C00000"/>
              </a:solidFill>
              <a:latin typeface="Arial"/>
              <a:cs typeface="Arial"/>
            </a:endParaRPr>
          </a:p>
        </p:txBody>
      </p:sp>
      <p:sp>
        <p:nvSpPr>
          <p:cNvPr id="3" name="text 1"/>
          <p:cNvSpPr txBox="1"/>
          <p:nvPr/>
        </p:nvSpPr>
        <p:spPr>
          <a:xfrm>
            <a:off x="804672" y="944118"/>
            <a:ext cx="8013643" cy="25298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spc="10" dirty="0">
                <a:latin typeface="Calibri"/>
                <a:cs typeface="Calibri"/>
              </a:rPr>
              <a:t>1. Главный критерий диагностики дисграфии наличие на письме так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6" name="text 1"/>
          <p:cNvSpPr txBox="1"/>
          <p:nvPr/>
        </p:nvSpPr>
        <p:spPr>
          <a:xfrm>
            <a:off x="804671" y="1401318"/>
            <a:ext cx="4253216" cy="30316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970" spc="10" dirty="0">
                <a:latin typeface="Calibri"/>
                <a:cs typeface="Calibri"/>
              </a:rPr>
              <a:t>называемых "</a:t>
            </a:r>
            <a:r>
              <a:rPr sz="1970" spc="10" dirty="0" err="1">
                <a:latin typeface="Calibri"/>
                <a:cs typeface="Calibri"/>
              </a:rPr>
              <a:t>специфических</a:t>
            </a:r>
            <a:r>
              <a:rPr sz="1970" spc="10" dirty="0">
                <a:latin typeface="Calibri"/>
                <a:cs typeface="Calibri"/>
              </a:rPr>
              <a:t> </a:t>
            </a:r>
            <a:r>
              <a:rPr sz="1970" spc="10" dirty="0" err="1" smtClean="0">
                <a:latin typeface="Calibri"/>
                <a:cs typeface="Calibri"/>
              </a:rPr>
              <a:t>ошибок</a:t>
            </a:r>
            <a:r>
              <a:rPr lang="ru-RU" sz="1970" spc="10" dirty="0" smtClean="0">
                <a:latin typeface="Calibri"/>
                <a:cs typeface="Calibri"/>
              </a:rPr>
              <a:t>"</a:t>
            </a:r>
            <a:r>
              <a:rPr sz="1970" spc="10" dirty="0" smtClean="0">
                <a:latin typeface="Calibri"/>
                <a:cs typeface="Calibri"/>
              </a:rPr>
              <a:t>:</a:t>
            </a:r>
            <a:endParaRPr sz="1900" dirty="0">
              <a:latin typeface="Calibri"/>
              <a:cs typeface="Calibri"/>
            </a:endParaRPr>
          </a:p>
        </p:txBody>
      </p:sp>
      <p:sp>
        <p:nvSpPr>
          <p:cNvPr id="7" name="text 1"/>
          <p:cNvSpPr txBox="1"/>
          <p:nvPr/>
        </p:nvSpPr>
        <p:spPr>
          <a:xfrm>
            <a:off x="804671" y="1858518"/>
            <a:ext cx="5148986" cy="25298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970" spc="10" dirty="0">
                <a:latin typeface="Calibri"/>
                <a:cs typeface="Calibri"/>
              </a:rPr>
              <a:t>• пропуски букв, слогов, слов, их перестановки</a:t>
            </a:r>
            <a:endParaRPr sz="1900">
              <a:latin typeface="Calibri"/>
              <a:cs typeface="Calibri"/>
            </a:endParaRPr>
          </a:p>
        </p:txBody>
      </p:sp>
      <p:sp>
        <p:nvSpPr>
          <p:cNvPr id="8" name="text 1"/>
          <p:cNvSpPr txBox="1"/>
          <p:nvPr/>
        </p:nvSpPr>
        <p:spPr>
          <a:xfrm>
            <a:off x="804671" y="2315718"/>
            <a:ext cx="1016989" cy="25298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spc="10" dirty="0">
                <a:latin typeface="Calibri"/>
                <a:cs typeface="Calibri"/>
              </a:rPr>
              <a:t>•замены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9" name="text 1"/>
          <p:cNvSpPr txBox="1"/>
          <p:nvPr/>
        </p:nvSpPr>
        <p:spPr>
          <a:xfrm>
            <a:off x="1941575" y="2315718"/>
            <a:ext cx="194038" cy="25298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spc="10" dirty="0">
                <a:latin typeface="Calibri"/>
                <a:cs typeface="Calibri"/>
              </a:rPr>
              <a:t>и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0" name="text 1"/>
          <p:cNvSpPr txBox="1"/>
          <p:nvPr/>
        </p:nvSpPr>
        <p:spPr>
          <a:xfrm>
            <a:off x="2255519" y="2315718"/>
            <a:ext cx="1169798" cy="25298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spc="10" dirty="0">
                <a:latin typeface="Calibri"/>
                <a:cs typeface="Calibri"/>
              </a:rPr>
              <a:t>смешения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1" name="text 1"/>
          <p:cNvSpPr txBox="1"/>
          <p:nvPr/>
        </p:nvSpPr>
        <p:spPr>
          <a:xfrm>
            <a:off x="3544823" y="2315718"/>
            <a:ext cx="607415" cy="25298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spc="10" dirty="0">
                <a:latin typeface="Calibri"/>
                <a:cs typeface="Calibri"/>
              </a:rPr>
              <a:t>букв,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2" name="text 1"/>
          <p:cNvSpPr txBox="1"/>
          <p:nvPr/>
        </p:nvSpPr>
        <p:spPr>
          <a:xfrm>
            <a:off x="4273295" y="2315718"/>
            <a:ext cx="924657" cy="25298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spc="10" dirty="0">
                <a:latin typeface="Calibri"/>
                <a:cs typeface="Calibri"/>
              </a:rPr>
              <a:t>близких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3" name="text 1"/>
          <p:cNvSpPr txBox="1"/>
          <p:nvPr/>
        </p:nvSpPr>
        <p:spPr>
          <a:xfrm>
            <a:off x="5318759" y="2315718"/>
            <a:ext cx="321543" cy="25298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spc="10" dirty="0">
                <a:latin typeface="Calibri"/>
                <a:cs typeface="Calibri"/>
              </a:rPr>
              <a:t>по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4" name="text 1"/>
          <p:cNvSpPr txBox="1"/>
          <p:nvPr/>
        </p:nvSpPr>
        <p:spPr>
          <a:xfrm>
            <a:off x="5760719" y="2315718"/>
            <a:ext cx="1079467" cy="25298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spc="10" dirty="0">
                <a:latin typeface="Calibri"/>
                <a:cs typeface="Calibri"/>
              </a:rPr>
              <a:t>акустико-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5" name="text 1"/>
          <p:cNvSpPr txBox="1"/>
          <p:nvPr/>
        </p:nvSpPr>
        <p:spPr>
          <a:xfrm>
            <a:off x="6958583" y="2315718"/>
            <a:ext cx="1857410" cy="25298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spc="10" dirty="0">
                <a:latin typeface="Calibri"/>
                <a:cs typeface="Calibri"/>
              </a:rPr>
              <a:t>артикуляторным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6" name="text 1"/>
          <p:cNvSpPr txBox="1"/>
          <p:nvPr/>
        </p:nvSpPr>
        <p:spPr>
          <a:xfrm>
            <a:off x="804671" y="2772918"/>
            <a:ext cx="4612587" cy="25298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970" spc="10" dirty="0">
                <a:latin typeface="Calibri"/>
                <a:cs typeface="Calibri"/>
              </a:rPr>
              <a:t>характеристикам соответствующих звуков</a:t>
            </a:r>
            <a:endParaRPr sz="1900">
              <a:latin typeface="Calibri"/>
              <a:cs typeface="Calibri"/>
            </a:endParaRPr>
          </a:p>
        </p:txBody>
      </p:sp>
      <p:sp>
        <p:nvSpPr>
          <p:cNvPr id="17" name="text 1"/>
          <p:cNvSpPr txBox="1"/>
          <p:nvPr/>
        </p:nvSpPr>
        <p:spPr>
          <a:xfrm>
            <a:off x="804671" y="3230118"/>
            <a:ext cx="4600559" cy="25298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970" spc="10" dirty="0">
                <a:latin typeface="Calibri"/>
                <a:cs typeface="Calibri"/>
              </a:rPr>
              <a:t>• смешения букв, сходных по начертанию</a:t>
            </a:r>
            <a:endParaRPr sz="1900">
              <a:latin typeface="Calibri"/>
              <a:cs typeface="Calibri"/>
            </a:endParaRPr>
          </a:p>
        </p:txBody>
      </p:sp>
      <p:sp>
        <p:nvSpPr>
          <p:cNvPr id="18" name="text 1"/>
          <p:cNvSpPr txBox="1"/>
          <p:nvPr/>
        </p:nvSpPr>
        <p:spPr>
          <a:xfrm>
            <a:off x="804671" y="3687318"/>
            <a:ext cx="3744373" cy="25298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spc="10" dirty="0">
                <a:latin typeface="Calibri"/>
                <a:cs typeface="Calibri"/>
              </a:rPr>
              <a:t>• слияние нескольких слов в одно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9" name="text 1"/>
          <p:cNvSpPr txBox="1"/>
          <p:nvPr/>
        </p:nvSpPr>
        <p:spPr>
          <a:xfrm>
            <a:off x="804671" y="4144518"/>
            <a:ext cx="1391659" cy="25298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spc="10" dirty="0">
                <a:latin typeface="Calibri"/>
                <a:cs typeface="Calibri"/>
              </a:rPr>
              <a:t>•нарушения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20" name="text 1"/>
          <p:cNvSpPr txBox="1"/>
          <p:nvPr/>
        </p:nvSpPr>
        <p:spPr>
          <a:xfrm>
            <a:off x="2356103" y="4144518"/>
            <a:ext cx="1919896" cy="25298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spc="10" dirty="0">
                <a:latin typeface="Calibri"/>
                <a:cs typeface="Calibri"/>
              </a:rPr>
              <a:t>грамматического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21" name="text 1"/>
          <p:cNvSpPr txBox="1"/>
          <p:nvPr/>
        </p:nvSpPr>
        <p:spPr>
          <a:xfrm>
            <a:off x="4434839" y="4144518"/>
            <a:ext cx="1500953" cy="25298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spc="10" dirty="0">
                <a:latin typeface="Calibri"/>
                <a:cs typeface="Calibri"/>
              </a:rPr>
              <a:t>согласования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22" name="text 1"/>
          <p:cNvSpPr txBox="1"/>
          <p:nvPr/>
        </p:nvSpPr>
        <p:spPr>
          <a:xfrm>
            <a:off x="6095999" y="4144518"/>
            <a:ext cx="194039" cy="25298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spc="10" dirty="0">
                <a:latin typeface="Calibri"/>
                <a:cs typeface="Calibri"/>
              </a:rPr>
              <a:t>и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23" name="text 1"/>
          <p:cNvSpPr txBox="1"/>
          <p:nvPr/>
        </p:nvSpPr>
        <p:spPr>
          <a:xfrm>
            <a:off x="6449567" y="4144518"/>
            <a:ext cx="1324878" cy="25298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spc="10" dirty="0">
                <a:latin typeface="Calibri"/>
                <a:cs typeface="Calibri"/>
              </a:rPr>
              <a:t>управления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24" name="text 1"/>
          <p:cNvSpPr txBox="1"/>
          <p:nvPr/>
        </p:nvSpPr>
        <p:spPr>
          <a:xfrm>
            <a:off x="7933943" y="4144518"/>
            <a:ext cx="546952" cy="25298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spc="10" dirty="0">
                <a:latin typeface="Calibri"/>
                <a:cs typeface="Calibri"/>
              </a:rPr>
              <a:t>слов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25" name="text 1"/>
          <p:cNvSpPr txBox="1"/>
          <p:nvPr/>
        </p:nvSpPr>
        <p:spPr>
          <a:xfrm>
            <a:off x="8641079" y="4144518"/>
            <a:ext cx="178353" cy="25298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spc="10" dirty="0">
                <a:latin typeface="Calibri"/>
                <a:cs typeface="Calibri"/>
              </a:rPr>
              <a:t>в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26" name="text 1"/>
          <p:cNvSpPr txBox="1"/>
          <p:nvPr/>
        </p:nvSpPr>
        <p:spPr>
          <a:xfrm>
            <a:off x="804671" y="4601718"/>
            <a:ext cx="1611398" cy="25298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spc="10" dirty="0">
                <a:latin typeface="Calibri"/>
                <a:cs typeface="Calibri"/>
              </a:rPr>
              <a:t>предложении.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27" name="text 1"/>
          <p:cNvSpPr txBox="1"/>
          <p:nvPr/>
        </p:nvSpPr>
        <p:spPr>
          <a:xfrm>
            <a:off x="804671" y="5058918"/>
            <a:ext cx="3109112" cy="25298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spc="10" dirty="0">
                <a:latin typeface="Calibri"/>
                <a:cs typeface="Calibri"/>
              </a:rPr>
              <a:t>2. Аграмматизмы на письме</a:t>
            </a:r>
            <a:endParaRPr sz="200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8000"/>
                </a:moveTo>
                <a:lnTo>
                  <a:pt x="0" y="0"/>
                </a:ln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pic>
        <p:nvPicPr>
          <p:cNvPr id="6" name="Imag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 1"/>
          <p:cNvSpPr txBox="1"/>
          <p:nvPr/>
        </p:nvSpPr>
        <p:spPr>
          <a:xfrm>
            <a:off x="1237488" y="486918"/>
            <a:ext cx="2122632" cy="30777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b="1" spc="10" dirty="0">
                <a:solidFill>
                  <a:srgbClr val="C00000"/>
                </a:solidFill>
                <a:latin typeface="Calibri"/>
                <a:cs typeface="Calibri"/>
              </a:rPr>
              <a:t>Нарушения чтения</a:t>
            </a:r>
            <a:endParaRPr sz="2000" b="1" dirty="0">
              <a:solidFill>
                <a:srgbClr val="C00000"/>
              </a:solidFill>
              <a:latin typeface="Calibri"/>
              <a:cs typeface="Calibri"/>
            </a:endParaRPr>
          </a:p>
        </p:txBody>
      </p:sp>
      <p:sp>
        <p:nvSpPr>
          <p:cNvPr id="3" name="text 1"/>
          <p:cNvSpPr txBox="1"/>
          <p:nvPr/>
        </p:nvSpPr>
        <p:spPr>
          <a:xfrm>
            <a:off x="3508248" y="486918"/>
            <a:ext cx="5062604" cy="30777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b="1" spc="10" dirty="0">
                <a:solidFill>
                  <a:srgbClr val="C00000"/>
                </a:solidFill>
                <a:latin typeface="Calibri"/>
                <a:cs typeface="Calibri"/>
              </a:rPr>
              <a:t>и письма </a:t>
            </a:r>
            <a:r>
              <a:rPr sz="2000" spc="10" dirty="0">
                <a:latin typeface="Calibri"/>
                <a:cs typeface="Calibri"/>
              </a:rPr>
              <a:t>— самые распространённые формы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4" name="text 1"/>
          <p:cNvSpPr txBox="1"/>
          <p:nvPr/>
        </p:nvSpPr>
        <p:spPr>
          <a:xfrm>
            <a:off x="877823" y="944118"/>
            <a:ext cx="7872687" cy="25298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spc="10" dirty="0">
                <a:latin typeface="Calibri"/>
                <a:cs typeface="Calibri"/>
              </a:rPr>
              <a:t>речевой патологии у младших школьников. Но как отмечают учителя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7" name="text 1"/>
          <p:cNvSpPr txBox="1"/>
          <p:nvPr/>
        </p:nvSpPr>
        <p:spPr>
          <a:xfrm>
            <a:off x="877823" y="1401318"/>
            <a:ext cx="7875037" cy="25298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spc="10" dirty="0">
                <a:latin typeface="Calibri"/>
                <a:cs typeface="Calibri"/>
              </a:rPr>
              <a:t>начальных классов нарушения чтения встречаются достаточно редко.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8" name="text 1"/>
          <p:cNvSpPr txBox="1"/>
          <p:nvPr/>
        </p:nvSpPr>
        <p:spPr>
          <a:xfrm>
            <a:off x="877823" y="1858518"/>
            <a:ext cx="7871783" cy="25298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spc="10" dirty="0">
                <a:latin typeface="Calibri"/>
                <a:cs typeface="Calibri"/>
              </a:rPr>
              <a:t>Учителя  просят родителей и логопедов и воспитателей не учить детей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9" name="text 1"/>
          <p:cNvSpPr txBox="1"/>
          <p:nvPr/>
        </p:nvSpPr>
        <p:spPr>
          <a:xfrm>
            <a:off x="877823" y="2315718"/>
            <a:ext cx="7874350" cy="25298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spc="10" dirty="0">
                <a:latin typeface="Calibri"/>
                <a:cs typeface="Calibri"/>
              </a:rPr>
              <a:t>читать. Максимум, чему они советуют научить детей – это умению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0" name="text 1"/>
          <p:cNvSpPr txBox="1"/>
          <p:nvPr/>
        </p:nvSpPr>
        <p:spPr>
          <a:xfrm>
            <a:off x="877823" y="2772918"/>
            <a:ext cx="7875038" cy="25298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spc="10" dirty="0">
                <a:latin typeface="Calibri"/>
                <a:cs typeface="Calibri"/>
              </a:rPr>
              <a:t>плавно прочитать слоги. И очень советуют на этом этапе задержаться.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1" name="text 1"/>
          <p:cNvSpPr txBox="1"/>
          <p:nvPr/>
        </p:nvSpPr>
        <p:spPr>
          <a:xfrm>
            <a:off x="877823" y="3230118"/>
            <a:ext cx="7872577" cy="25298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spc="10" dirty="0">
                <a:latin typeface="Calibri"/>
                <a:cs typeface="Calibri"/>
              </a:rPr>
              <a:t>Как сказал, учитель: «Если ребенок понял принцип слияния слогов, то с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2" name="text 1"/>
          <p:cNvSpPr txBox="1"/>
          <p:nvPr/>
        </p:nvSpPr>
        <p:spPr>
          <a:xfrm>
            <a:off x="877823" y="3687318"/>
            <a:ext cx="4531382" cy="25298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spc="10" dirty="0">
                <a:latin typeface="Calibri"/>
                <a:cs typeface="Calibri"/>
              </a:rPr>
              <a:t>чтением проблем как правило не будет».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3" name="text 1"/>
          <p:cNvSpPr txBox="1"/>
          <p:nvPr/>
        </p:nvSpPr>
        <p:spPr>
          <a:xfrm>
            <a:off x="1319782" y="4144518"/>
            <a:ext cx="7855677" cy="33855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200" b="1" spc="10" dirty="0">
                <a:solidFill>
                  <a:srgbClr val="C00000"/>
                </a:solidFill>
                <a:latin typeface="Calibri"/>
                <a:cs typeface="Calibri"/>
              </a:rPr>
              <a:t>И самое главное надо помнить</a:t>
            </a:r>
            <a:r>
              <a:rPr sz="2000" spc="10" dirty="0">
                <a:solidFill>
                  <a:srgbClr val="FF0000"/>
                </a:solidFill>
                <a:latin typeface="Calibri"/>
                <a:cs typeface="Calibri"/>
              </a:rPr>
              <a:t>, что научить проще, чем переучить.</a:t>
            </a:r>
            <a:endParaRPr sz="2000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sp>
        <p:nvSpPr>
          <p:cNvPr id="14" name="text 1"/>
          <p:cNvSpPr txBox="1"/>
          <p:nvPr/>
        </p:nvSpPr>
        <p:spPr>
          <a:xfrm>
            <a:off x="877822" y="4601718"/>
            <a:ext cx="7749942" cy="30777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spc="10" dirty="0">
                <a:solidFill>
                  <a:srgbClr val="FF0000"/>
                </a:solidFill>
                <a:latin typeface="Calibri"/>
                <a:cs typeface="Calibri"/>
              </a:rPr>
              <a:t>Все  больше  детей  сейчас  после  «горе  родителей»  или  «педагогов</a:t>
            </a:r>
            <a:endParaRPr sz="2000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sp>
        <p:nvSpPr>
          <p:cNvPr id="15" name="text 1"/>
          <p:cNvSpPr txBox="1"/>
          <p:nvPr/>
        </p:nvSpPr>
        <p:spPr>
          <a:xfrm>
            <a:off x="877823" y="5058918"/>
            <a:ext cx="6959149" cy="30316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970" spc="10" dirty="0">
                <a:solidFill>
                  <a:srgbClr val="FF0000"/>
                </a:solidFill>
                <a:latin typeface="Calibri"/>
                <a:cs typeface="Calibri"/>
              </a:rPr>
              <a:t>самоучек» и «безграмотных пособий» приходится переучивать</a:t>
            </a:r>
            <a:r>
              <a:rPr sz="1970" spc="10" dirty="0">
                <a:latin typeface="Calibri"/>
                <a:cs typeface="Calibri"/>
              </a:rPr>
              <a:t>.</a:t>
            </a:r>
            <a:endParaRPr sz="1900" dirty="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8000"/>
                </a:moveTo>
                <a:lnTo>
                  <a:pt x="0" y="0"/>
                </a:ln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pic>
        <p:nvPicPr>
          <p:cNvPr id="7" name="Imag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 1"/>
          <p:cNvSpPr txBox="1"/>
          <p:nvPr/>
        </p:nvSpPr>
        <p:spPr>
          <a:xfrm>
            <a:off x="1344168" y="413766"/>
            <a:ext cx="7407270" cy="25298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spc="10" dirty="0">
                <a:latin typeface="Calibri"/>
                <a:cs typeface="Calibri"/>
              </a:rPr>
              <a:t>Нарушение  письма  сейчас  встречается  достаточно  часто  и  как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3" name="text 1"/>
          <p:cNvSpPr txBox="1"/>
          <p:nvPr/>
        </p:nvSpPr>
        <p:spPr>
          <a:xfrm>
            <a:off x="804671" y="870966"/>
            <a:ext cx="3396512" cy="25298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spc="10" dirty="0">
                <a:latin typeface="Calibri"/>
                <a:cs typeface="Calibri"/>
              </a:rPr>
              <a:t>отмечают учителя в основном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4" name="text 1"/>
          <p:cNvSpPr txBox="1"/>
          <p:nvPr/>
        </p:nvSpPr>
        <p:spPr>
          <a:xfrm>
            <a:off x="4315968" y="870966"/>
            <a:ext cx="4429806" cy="25298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spc="10" dirty="0">
                <a:latin typeface="Calibri"/>
                <a:cs typeface="Calibri"/>
              </a:rPr>
              <a:t>из-за нарушенного звукопроизношения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5" name="text 1"/>
          <p:cNvSpPr txBox="1"/>
          <p:nvPr/>
        </p:nvSpPr>
        <p:spPr>
          <a:xfrm>
            <a:off x="804671" y="1328166"/>
            <a:ext cx="5759185" cy="25298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spc="10" dirty="0">
                <a:latin typeface="Calibri"/>
                <a:cs typeface="Calibri"/>
              </a:rPr>
              <a:t>или  недостаточной  автоматизации  звука  в  речи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8" name="text 1"/>
          <p:cNvSpPr txBox="1"/>
          <p:nvPr/>
        </p:nvSpPr>
        <p:spPr>
          <a:xfrm>
            <a:off x="6836663" y="1328166"/>
            <a:ext cx="194038" cy="25298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spc="10" dirty="0">
                <a:latin typeface="Calibri"/>
                <a:cs typeface="Calibri"/>
              </a:rPr>
              <a:t>и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9" name="text 1"/>
          <p:cNvSpPr txBox="1"/>
          <p:nvPr/>
        </p:nvSpPr>
        <p:spPr>
          <a:xfrm>
            <a:off x="7306055" y="1328166"/>
            <a:ext cx="1443274" cy="25298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spc="10" dirty="0">
                <a:latin typeface="Calibri"/>
                <a:cs typeface="Calibri"/>
              </a:rPr>
              <a:t>нарушением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0" name="text 1"/>
          <p:cNvSpPr txBox="1"/>
          <p:nvPr/>
        </p:nvSpPr>
        <p:spPr>
          <a:xfrm>
            <a:off x="804671" y="1785366"/>
            <a:ext cx="3315230" cy="25298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spc="10" dirty="0">
                <a:latin typeface="Calibri"/>
                <a:cs typeface="Calibri"/>
              </a:rPr>
              <a:t>фонематического восприятия.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1" name="text 1"/>
          <p:cNvSpPr txBox="1"/>
          <p:nvPr/>
        </p:nvSpPr>
        <p:spPr>
          <a:xfrm>
            <a:off x="1344167" y="2242566"/>
            <a:ext cx="7401825" cy="25298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spc="10" dirty="0">
                <a:latin typeface="Calibri"/>
                <a:cs typeface="Calibri"/>
              </a:rPr>
              <a:t>Нарушение  звукопроизношения  могут  проявиться  и  у  ребенка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12" name="text 1"/>
          <p:cNvSpPr txBox="1"/>
          <p:nvPr/>
        </p:nvSpPr>
        <p:spPr>
          <a:xfrm>
            <a:off x="804671" y="2699765"/>
            <a:ext cx="4842279" cy="25298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spc="10" dirty="0">
                <a:latin typeface="Calibri"/>
                <a:cs typeface="Calibri"/>
              </a:rPr>
              <a:t>выпущенного из детского сада с нормой.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3" name="text 1"/>
          <p:cNvSpPr txBox="1"/>
          <p:nvPr/>
        </p:nvSpPr>
        <p:spPr>
          <a:xfrm>
            <a:off x="5839967" y="2699765"/>
            <a:ext cx="2908494" cy="25298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spc="10" dirty="0">
                <a:latin typeface="Calibri"/>
                <a:cs typeface="Calibri"/>
              </a:rPr>
              <a:t>Сказывается как правило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4" name="text 1"/>
          <p:cNvSpPr txBox="1"/>
          <p:nvPr/>
        </p:nvSpPr>
        <p:spPr>
          <a:xfrm>
            <a:off x="804671" y="3156965"/>
            <a:ext cx="7942817" cy="25298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spc="10" dirty="0">
                <a:latin typeface="Calibri"/>
                <a:cs typeface="Calibri"/>
              </a:rPr>
              <a:t>летний отдых и ослабление контроля со стороны родителей за речью. В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5" name="text 1"/>
          <p:cNvSpPr txBox="1"/>
          <p:nvPr/>
        </p:nvSpPr>
        <p:spPr>
          <a:xfrm>
            <a:off x="804672" y="3614165"/>
            <a:ext cx="7941465" cy="25298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spc="10" dirty="0">
                <a:latin typeface="Calibri"/>
                <a:cs typeface="Calibri"/>
              </a:rPr>
              <a:t>данном случае учителя просят родителей не стесняться и сообщить, что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6" name="text 1"/>
          <p:cNvSpPr txBox="1"/>
          <p:nvPr/>
        </p:nvSpPr>
        <p:spPr>
          <a:xfrm>
            <a:off x="804671" y="4071365"/>
            <a:ext cx="6368538" cy="30777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spc="10" dirty="0" err="1" smtClean="0">
                <a:latin typeface="Calibri"/>
                <a:cs typeface="Calibri"/>
              </a:rPr>
              <a:t>ребено</a:t>
            </a:r>
            <a:r>
              <a:rPr lang="ru-RU" sz="2000" spc="10" dirty="0" smtClean="0">
                <a:latin typeface="Calibri"/>
                <a:cs typeface="Calibri"/>
              </a:rPr>
              <a:t>к</a:t>
            </a:r>
            <a:r>
              <a:rPr sz="2000" spc="10" dirty="0" smtClean="0">
                <a:latin typeface="Calibri"/>
                <a:cs typeface="Calibri"/>
              </a:rPr>
              <a:t> </a:t>
            </a:r>
            <a:r>
              <a:rPr sz="2000" spc="10" dirty="0">
                <a:latin typeface="Calibri"/>
                <a:cs typeface="Calibri"/>
              </a:rPr>
              <a:t>посещал логопедическую группу в детском саду.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17" name="text 1"/>
          <p:cNvSpPr txBox="1"/>
          <p:nvPr/>
        </p:nvSpPr>
        <p:spPr>
          <a:xfrm>
            <a:off x="804671" y="4528566"/>
            <a:ext cx="7808035" cy="30777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spc="10" dirty="0">
                <a:latin typeface="Calibri"/>
                <a:cs typeface="Calibri"/>
              </a:rPr>
              <a:t>Формирование фонематического восприятия  проходит  в </a:t>
            </a:r>
            <a:r>
              <a:rPr sz="2000" b="1" spc="10" dirty="0">
                <a:latin typeface="Calibri"/>
                <a:cs typeface="Calibri"/>
              </a:rPr>
              <a:t>6 этапов</a:t>
            </a:r>
            <a:r>
              <a:rPr sz="2000" spc="10" dirty="0">
                <a:latin typeface="Calibri"/>
                <a:cs typeface="Calibri"/>
              </a:rPr>
              <a:t>. На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18" name="text 1"/>
          <p:cNvSpPr txBox="1"/>
          <p:nvPr/>
        </p:nvSpPr>
        <p:spPr>
          <a:xfrm>
            <a:off x="804672" y="4985766"/>
            <a:ext cx="7942769" cy="25298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spc="10" dirty="0">
                <a:latin typeface="Calibri"/>
                <a:cs typeface="Calibri"/>
              </a:rPr>
              <a:t>каждом этапе проводится своя работа и используются различные игры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9" name="text 1"/>
          <p:cNvSpPr txBox="1"/>
          <p:nvPr/>
        </p:nvSpPr>
        <p:spPr>
          <a:xfrm>
            <a:off x="804672" y="5442966"/>
            <a:ext cx="4430798" cy="25298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970" spc="10" dirty="0">
                <a:latin typeface="Calibri"/>
                <a:cs typeface="Calibri"/>
              </a:rPr>
              <a:t>для достижения наилучшего результата.</a:t>
            </a:r>
            <a:endParaRPr sz="190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8000"/>
                </a:moveTo>
                <a:lnTo>
                  <a:pt x="0" y="0"/>
                </a:ln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pic>
        <p:nvPicPr>
          <p:cNvPr id="8" name="Imag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61" y="0"/>
            <a:ext cx="9144000" cy="6858000"/>
          </a:xfrm>
          <a:prstGeom prst="rect">
            <a:avLst/>
          </a:prstGeom>
        </p:spPr>
      </p:pic>
      <p:sp>
        <p:nvSpPr>
          <p:cNvPr id="2" name="text 1"/>
          <p:cNvSpPr txBox="1"/>
          <p:nvPr/>
        </p:nvSpPr>
        <p:spPr>
          <a:xfrm>
            <a:off x="734566" y="233934"/>
            <a:ext cx="8793298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b="1" spc="10" dirty="0">
                <a:solidFill>
                  <a:srgbClr val="C00000"/>
                </a:solidFill>
                <a:latin typeface="Arial"/>
                <a:cs typeface="Arial"/>
              </a:rPr>
              <a:t>Этапы работы по формированию фонематического восприятия</a:t>
            </a:r>
            <a:endParaRPr sz="2000" dirty="0">
              <a:solidFill>
                <a:srgbClr val="C00000"/>
              </a:solidFill>
              <a:latin typeface="Arial"/>
              <a:cs typeface="Arial"/>
            </a:endParaRPr>
          </a:p>
        </p:txBody>
      </p:sp>
      <p:sp>
        <p:nvSpPr>
          <p:cNvPr id="3" name="text 1"/>
          <p:cNvSpPr txBox="1"/>
          <p:nvPr/>
        </p:nvSpPr>
        <p:spPr>
          <a:xfrm>
            <a:off x="734567" y="843534"/>
            <a:ext cx="4327595" cy="30777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b="1" spc="10" dirty="0">
                <a:solidFill>
                  <a:srgbClr val="C00000"/>
                </a:solidFill>
                <a:latin typeface="Arial"/>
                <a:cs typeface="Arial"/>
              </a:rPr>
              <a:t>I этап </a:t>
            </a:r>
            <a:r>
              <a:rPr sz="2000" spc="10" dirty="0">
                <a:latin typeface="Calibri"/>
                <a:cs typeface="Calibri"/>
              </a:rPr>
              <a:t>— узнавание неречевых звуков.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4" name="text 1"/>
          <p:cNvSpPr txBox="1"/>
          <p:nvPr/>
        </p:nvSpPr>
        <p:spPr>
          <a:xfrm>
            <a:off x="734567" y="1453134"/>
            <a:ext cx="3645037" cy="30777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b="1" spc="10" dirty="0">
                <a:solidFill>
                  <a:srgbClr val="C00000"/>
                </a:solidFill>
                <a:latin typeface="Arial"/>
                <a:cs typeface="Arial"/>
              </a:rPr>
              <a:t>II  этап  </a:t>
            </a:r>
            <a:r>
              <a:rPr sz="2000" spc="10" dirty="0">
                <a:latin typeface="Calibri"/>
                <a:cs typeface="Calibri"/>
              </a:rPr>
              <a:t>—  различение  высоты,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5" name="text 1"/>
          <p:cNvSpPr txBox="1"/>
          <p:nvPr/>
        </p:nvSpPr>
        <p:spPr>
          <a:xfrm>
            <a:off x="4559807" y="1453134"/>
            <a:ext cx="662818" cy="25298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spc="10" dirty="0">
                <a:latin typeface="Calibri"/>
                <a:cs typeface="Calibri"/>
              </a:rPr>
              <a:t>силы,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6" name="text 1"/>
          <p:cNvSpPr txBox="1"/>
          <p:nvPr/>
        </p:nvSpPr>
        <p:spPr>
          <a:xfrm>
            <a:off x="5340096" y="1453134"/>
            <a:ext cx="836365" cy="25298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spc="10" dirty="0">
                <a:latin typeface="Calibri"/>
                <a:cs typeface="Calibri"/>
              </a:rPr>
              <a:t>тембра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9" name="text 1"/>
          <p:cNvSpPr txBox="1"/>
          <p:nvPr/>
        </p:nvSpPr>
        <p:spPr>
          <a:xfrm>
            <a:off x="6291072" y="1453134"/>
            <a:ext cx="766036" cy="25298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spc="10" dirty="0">
                <a:latin typeface="Calibri"/>
                <a:cs typeface="Calibri"/>
              </a:rPr>
              <a:t>голоса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0" name="text 1"/>
          <p:cNvSpPr txBox="1"/>
          <p:nvPr/>
        </p:nvSpPr>
        <p:spPr>
          <a:xfrm>
            <a:off x="7171943" y="1453134"/>
            <a:ext cx="1648633" cy="25298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spc="10" dirty="0">
                <a:latin typeface="Calibri"/>
                <a:cs typeface="Calibri"/>
              </a:rPr>
              <a:t>на  материале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1" name="text 1"/>
          <p:cNvSpPr txBox="1"/>
          <p:nvPr/>
        </p:nvSpPr>
        <p:spPr>
          <a:xfrm>
            <a:off x="734567" y="1757934"/>
            <a:ext cx="3458485" cy="25298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970" spc="10" dirty="0">
                <a:latin typeface="Calibri"/>
                <a:cs typeface="Calibri"/>
              </a:rPr>
              <a:t>одинаковых звуков, слов, фраз.</a:t>
            </a:r>
            <a:endParaRPr sz="1900">
              <a:latin typeface="Calibri"/>
              <a:cs typeface="Calibri"/>
            </a:endParaRPr>
          </a:p>
        </p:txBody>
      </p:sp>
      <p:sp>
        <p:nvSpPr>
          <p:cNvPr id="12" name="text 1"/>
          <p:cNvSpPr txBox="1"/>
          <p:nvPr/>
        </p:nvSpPr>
        <p:spPr>
          <a:xfrm>
            <a:off x="734567" y="2367534"/>
            <a:ext cx="7310271" cy="30316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970" b="1" spc="10" dirty="0">
                <a:solidFill>
                  <a:srgbClr val="C00000"/>
                </a:solidFill>
                <a:latin typeface="Arial"/>
                <a:cs typeface="Arial"/>
              </a:rPr>
              <a:t>III этап </a:t>
            </a:r>
            <a:r>
              <a:rPr sz="1970" spc="10" dirty="0">
                <a:latin typeface="Calibri"/>
                <a:cs typeface="Calibri"/>
              </a:rPr>
              <a:t>— различение слов, близких по своему звуковому составу.</a:t>
            </a:r>
            <a:endParaRPr sz="1900" dirty="0">
              <a:latin typeface="Calibri"/>
              <a:cs typeface="Calibri"/>
            </a:endParaRPr>
          </a:p>
        </p:txBody>
      </p:sp>
      <p:sp>
        <p:nvSpPr>
          <p:cNvPr id="13" name="text 1"/>
          <p:cNvSpPr txBox="1"/>
          <p:nvPr/>
        </p:nvSpPr>
        <p:spPr>
          <a:xfrm>
            <a:off x="734567" y="2977133"/>
            <a:ext cx="3983078" cy="30316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970" b="1" spc="10" dirty="0">
                <a:solidFill>
                  <a:srgbClr val="C00000"/>
                </a:solidFill>
                <a:latin typeface="Arial"/>
                <a:cs typeface="Arial"/>
              </a:rPr>
              <a:t>IV этап </a:t>
            </a:r>
            <a:r>
              <a:rPr sz="1970" spc="10" dirty="0">
                <a:latin typeface="Calibri"/>
                <a:cs typeface="Calibri"/>
              </a:rPr>
              <a:t>— дифференциация слогов.</a:t>
            </a:r>
            <a:endParaRPr sz="1900" dirty="0">
              <a:latin typeface="Calibri"/>
              <a:cs typeface="Calibri"/>
            </a:endParaRPr>
          </a:p>
        </p:txBody>
      </p:sp>
      <p:sp>
        <p:nvSpPr>
          <p:cNvPr id="14" name="text 1"/>
          <p:cNvSpPr txBox="1"/>
          <p:nvPr/>
        </p:nvSpPr>
        <p:spPr>
          <a:xfrm>
            <a:off x="734566" y="3586733"/>
            <a:ext cx="799450" cy="30316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970" b="1" spc="10" dirty="0">
                <a:solidFill>
                  <a:srgbClr val="C00000"/>
                </a:solidFill>
                <a:latin typeface="Arial"/>
                <a:cs typeface="Arial"/>
              </a:rPr>
              <a:t>V этап</a:t>
            </a:r>
            <a:endParaRPr sz="1900" dirty="0">
              <a:solidFill>
                <a:srgbClr val="C00000"/>
              </a:solidFill>
              <a:latin typeface="Arial"/>
              <a:cs typeface="Arial"/>
            </a:endParaRPr>
          </a:p>
        </p:txBody>
      </p:sp>
      <p:sp>
        <p:nvSpPr>
          <p:cNvPr id="15" name="text 1"/>
          <p:cNvSpPr txBox="1"/>
          <p:nvPr/>
        </p:nvSpPr>
        <p:spPr>
          <a:xfrm>
            <a:off x="1789174" y="3586733"/>
            <a:ext cx="7031329" cy="25298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spc="10" dirty="0">
                <a:latin typeface="Calibri"/>
                <a:cs typeface="Calibri"/>
              </a:rPr>
              <a:t>—  дифференциация  фонем.  Начинать  нужно  обязательно  с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6" name="text 1"/>
          <p:cNvSpPr txBox="1"/>
          <p:nvPr/>
        </p:nvSpPr>
        <p:spPr>
          <a:xfrm>
            <a:off x="734566" y="3891533"/>
            <a:ext cx="3732806" cy="25298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970" spc="10" dirty="0">
                <a:latin typeface="Calibri"/>
                <a:cs typeface="Calibri"/>
              </a:rPr>
              <a:t>дифференциации гласных звуков.</a:t>
            </a:r>
            <a:endParaRPr sz="1900">
              <a:latin typeface="Calibri"/>
              <a:cs typeface="Calibri"/>
            </a:endParaRPr>
          </a:p>
        </p:txBody>
      </p:sp>
      <p:sp>
        <p:nvSpPr>
          <p:cNvPr id="17" name="text 1"/>
          <p:cNvSpPr txBox="1"/>
          <p:nvPr/>
        </p:nvSpPr>
        <p:spPr>
          <a:xfrm>
            <a:off x="734566" y="4501134"/>
            <a:ext cx="244619" cy="30777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b="1" spc="10" dirty="0">
                <a:solidFill>
                  <a:srgbClr val="C00000"/>
                </a:solidFill>
                <a:latin typeface="Arial"/>
                <a:cs typeface="Arial"/>
              </a:rPr>
              <a:t>VI</a:t>
            </a:r>
            <a:endParaRPr sz="2000" dirty="0">
              <a:solidFill>
                <a:srgbClr val="C00000"/>
              </a:solidFill>
              <a:latin typeface="Arial"/>
              <a:cs typeface="Arial"/>
            </a:endParaRPr>
          </a:p>
        </p:txBody>
      </p:sp>
      <p:sp>
        <p:nvSpPr>
          <p:cNvPr id="18" name="text 1"/>
          <p:cNvSpPr txBox="1"/>
          <p:nvPr/>
        </p:nvSpPr>
        <p:spPr>
          <a:xfrm>
            <a:off x="1176526" y="4501134"/>
            <a:ext cx="515013" cy="28007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20" b="1" spc="10" dirty="0">
                <a:solidFill>
                  <a:srgbClr val="C00000"/>
                </a:solidFill>
                <a:latin typeface="Arial"/>
                <a:cs typeface="Arial"/>
              </a:rPr>
              <a:t>этап</a:t>
            </a:r>
            <a:endParaRPr sz="1800" dirty="0">
              <a:solidFill>
                <a:srgbClr val="C00000"/>
              </a:solidFill>
              <a:latin typeface="Arial"/>
              <a:cs typeface="Arial"/>
            </a:endParaRPr>
          </a:p>
        </p:txBody>
      </p:sp>
      <p:sp>
        <p:nvSpPr>
          <p:cNvPr id="19" name="text 1"/>
          <p:cNvSpPr txBox="1"/>
          <p:nvPr/>
        </p:nvSpPr>
        <p:spPr>
          <a:xfrm>
            <a:off x="1868422" y="4501134"/>
            <a:ext cx="286125" cy="25298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spc="10" dirty="0">
                <a:latin typeface="Calibri"/>
                <a:cs typeface="Calibri"/>
              </a:rPr>
              <a:t>—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20" name="text 1"/>
          <p:cNvSpPr txBox="1"/>
          <p:nvPr/>
        </p:nvSpPr>
        <p:spPr>
          <a:xfrm>
            <a:off x="2322574" y="4501134"/>
            <a:ext cx="1038499" cy="25298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spc="10" dirty="0">
                <a:latin typeface="Calibri"/>
                <a:cs typeface="Calibri"/>
              </a:rPr>
              <a:t>развитие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21" name="text 1"/>
          <p:cNvSpPr txBox="1"/>
          <p:nvPr/>
        </p:nvSpPr>
        <p:spPr>
          <a:xfrm>
            <a:off x="3529582" y="4501134"/>
            <a:ext cx="976265" cy="25298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spc="10" dirty="0">
                <a:latin typeface="Calibri"/>
                <a:cs typeface="Calibri"/>
              </a:rPr>
              <a:t>навыков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22" name="text 1"/>
          <p:cNvSpPr txBox="1"/>
          <p:nvPr/>
        </p:nvSpPr>
        <p:spPr>
          <a:xfrm>
            <a:off x="4675630" y="4501134"/>
            <a:ext cx="1691956" cy="25298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spc="10" dirty="0">
                <a:latin typeface="Calibri"/>
                <a:cs typeface="Calibri"/>
              </a:rPr>
              <a:t>элементарного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23" name="text 1"/>
          <p:cNvSpPr txBox="1"/>
          <p:nvPr/>
        </p:nvSpPr>
        <p:spPr>
          <a:xfrm>
            <a:off x="6537958" y="4501134"/>
            <a:ext cx="1119202" cy="25298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spc="10" dirty="0">
                <a:latin typeface="Calibri"/>
                <a:cs typeface="Calibri"/>
              </a:rPr>
              <a:t>звукового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24" name="text 1"/>
          <p:cNvSpPr txBox="1"/>
          <p:nvPr/>
        </p:nvSpPr>
        <p:spPr>
          <a:xfrm>
            <a:off x="7827262" y="4501134"/>
            <a:ext cx="992654" cy="25298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spc="10" dirty="0">
                <a:latin typeface="Calibri"/>
                <a:cs typeface="Calibri"/>
              </a:rPr>
              <a:t>анализа.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25" name="text 1"/>
          <p:cNvSpPr txBox="1"/>
          <p:nvPr/>
        </p:nvSpPr>
        <p:spPr>
          <a:xfrm>
            <a:off x="734566" y="4805934"/>
            <a:ext cx="1300338" cy="25298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spc="10" dirty="0">
                <a:latin typeface="Calibri"/>
                <a:cs typeface="Calibri"/>
              </a:rPr>
              <a:t>Начинается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26" name="text 1"/>
          <p:cNvSpPr txBox="1"/>
          <p:nvPr/>
        </p:nvSpPr>
        <p:spPr>
          <a:xfrm>
            <a:off x="2191510" y="4805934"/>
            <a:ext cx="796647" cy="25298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spc="10" dirty="0">
                <a:latin typeface="Calibri"/>
                <a:cs typeface="Calibri"/>
              </a:rPr>
              <a:t>работа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27" name="text 1"/>
          <p:cNvSpPr txBox="1"/>
          <p:nvPr/>
        </p:nvSpPr>
        <p:spPr>
          <a:xfrm>
            <a:off x="3148582" y="4805934"/>
            <a:ext cx="164186" cy="25298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spc="10" dirty="0">
                <a:latin typeface="Calibri"/>
                <a:cs typeface="Calibri"/>
              </a:rPr>
              <a:t>с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28" name="text 1"/>
          <p:cNvSpPr txBox="1"/>
          <p:nvPr/>
        </p:nvSpPr>
        <p:spPr>
          <a:xfrm>
            <a:off x="3468622" y="4805934"/>
            <a:ext cx="1489823" cy="25298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spc="10" dirty="0">
                <a:latin typeface="Calibri"/>
                <a:cs typeface="Calibri"/>
              </a:rPr>
              <a:t>определения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29" name="text 1"/>
          <p:cNvSpPr txBox="1"/>
          <p:nvPr/>
        </p:nvSpPr>
        <p:spPr>
          <a:xfrm>
            <a:off x="5114543" y="4805934"/>
            <a:ext cx="1259860" cy="25298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spc="10" dirty="0">
                <a:latin typeface="Calibri"/>
                <a:cs typeface="Calibri"/>
              </a:rPr>
              <a:t>количества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30" name="text 1"/>
          <p:cNvSpPr txBox="1"/>
          <p:nvPr/>
        </p:nvSpPr>
        <p:spPr>
          <a:xfrm>
            <a:off x="6531862" y="4805934"/>
            <a:ext cx="771602" cy="25298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spc="10" dirty="0">
                <a:latin typeface="Calibri"/>
                <a:cs typeface="Calibri"/>
              </a:rPr>
              <a:t>слогов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31" name="text 1"/>
          <p:cNvSpPr txBox="1"/>
          <p:nvPr/>
        </p:nvSpPr>
        <p:spPr>
          <a:xfrm>
            <a:off x="7461502" y="4805934"/>
            <a:ext cx="178353" cy="25298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spc="10" dirty="0">
                <a:latin typeface="Calibri"/>
                <a:cs typeface="Calibri"/>
              </a:rPr>
              <a:t>в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32" name="text 1"/>
          <p:cNvSpPr txBox="1"/>
          <p:nvPr/>
        </p:nvSpPr>
        <p:spPr>
          <a:xfrm>
            <a:off x="7796783" y="4805934"/>
            <a:ext cx="673191" cy="25298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spc="10" dirty="0">
                <a:latin typeface="Calibri"/>
                <a:cs typeface="Calibri"/>
              </a:rPr>
              <a:t>слове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33" name="text 1"/>
          <p:cNvSpPr txBox="1"/>
          <p:nvPr/>
        </p:nvSpPr>
        <p:spPr>
          <a:xfrm>
            <a:off x="8625839" y="4805934"/>
            <a:ext cx="194039" cy="25298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spc="10" dirty="0">
                <a:latin typeface="Calibri"/>
                <a:cs typeface="Calibri"/>
              </a:rPr>
              <a:t>и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34" name="text 1"/>
          <p:cNvSpPr txBox="1"/>
          <p:nvPr/>
        </p:nvSpPr>
        <p:spPr>
          <a:xfrm>
            <a:off x="734567" y="5110734"/>
            <a:ext cx="8083926" cy="25298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970" spc="10" dirty="0">
                <a:latin typeface="Calibri"/>
                <a:cs typeface="Calibri"/>
              </a:rPr>
              <a:t>отхлопывании двух и трехсложных слов. Объяснить и показать детям, как</a:t>
            </a:r>
            <a:endParaRPr sz="1900">
              <a:latin typeface="Calibri"/>
              <a:cs typeface="Calibri"/>
            </a:endParaRPr>
          </a:p>
        </p:txBody>
      </p:sp>
      <p:sp>
        <p:nvSpPr>
          <p:cNvPr id="35" name="text 1"/>
          <p:cNvSpPr txBox="1"/>
          <p:nvPr/>
        </p:nvSpPr>
        <p:spPr>
          <a:xfrm>
            <a:off x="734567" y="5415534"/>
            <a:ext cx="8084875" cy="25298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spc="10" dirty="0">
                <a:latin typeface="Calibri"/>
                <a:cs typeface="Calibri"/>
              </a:rPr>
              <a:t>отхлопывать слова разной сложности, как выделять при этом ударный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36" name="text 1"/>
          <p:cNvSpPr txBox="1"/>
          <p:nvPr/>
        </p:nvSpPr>
        <p:spPr>
          <a:xfrm>
            <a:off x="734567" y="5720334"/>
            <a:ext cx="5162317" cy="25298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spc="10" dirty="0">
                <a:latin typeface="Calibri"/>
                <a:cs typeface="Calibri"/>
              </a:rPr>
              <a:t>слог. Далее проводится анализ гласных звуков.</a:t>
            </a:r>
            <a:endParaRPr sz="200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8000"/>
                </a:moveTo>
                <a:lnTo>
                  <a:pt x="0" y="0"/>
                </a:ln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pic>
        <p:nvPicPr>
          <p:cNvPr id="9" name="Imag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 1"/>
          <p:cNvSpPr txBox="1"/>
          <p:nvPr/>
        </p:nvSpPr>
        <p:spPr>
          <a:xfrm>
            <a:off x="2389632" y="438150"/>
            <a:ext cx="5120761" cy="30316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970" b="1" spc="10" dirty="0">
                <a:solidFill>
                  <a:srgbClr val="C00000"/>
                </a:solidFill>
                <a:latin typeface="Arial"/>
                <a:cs typeface="Arial"/>
              </a:rPr>
              <a:t>I этап работы </a:t>
            </a:r>
            <a:r>
              <a:rPr sz="1970" spc="10" dirty="0">
                <a:latin typeface="Calibri"/>
                <a:cs typeface="Calibri"/>
              </a:rPr>
              <a:t>- узнавание неречевых звуков.</a:t>
            </a:r>
            <a:endParaRPr sz="1900" dirty="0">
              <a:latin typeface="Calibri"/>
              <a:cs typeface="Calibri"/>
            </a:endParaRPr>
          </a:p>
        </p:txBody>
      </p:sp>
      <p:sp>
        <p:nvSpPr>
          <p:cNvPr id="3" name="object 9"/>
          <p:cNvSpPr/>
          <p:nvPr/>
        </p:nvSpPr>
        <p:spPr>
          <a:xfrm>
            <a:off x="2334768" y="655320"/>
            <a:ext cx="1575815" cy="24384"/>
          </a:xfrm>
          <a:custGeom>
            <a:avLst/>
            <a:gdLst/>
            <a:ahLst/>
            <a:cxnLst/>
            <a:rect l="l" t="t" r="r" b="b"/>
            <a:pathLst>
              <a:path w="1575815" h="24384">
                <a:moveTo>
                  <a:pt x="0" y="24384"/>
                </a:moveTo>
                <a:lnTo>
                  <a:pt x="0" y="0"/>
                </a:lnTo>
                <a:lnTo>
                  <a:pt x="1575815" y="0"/>
                </a:lnTo>
                <a:lnTo>
                  <a:pt x="1575815" y="24384"/>
                </a:lnTo>
                <a:lnTo>
                  <a:pt x="0" y="2438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text 1"/>
          <p:cNvSpPr txBox="1"/>
          <p:nvPr/>
        </p:nvSpPr>
        <p:spPr>
          <a:xfrm>
            <a:off x="804672" y="1200150"/>
            <a:ext cx="8016100" cy="25298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970" b="1" spc="10" dirty="0">
                <a:latin typeface="Arial"/>
                <a:cs typeface="Arial"/>
              </a:rPr>
              <a:t>1.Игра «Что ты слышишь?» </a:t>
            </a:r>
            <a:r>
              <a:rPr sz="1970" spc="10" dirty="0">
                <a:latin typeface="Calibri"/>
                <a:cs typeface="Calibri"/>
              </a:rPr>
              <a:t>Посидеть тихо и постараться уловить все</a:t>
            </a:r>
            <a:endParaRPr sz="1900">
              <a:latin typeface="Calibri"/>
              <a:cs typeface="Calibri"/>
            </a:endParaRPr>
          </a:p>
        </p:txBody>
      </p:sp>
      <p:sp>
        <p:nvSpPr>
          <p:cNvPr id="5" name="text 1"/>
          <p:cNvSpPr txBox="1"/>
          <p:nvPr/>
        </p:nvSpPr>
        <p:spPr>
          <a:xfrm>
            <a:off x="804671" y="1657350"/>
            <a:ext cx="8013347" cy="25298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spc="10" dirty="0">
                <a:latin typeface="Calibri"/>
                <a:cs typeface="Calibri"/>
              </a:rPr>
              <a:t>звуки, которые раздаются в комнате. Затем ребёнок воспроизводит те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6" name="text 1"/>
          <p:cNvSpPr txBox="1"/>
          <p:nvPr/>
        </p:nvSpPr>
        <p:spPr>
          <a:xfrm>
            <a:off x="804671" y="2114550"/>
            <a:ext cx="4857518" cy="25298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970" spc="10" dirty="0">
                <a:latin typeface="Calibri"/>
                <a:cs typeface="Calibri"/>
              </a:rPr>
              <a:t>же действия и по возможности называет их.</a:t>
            </a:r>
            <a:endParaRPr sz="1900">
              <a:latin typeface="Calibri"/>
              <a:cs typeface="Calibri"/>
            </a:endParaRPr>
          </a:p>
        </p:txBody>
      </p:sp>
      <p:sp>
        <p:nvSpPr>
          <p:cNvPr id="7" name="text 1"/>
          <p:cNvSpPr txBox="1"/>
          <p:nvPr/>
        </p:nvSpPr>
        <p:spPr>
          <a:xfrm>
            <a:off x="804671" y="3028950"/>
            <a:ext cx="8018294" cy="25298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970" b="1" spc="10" dirty="0">
                <a:latin typeface="Arial"/>
                <a:cs typeface="Arial"/>
              </a:rPr>
              <a:t>2.Игра «Угадай по звуку» </a:t>
            </a:r>
            <a:r>
              <a:rPr sz="1970" spc="10" dirty="0">
                <a:latin typeface="Calibri"/>
                <a:cs typeface="Calibri"/>
              </a:rPr>
              <a:t>- определение предмета по характеру звука.</a:t>
            </a:r>
            <a:endParaRPr sz="1900">
              <a:latin typeface="Calibri"/>
              <a:cs typeface="Calibri"/>
            </a:endParaRPr>
          </a:p>
        </p:txBody>
      </p:sp>
      <p:sp>
        <p:nvSpPr>
          <p:cNvPr id="12" name="text 1"/>
          <p:cNvSpPr txBox="1"/>
          <p:nvPr/>
        </p:nvSpPr>
        <p:spPr>
          <a:xfrm>
            <a:off x="804672" y="3486150"/>
            <a:ext cx="8019643" cy="25298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spc="10" dirty="0">
                <a:latin typeface="Calibri"/>
                <a:cs typeface="Calibri"/>
              </a:rPr>
              <a:t>Детям демонстрируют «звучание» каждого предмета, а затем, то же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3" name="text 1"/>
          <p:cNvSpPr txBox="1"/>
          <p:nvPr/>
        </p:nvSpPr>
        <p:spPr>
          <a:xfrm>
            <a:off x="804672" y="3943350"/>
            <a:ext cx="8014335" cy="25298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spc="10" dirty="0">
                <a:latin typeface="Calibri"/>
                <a:cs typeface="Calibri"/>
              </a:rPr>
              <a:t>проделывают за ширмой и дети отгадывают предмет, показывая на него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14" name="text 1"/>
          <p:cNvSpPr txBox="1"/>
          <p:nvPr/>
        </p:nvSpPr>
        <p:spPr>
          <a:xfrm>
            <a:off x="804672" y="4400550"/>
            <a:ext cx="2571518" cy="25298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970" spc="10" dirty="0">
                <a:latin typeface="Calibri"/>
                <a:cs typeface="Calibri"/>
              </a:rPr>
              <a:t>рукой или называя его.</a:t>
            </a:r>
            <a:endParaRPr sz="1900">
              <a:latin typeface="Calibri"/>
              <a:cs typeface="Calibri"/>
            </a:endParaRPr>
          </a:p>
        </p:txBody>
      </p:sp>
      <p:pic>
        <p:nvPicPr>
          <p:cNvPr id="11" name="Image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31792" y="5001768"/>
            <a:ext cx="4169664" cy="1383792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01623" y="4705009"/>
            <a:ext cx="2176018" cy="1977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10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8000"/>
                </a:moveTo>
                <a:lnTo>
                  <a:pt x="0" y="0"/>
                </a:ln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pic>
        <p:nvPicPr>
          <p:cNvPr id="12" name="Image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 1"/>
          <p:cNvSpPr txBox="1"/>
          <p:nvPr/>
        </p:nvSpPr>
        <p:spPr>
          <a:xfrm>
            <a:off x="804672" y="380238"/>
            <a:ext cx="8015749" cy="25298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910" b="1" spc="10" dirty="0">
                <a:latin typeface="Arial"/>
                <a:cs typeface="Arial"/>
              </a:rPr>
              <a:t>3. Игра «Найди пару» </a:t>
            </a:r>
            <a:r>
              <a:rPr sz="1910" spc="10" dirty="0">
                <a:latin typeface="Calibri"/>
                <a:cs typeface="Calibri"/>
              </a:rPr>
              <a:t>Одинаковые емкости с разным наполнением (по 2</a:t>
            </a:r>
            <a:endParaRPr sz="1900">
              <a:latin typeface="Calibri"/>
              <a:cs typeface="Calibri"/>
            </a:endParaRPr>
          </a:p>
        </p:txBody>
      </p:sp>
      <p:sp>
        <p:nvSpPr>
          <p:cNvPr id="3" name="text 1"/>
          <p:cNvSpPr txBox="1"/>
          <p:nvPr/>
        </p:nvSpPr>
        <p:spPr>
          <a:xfrm>
            <a:off x="804672" y="685038"/>
            <a:ext cx="8015833" cy="25298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spc="10" dirty="0">
                <a:latin typeface="Calibri"/>
                <a:cs typeface="Calibri"/>
              </a:rPr>
              <a:t>шт. на каждое наполнение). Логопед сначала с ребенком вместе играет с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4" name="text 1"/>
          <p:cNvSpPr txBox="1"/>
          <p:nvPr/>
        </p:nvSpPr>
        <p:spPr>
          <a:xfrm>
            <a:off x="804672" y="989838"/>
            <a:ext cx="8015868" cy="25298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spc="10" dirty="0">
                <a:latin typeface="Calibri"/>
                <a:cs typeface="Calibri"/>
              </a:rPr>
              <a:t>коробочками,  звенит  и  сортирует  из  на  группы по  звучанию.  Далее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5" name="text 1"/>
          <p:cNvSpPr txBox="1"/>
          <p:nvPr/>
        </p:nvSpPr>
        <p:spPr>
          <a:xfrm>
            <a:off x="804672" y="1294638"/>
            <a:ext cx="6244357" cy="25298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spc="10" dirty="0">
                <a:latin typeface="Calibri"/>
                <a:cs typeface="Calibri"/>
              </a:rPr>
              <a:t>предлагает ребенку сделать сортировку самостоятельно.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6" name="text 1"/>
          <p:cNvSpPr txBox="1"/>
          <p:nvPr/>
        </p:nvSpPr>
        <p:spPr>
          <a:xfrm>
            <a:off x="804672" y="3428238"/>
            <a:ext cx="8011663" cy="25298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970" b="1" spc="10" dirty="0">
                <a:latin typeface="Arial"/>
                <a:cs typeface="Arial"/>
              </a:rPr>
              <a:t>4. Игра «Поставь по порядку» </a:t>
            </a:r>
            <a:r>
              <a:rPr sz="1970" spc="10" dirty="0">
                <a:latin typeface="Calibri"/>
                <a:cs typeface="Calibri"/>
              </a:rPr>
              <a:t>Логопед начинает игру на музыкальных</a:t>
            </a:r>
            <a:endParaRPr sz="1900">
              <a:latin typeface="Calibri"/>
              <a:cs typeface="Calibri"/>
            </a:endParaRPr>
          </a:p>
        </p:txBody>
      </p:sp>
      <p:sp>
        <p:nvSpPr>
          <p:cNvPr id="7" name="text 1"/>
          <p:cNvSpPr txBox="1"/>
          <p:nvPr/>
        </p:nvSpPr>
        <p:spPr>
          <a:xfrm>
            <a:off x="804671" y="3733038"/>
            <a:ext cx="1540420" cy="25298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spc="10" dirty="0">
                <a:latin typeface="Calibri"/>
                <a:cs typeface="Calibri"/>
              </a:rPr>
              <a:t>инструментах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8" name="text 1"/>
          <p:cNvSpPr txBox="1"/>
          <p:nvPr/>
        </p:nvSpPr>
        <p:spPr>
          <a:xfrm>
            <a:off x="2471927" y="3733038"/>
            <a:ext cx="312435" cy="25298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spc="10" dirty="0">
                <a:latin typeface="Calibri"/>
                <a:cs typeface="Calibri"/>
              </a:rPr>
              <a:t>на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9" name="text 1"/>
          <p:cNvSpPr txBox="1"/>
          <p:nvPr/>
        </p:nvSpPr>
        <p:spPr>
          <a:xfrm>
            <a:off x="2907792" y="3733038"/>
            <a:ext cx="723787" cy="25298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spc="10" dirty="0">
                <a:latin typeface="Calibri"/>
                <a:cs typeface="Calibri"/>
              </a:rPr>
              <a:t>глазах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1" name="text 1"/>
          <p:cNvSpPr txBox="1"/>
          <p:nvPr/>
        </p:nvSpPr>
        <p:spPr>
          <a:xfrm>
            <a:off x="3755136" y="3733038"/>
            <a:ext cx="171776" cy="25298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spc="10" dirty="0">
                <a:latin typeface="Calibri"/>
                <a:cs typeface="Calibri"/>
              </a:rPr>
              <a:t>у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4" name="text 1"/>
          <p:cNvSpPr txBox="1"/>
          <p:nvPr/>
        </p:nvSpPr>
        <p:spPr>
          <a:xfrm>
            <a:off x="4050792" y="3733038"/>
            <a:ext cx="1012695" cy="25298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spc="10" dirty="0">
                <a:latin typeface="Calibri"/>
                <a:cs typeface="Calibri"/>
              </a:rPr>
              <a:t>ребенка,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5" name="text 1"/>
          <p:cNvSpPr txBox="1"/>
          <p:nvPr/>
        </p:nvSpPr>
        <p:spPr>
          <a:xfrm>
            <a:off x="5187696" y="3733038"/>
            <a:ext cx="194038" cy="25298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spc="10" dirty="0">
                <a:latin typeface="Calibri"/>
                <a:cs typeface="Calibri"/>
              </a:rPr>
              <a:t>и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6" name="text 1"/>
          <p:cNvSpPr txBox="1"/>
          <p:nvPr/>
        </p:nvSpPr>
        <p:spPr>
          <a:xfrm>
            <a:off x="5504687" y="3733038"/>
            <a:ext cx="797405" cy="25298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spc="10" dirty="0">
                <a:latin typeface="Calibri"/>
                <a:cs typeface="Calibri"/>
              </a:rPr>
              <a:t>просит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7" name="text 1"/>
          <p:cNvSpPr txBox="1"/>
          <p:nvPr/>
        </p:nvSpPr>
        <p:spPr>
          <a:xfrm>
            <a:off x="6425184" y="3733038"/>
            <a:ext cx="955775" cy="25298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spc="10" dirty="0">
                <a:latin typeface="Calibri"/>
                <a:cs typeface="Calibri"/>
              </a:rPr>
              <a:t>выбрать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8" name="text 1"/>
          <p:cNvSpPr txBox="1"/>
          <p:nvPr/>
        </p:nvSpPr>
        <p:spPr>
          <a:xfrm>
            <a:off x="7504176" y="3733038"/>
            <a:ext cx="1030657" cy="25298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spc="10" dirty="0">
                <a:latin typeface="Calibri"/>
                <a:cs typeface="Calibri"/>
              </a:rPr>
              <a:t>картинку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9" name="text 1"/>
          <p:cNvSpPr txBox="1"/>
          <p:nvPr/>
        </p:nvSpPr>
        <p:spPr>
          <a:xfrm>
            <a:off x="8659368" y="3733038"/>
            <a:ext cx="164186" cy="25298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spc="10" dirty="0">
                <a:latin typeface="Calibri"/>
                <a:cs typeface="Calibri"/>
              </a:rPr>
              <a:t>с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20" name="text 1"/>
          <p:cNvSpPr txBox="1"/>
          <p:nvPr/>
        </p:nvSpPr>
        <p:spPr>
          <a:xfrm>
            <a:off x="804672" y="4037838"/>
            <a:ext cx="8013198" cy="25298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spc="10" dirty="0">
                <a:latin typeface="Calibri"/>
                <a:cs typeface="Calibri"/>
              </a:rPr>
              <a:t>изображением  того  или  иного  инструмента.  Постепенно  усложняет: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21" name="text 1"/>
          <p:cNvSpPr txBox="1"/>
          <p:nvPr/>
        </p:nvSpPr>
        <p:spPr>
          <a:xfrm>
            <a:off x="804673" y="4342638"/>
            <a:ext cx="8016023" cy="25298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spc="10" dirty="0">
                <a:latin typeface="Calibri"/>
                <a:cs typeface="Calibri"/>
              </a:rPr>
              <a:t>ребенку предлагается расположить картинки в ряд поочередно после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22" name="text 1"/>
          <p:cNvSpPr txBox="1"/>
          <p:nvPr/>
        </p:nvSpPr>
        <p:spPr>
          <a:xfrm>
            <a:off x="804672" y="4647438"/>
            <a:ext cx="958050" cy="25298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spc="10" dirty="0">
                <a:latin typeface="Calibri"/>
                <a:cs typeface="Calibri"/>
              </a:rPr>
              <a:t>каждого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23" name="text 1"/>
          <p:cNvSpPr txBox="1"/>
          <p:nvPr/>
        </p:nvSpPr>
        <p:spPr>
          <a:xfrm>
            <a:off x="1880616" y="4647438"/>
            <a:ext cx="1733952" cy="25298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spc="10" dirty="0">
                <a:latin typeface="Calibri"/>
                <a:cs typeface="Calibri"/>
              </a:rPr>
              <a:t>прослушанного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24" name="text 1"/>
          <p:cNvSpPr txBox="1"/>
          <p:nvPr/>
        </p:nvSpPr>
        <p:spPr>
          <a:xfrm>
            <a:off x="3733800" y="4647438"/>
            <a:ext cx="703094" cy="25298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spc="10" dirty="0">
                <a:latin typeface="Calibri"/>
                <a:cs typeface="Calibri"/>
              </a:rPr>
              <a:t>звука.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25" name="text 1"/>
          <p:cNvSpPr txBox="1"/>
          <p:nvPr/>
        </p:nvSpPr>
        <p:spPr>
          <a:xfrm>
            <a:off x="4553712" y="4647438"/>
            <a:ext cx="547710" cy="25298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spc="10" dirty="0">
                <a:latin typeface="Calibri"/>
                <a:cs typeface="Calibri"/>
              </a:rPr>
              <a:t>Если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26" name="text 1"/>
          <p:cNvSpPr txBox="1"/>
          <p:nvPr/>
        </p:nvSpPr>
        <p:spPr>
          <a:xfrm>
            <a:off x="5218177" y="4647438"/>
            <a:ext cx="963110" cy="25298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spc="10" dirty="0">
                <a:latin typeface="Calibri"/>
                <a:cs typeface="Calibri"/>
              </a:rPr>
              <a:t>ребенок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27" name="text 1"/>
          <p:cNvSpPr txBox="1"/>
          <p:nvPr/>
        </p:nvSpPr>
        <p:spPr>
          <a:xfrm>
            <a:off x="6300217" y="4647438"/>
            <a:ext cx="1432902" cy="25298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spc="10" dirty="0">
                <a:latin typeface="Calibri"/>
                <a:cs typeface="Calibri"/>
              </a:rPr>
              <a:t>справляется,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28" name="text 1"/>
          <p:cNvSpPr txBox="1"/>
          <p:nvPr/>
        </p:nvSpPr>
        <p:spPr>
          <a:xfrm>
            <a:off x="7851649" y="4647438"/>
            <a:ext cx="965893" cy="25298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spc="10" dirty="0">
                <a:latin typeface="Calibri"/>
                <a:cs typeface="Calibri"/>
              </a:rPr>
              <a:t>ребенок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29" name="text 1"/>
          <p:cNvSpPr txBox="1"/>
          <p:nvPr/>
        </p:nvSpPr>
        <p:spPr>
          <a:xfrm>
            <a:off x="804673" y="4952238"/>
            <a:ext cx="6366277" cy="25298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970" spc="10" dirty="0">
                <a:latin typeface="Calibri"/>
                <a:cs typeface="Calibri"/>
              </a:rPr>
              <a:t>выкладывает картинки после прослушивания всех звуков.</a:t>
            </a:r>
            <a:endParaRPr sz="1900">
              <a:latin typeface="Calibri"/>
              <a:cs typeface="Calibri"/>
            </a:endParaRPr>
          </a:p>
        </p:txBody>
      </p:sp>
      <p:sp>
        <p:nvSpPr>
          <p:cNvPr id="30" name="text 1"/>
          <p:cNvSpPr txBox="1"/>
          <p:nvPr/>
        </p:nvSpPr>
        <p:spPr>
          <a:xfrm>
            <a:off x="804673" y="5561838"/>
            <a:ext cx="8016107" cy="25298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910" b="1" spc="10" dirty="0">
                <a:latin typeface="Arial"/>
                <a:cs typeface="Arial"/>
              </a:rPr>
              <a:t>5. Игра «Запомни ритмический рисунок» </a:t>
            </a:r>
            <a:r>
              <a:rPr sz="1910" spc="10" dirty="0">
                <a:latin typeface="Calibri"/>
                <a:cs typeface="Calibri"/>
              </a:rPr>
              <a:t>запомни и как можно точнее</a:t>
            </a:r>
            <a:endParaRPr sz="1900">
              <a:latin typeface="Calibri"/>
              <a:cs typeface="Calibri"/>
            </a:endParaRPr>
          </a:p>
        </p:txBody>
      </p:sp>
      <p:sp>
        <p:nvSpPr>
          <p:cNvPr id="31" name="text 1"/>
          <p:cNvSpPr txBox="1"/>
          <p:nvPr/>
        </p:nvSpPr>
        <p:spPr>
          <a:xfrm>
            <a:off x="804673" y="5866638"/>
            <a:ext cx="1582414" cy="25298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spc="10" dirty="0">
                <a:latin typeface="Calibri"/>
                <a:cs typeface="Calibri"/>
              </a:rPr>
              <a:t>воспроизведи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32" name="text 1"/>
          <p:cNvSpPr txBox="1"/>
          <p:nvPr/>
        </p:nvSpPr>
        <p:spPr>
          <a:xfrm>
            <a:off x="2545081" y="5866638"/>
            <a:ext cx="1478945" cy="25298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spc="10" dirty="0">
                <a:latin typeface="Calibri"/>
                <a:cs typeface="Calibri"/>
              </a:rPr>
              <a:t>ритмический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33" name="text 1"/>
          <p:cNvSpPr txBox="1"/>
          <p:nvPr/>
        </p:nvSpPr>
        <p:spPr>
          <a:xfrm>
            <a:off x="4181857" y="5866638"/>
            <a:ext cx="935787" cy="25298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spc="10" dirty="0">
                <a:latin typeface="Calibri"/>
                <a:cs typeface="Calibri"/>
              </a:rPr>
              <a:t>рисунок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34" name="text 1"/>
          <p:cNvSpPr txBox="1"/>
          <p:nvPr/>
        </p:nvSpPr>
        <p:spPr>
          <a:xfrm>
            <a:off x="5276089" y="5866638"/>
            <a:ext cx="164186" cy="25298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spc="10" dirty="0">
                <a:latin typeface="Calibri"/>
                <a:cs typeface="Calibri"/>
              </a:rPr>
              <a:t>с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35" name="text 1"/>
          <p:cNvSpPr txBox="1"/>
          <p:nvPr/>
        </p:nvSpPr>
        <p:spPr>
          <a:xfrm>
            <a:off x="5596129" y="5866638"/>
            <a:ext cx="1117176" cy="25298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spc="10" dirty="0">
                <a:latin typeface="Calibri"/>
                <a:cs typeface="Calibri"/>
              </a:rPr>
              <a:t>помощью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36" name="text 1"/>
          <p:cNvSpPr txBox="1"/>
          <p:nvPr/>
        </p:nvSpPr>
        <p:spPr>
          <a:xfrm>
            <a:off x="6870193" y="5866638"/>
            <a:ext cx="1596077" cy="25298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spc="10" dirty="0">
                <a:latin typeface="Calibri"/>
                <a:cs typeface="Calibri"/>
              </a:rPr>
              <a:t>отхлопывания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37" name="text 1"/>
          <p:cNvSpPr txBox="1"/>
          <p:nvPr/>
        </p:nvSpPr>
        <p:spPr>
          <a:xfrm>
            <a:off x="8622793" y="5866638"/>
            <a:ext cx="194039" cy="25298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spc="10" dirty="0">
                <a:latin typeface="Calibri"/>
                <a:cs typeface="Calibri"/>
              </a:rPr>
              <a:t>и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38" name="text 1"/>
          <p:cNvSpPr txBox="1"/>
          <p:nvPr/>
        </p:nvSpPr>
        <p:spPr>
          <a:xfrm>
            <a:off x="804673" y="6171438"/>
            <a:ext cx="6454369" cy="25298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970" spc="10" dirty="0">
                <a:latin typeface="Calibri"/>
                <a:cs typeface="Calibri"/>
              </a:rPr>
              <a:t>отстукивания (даются комбинации от одного до 10 ударов)</a:t>
            </a:r>
            <a:endParaRPr sz="1900">
              <a:latin typeface="Calibri"/>
              <a:cs typeface="Calibri"/>
            </a:endParaRPr>
          </a:p>
        </p:txBody>
      </p:sp>
      <p:pic>
        <p:nvPicPr>
          <p:cNvPr id="13" name="Image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C2BAAD"/>
              </a:clrFrom>
              <a:clrTo>
                <a:srgbClr val="C2BAA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24200" y="1676400"/>
            <a:ext cx="2999232" cy="15727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11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8000"/>
                </a:moveTo>
                <a:lnTo>
                  <a:pt x="0" y="0"/>
                </a:ln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pic>
        <p:nvPicPr>
          <p:cNvPr id="14" name="Imag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 1"/>
          <p:cNvSpPr txBox="1"/>
          <p:nvPr/>
        </p:nvSpPr>
        <p:spPr>
          <a:xfrm>
            <a:off x="856488" y="233934"/>
            <a:ext cx="8172045" cy="30316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970" b="1" spc="10" dirty="0">
                <a:solidFill>
                  <a:srgbClr val="C00000"/>
                </a:solidFill>
                <a:latin typeface="Arial"/>
                <a:cs typeface="Arial"/>
              </a:rPr>
              <a:t>II этап работы </a:t>
            </a:r>
            <a:r>
              <a:rPr sz="1970" spc="10" dirty="0">
                <a:latin typeface="Calibri"/>
                <a:cs typeface="Calibri"/>
              </a:rPr>
              <a:t>— различение высоты, силы, тембра голоса на материале</a:t>
            </a:r>
            <a:endParaRPr sz="1900" dirty="0">
              <a:latin typeface="Calibri"/>
              <a:cs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859536" y="454152"/>
            <a:ext cx="1588008" cy="24384"/>
          </a:xfrm>
          <a:custGeom>
            <a:avLst/>
            <a:gdLst/>
            <a:ahLst/>
            <a:cxnLst/>
            <a:rect l="l" t="t" r="r" b="b"/>
            <a:pathLst>
              <a:path w="1588008" h="24384">
                <a:moveTo>
                  <a:pt x="0" y="24384"/>
                </a:moveTo>
                <a:lnTo>
                  <a:pt x="0" y="0"/>
                </a:lnTo>
                <a:lnTo>
                  <a:pt x="1588008" y="0"/>
                </a:lnTo>
                <a:lnTo>
                  <a:pt x="1588008" y="24384"/>
                </a:lnTo>
                <a:lnTo>
                  <a:pt x="0" y="2438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text 1"/>
          <p:cNvSpPr txBox="1"/>
          <p:nvPr/>
        </p:nvSpPr>
        <p:spPr>
          <a:xfrm>
            <a:off x="3090672" y="691134"/>
            <a:ext cx="3512681" cy="25298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970" spc="10" dirty="0">
                <a:latin typeface="Calibri"/>
                <a:cs typeface="Calibri"/>
              </a:rPr>
              <a:t>одинаковых  звуков, слов, фраз.</a:t>
            </a:r>
            <a:endParaRPr sz="1900">
              <a:latin typeface="Calibri"/>
              <a:cs typeface="Calibri"/>
            </a:endParaRPr>
          </a:p>
        </p:txBody>
      </p:sp>
      <p:sp>
        <p:nvSpPr>
          <p:cNvPr id="4" name="text 1"/>
          <p:cNvSpPr txBox="1"/>
          <p:nvPr/>
        </p:nvSpPr>
        <p:spPr>
          <a:xfrm>
            <a:off x="804672" y="1605534"/>
            <a:ext cx="7704957" cy="25298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970" b="1" spc="10" dirty="0">
                <a:latin typeface="Arial"/>
                <a:cs typeface="Arial"/>
              </a:rPr>
              <a:t>1. Игра «Метель» </a:t>
            </a:r>
            <a:r>
              <a:rPr sz="1970" spc="10" dirty="0">
                <a:latin typeface="Calibri"/>
                <a:cs typeface="Calibri"/>
              </a:rPr>
              <a:t>Учить детей на одном выдохе менять силу голоса от</a:t>
            </a:r>
            <a:endParaRPr sz="1900">
              <a:latin typeface="Calibri"/>
              <a:cs typeface="Calibri"/>
            </a:endParaRPr>
          </a:p>
        </p:txBody>
      </p:sp>
      <p:sp>
        <p:nvSpPr>
          <p:cNvPr id="5" name="text 1"/>
          <p:cNvSpPr txBox="1"/>
          <p:nvPr/>
        </p:nvSpPr>
        <p:spPr>
          <a:xfrm>
            <a:off x="862583" y="2062734"/>
            <a:ext cx="4616725" cy="25298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970" spc="10" dirty="0">
                <a:latin typeface="Calibri"/>
                <a:cs typeface="Calibri"/>
              </a:rPr>
              <a:t>тихого к громкому и от громкого к тихому.</a:t>
            </a:r>
            <a:endParaRPr sz="1900">
              <a:latin typeface="Calibri"/>
              <a:cs typeface="Calibri"/>
            </a:endParaRPr>
          </a:p>
        </p:txBody>
      </p:sp>
      <p:sp>
        <p:nvSpPr>
          <p:cNvPr id="6" name="text 1"/>
          <p:cNvSpPr txBox="1"/>
          <p:nvPr/>
        </p:nvSpPr>
        <p:spPr>
          <a:xfrm>
            <a:off x="804671" y="2977133"/>
            <a:ext cx="8086566" cy="25298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b="1" spc="10" dirty="0">
                <a:latin typeface="Arial"/>
                <a:cs typeface="Arial"/>
              </a:rPr>
              <a:t>2. Игра </a:t>
            </a:r>
            <a:r>
              <a:rPr sz="2000" b="1" i="1" spc="10" dirty="0">
                <a:latin typeface="Arial"/>
                <a:cs typeface="Arial"/>
              </a:rPr>
              <a:t>«Близко – далеко» </a:t>
            </a:r>
            <a:r>
              <a:rPr sz="2000" spc="10" dirty="0">
                <a:latin typeface="Calibri"/>
                <a:cs typeface="Calibri"/>
              </a:rPr>
              <a:t>Логопед издает различные звуки. Ребенок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7" name="text 1"/>
          <p:cNvSpPr txBox="1"/>
          <p:nvPr/>
        </p:nvSpPr>
        <p:spPr>
          <a:xfrm>
            <a:off x="804672" y="3434333"/>
            <a:ext cx="8084882" cy="25298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spc="10" dirty="0">
                <a:latin typeface="Calibri"/>
                <a:cs typeface="Calibri"/>
              </a:rPr>
              <a:t>учится различать, где гудит пароход (у-у-у) - далеко (тихо) или близко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8" name="text 1"/>
          <p:cNvSpPr txBox="1"/>
          <p:nvPr/>
        </p:nvSpPr>
        <p:spPr>
          <a:xfrm>
            <a:off x="804672" y="3891533"/>
            <a:ext cx="8085260" cy="25298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spc="10" dirty="0">
                <a:latin typeface="Calibri"/>
                <a:cs typeface="Calibri"/>
              </a:rPr>
              <a:t>(громко).  Какая  дудочка  играет:  большая  (у-у-у  низким  голосом)  или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9" name="text 1"/>
          <p:cNvSpPr txBox="1"/>
          <p:nvPr/>
        </p:nvSpPr>
        <p:spPr>
          <a:xfrm>
            <a:off x="804672" y="4348734"/>
            <a:ext cx="3952262" cy="25298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spc="10" dirty="0">
                <a:latin typeface="Calibri"/>
                <a:cs typeface="Calibri"/>
              </a:rPr>
              <a:t>маленькая (у-у-у высоким голосом).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0" name="text 1"/>
          <p:cNvSpPr txBox="1"/>
          <p:nvPr/>
        </p:nvSpPr>
        <p:spPr>
          <a:xfrm>
            <a:off x="804672" y="5263134"/>
            <a:ext cx="8084868" cy="25298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970" b="1" spc="10" dirty="0">
                <a:latin typeface="Arial"/>
                <a:cs typeface="Arial"/>
              </a:rPr>
              <a:t>3.Игра «Поймай звук», «Поймай песенку» </a:t>
            </a:r>
            <a:r>
              <a:rPr sz="1970" spc="10" dirty="0">
                <a:latin typeface="Calibri"/>
                <a:cs typeface="Calibri"/>
              </a:rPr>
              <a:t>Хлопнуть в ладоши, если в</a:t>
            </a:r>
            <a:endParaRPr sz="1900">
              <a:latin typeface="Calibri"/>
              <a:cs typeface="Calibri"/>
            </a:endParaRPr>
          </a:p>
        </p:txBody>
      </p:sp>
      <p:sp>
        <p:nvSpPr>
          <p:cNvPr id="13" name="text 1"/>
          <p:cNvSpPr txBox="1"/>
          <p:nvPr/>
        </p:nvSpPr>
        <p:spPr>
          <a:xfrm>
            <a:off x="804672" y="5720334"/>
            <a:ext cx="7311157" cy="25298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970" spc="10" dirty="0">
                <a:latin typeface="Calibri"/>
                <a:cs typeface="Calibri"/>
              </a:rPr>
              <a:t>слове слышится звук «м». Мак, лук, мышка, кот, сыр, мыло, лампа.</a:t>
            </a:r>
            <a:endParaRPr sz="190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13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8000"/>
                </a:moveTo>
                <a:lnTo>
                  <a:pt x="0" y="0"/>
                </a:ln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pic>
        <p:nvPicPr>
          <p:cNvPr id="15" name="Imag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 1"/>
          <p:cNvSpPr txBox="1"/>
          <p:nvPr/>
        </p:nvSpPr>
        <p:spPr>
          <a:xfrm>
            <a:off x="664464" y="535686"/>
            <a:ext cx="8084866" cy="25298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910" b="1" spc="10" dirty="0">
                <a:latin typeface="Arial"/>
                <a:cs typeface="Arial"/>
              </a:rPr>
              <a:t>4. Игра"Угадай, как надо делать» </a:t>
            </a:r>
            <a:r>
              <a:rPr sz="1910" spc="10" dirty="0">
                <a:latin typeface="Calibri"/>
                <a:cs typeface="Calibri"/>
              </a:rPr>
              <a:t>Взрослый несколько раз произносит в</a:t>
            </a:r>
            <a:endParaRPr sz="1900">
              <a:latin typeface="Calibri"/>
              <a:cs typeface="Calibri"/>
            </a:endParaRPr>
          </a:p>
        </p:txBody>
      </p:sp>
      <p:sp>
        <p:nvSpPr>
          <p:cNvPr id="3" name="text 1"/>
          <p:cNvSpPr txBox="1"/>
          <p:nvPr/>
        </p:nvSpPr>
        <p:spPr>
          <a:xfrm>
            <a:off x="664464" y="992886"/>
            <a:ext cx="8086174" cy="25298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spc="10" dirty="0">
                <a:latin typeface="Calibri"/>
                <a:cs typeface="Calibri"/>
              </a:rPr>
              <a:t>разном темпе фразу: "Мелет мельница зерно". Дети, подражая работе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4" name="text 1"/>
          <p:cNvSpPr txBox="1"/>
          <p:nvPr/>
        </p:nvSpPr>
        <p:spPr>
          <a:xfrm>
            <a:off x="664464" y="1450086"/>
            <a:ext cx="8087913" cy="25298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spc="10" dirty="0">
                <a:latin typeface="Calibri"/>
                <a:cs typeface="Calibri"/>
              </a:rPr>
              <a:t>мельницы, должны делать круговые движения руками в том же темпе, в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5" name="text 1"/>
          <p:cNvSpPr txBox="1"/>
          <p:nvPr/>
        </p:nvSpPr>
        <p:spPr>
          <a:xfrm>
            <a:off x="664464" y="1907286"/>
            <a:ext cx="8084762" cy="25298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spc="10" dirty="0">
                <a:latin typeface="Calibri"/>
                <a:cs typeface="Calibri"/>
              </a:rPr>
              <a:t>котором говорит взрослый. Так же можно обыграть другие фразы ("Наши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6" name="text 1"/>
          <p:cNvSpPr txBox="1"/>
          <p:nvPr/>
        </p:nvSpPr>
        <p:spPr>
          <a:xfrm>
            <a:off x="664464" y="2364486"/>
            <a:ext cx="4678685" cy="25298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970" spc="10" dirty="0">
                <a:latin typeface="Calibri"/>
                <a:cs typeface="Calibri"/>
              </a:rPr>
              <a:t>ноги ходили по дороге") или даже стишки:</a:t>
            </a:r>
            <a:endParaRPr sz="1900">
              <a:latin typeface="Calibri"/>
              <a:cs typeface="Calibri"/>
            </a:endParaRPr>
          </a:p>
        </p:txBody>
      </p:sp>
      <p:sp>
        <p:nvSpPr>
          <p:cNvPr id="7" name="text 1"/>
          <p:cNvSpPr txBox="1"/>
          <p:nvPr/>
        </p:nvSpPr>
        <p:spPr>
          <a:xfrm>
            <a:off x="664464" y="2821686"/>
            <a:ext cx="2361353" cy="25298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970" spc="10" dirty="0">
                <a:latin typeface="Calibri"/>
                <a:cs typeface="Calibri"/>
              </a:rPr>
              <a:t>Капля раз, капля два,</a:t>
            </a:r>
            <a:endParaRPr sz="1900">
              <a:latin typeface="Calibri"/>
              <a:cs typeface="Calibri"/>
            </a:endParaRPr>
          </a:p>
        </p:txBody>
      </p:sp>
      <p:sp>
        <p:nvSpPr>
          <p:cNvPr id="8" name="text 1"/>
          <p:cNvSpPr txBox="1"/>
          <p:nvPr/>
        </p:nvSpPr>
        <p:spPr>
          <a:xfrm>
            <a:off x="664464" y="3278886"/>
            <a:ext cx="2731483" cy="25298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spc="10" dirty="0">
                <a:latin typeface="Calibri"/>
                <a:cs typeface="Calibri"/>
              </a:rPr>
              <a:t>Капля медленно сперва-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9" name="text 1"/>
          <p:cNvSpPr txBox="1"/>
          <p:nvPr/>
        </p:nvSpPr>
        <p:spPr>
          <a:xfrm>
            <a:off x="664464" y="3736086"/>
            <a:ext cx="4263540" cy="25298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970" spc="10" dirty="0">
                <a:latin typeface="Calibri"/>
                <a:cs typeface="Calibri"/>
              </a:rPr>
              <a:t>Кап, кап, кап, кап. (медленные хлопки)</a:t>
            </a:r>
            <a:endParaRPr sz="1900">
              <a:latin typeface="Calibri"/>
              <a:cs typeface="Calibri"/>
            </a:endParaRPr>
          </a:p>
        </p:txBody>
      </p:sp>
      <p:sp>
        <p:nvSpPr>
          <p:cNvPr id="10" name="text 1"/>
          <p:cNvSpPr txBox="1"/>
          <p:nvPr/>
        </p:nvSpPr>
        <p:spPr>
          <a:xfrm>
            <a:off x="664464" y="4193286"/>
            <a:ext cx="2578666" cy="25298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970" spc="10" dirty="0">
                <a:latin typeface="Calibri"/>
                <a:cs typeface="Calibri"/>
              </a:rPr>
              <a:t>Стали капли поспевать.</a:t>
            </a:r>
            <a:endParaRPr sz="1900">
              <a:latin typeface="Calibri"/>
              <a:cs typeface="Calibri"/>
            </a:endParaRPr>
          </a:p>
        </p:txBody>
      </p:sp>
      <p:sp>
        <p:nvSpPr>
          <p:cNvPr id="11" name="text 1"/>
          <p:cNvSpPr txBox="1"/>
          <p:nvPr/>
        </p:nvSpPr>
        <p:spPr>
          <a:xfrm>
            <a:off x="664464" y="4650486"/>
            <a:ext cx="2530315" cy="25298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970" spc="10" dirty="0">
                <a:latin typeface="Calibri"/>
                <a:cs typeface="Calibri"/>
              </a:rPr>
              <a:t>Капля каплю догонять-</a:t>
            </a:r>
            <a:endParaRPr sz="1900">
              <a:latin typeface="Calibri"/>
              <a:cs typeface="Calibri"/>
            </a:endParaRPr>
          </a:p>
        </p:txBody>
      </p:sp>
      <p:sp>
        <p:nvSpPr>
          <p:cNvPr id="12" name="text 1"/>
          <p:cNvSpPr txBox="1"/>
          <p:nvPr/>
        </p:nvSpPr>
        <p:spPr>
          <a:xfrm>
            <a:off x="664464" y="5107686"/>
            <a:ext cx="3553413" cy="25298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970" spc="10" dirty="0">
                <a:latin typeface="Calibri"/>
                <a:cs typeface="Calibri"/>
              </a:rPr>
              <a:t>Кап, кап, кап, кап. (хлопки чаще)</a:t>
            </a:r>
            <a:endParaRPr sz="1900">
              <a:latin typeface="Calibri"/>
              <a:cs typeface="Calibri"/>
            </a:endParaRPr>
          </a:p>
        </p:txBody>
      </p:sp>
      <p:sp>
        <p:nvSpPr>
          <p:cNvPr id="14" name="text 1"/>
          <p:cNvSpPr txBox="1"/>
          <p:nvPr/>
        </p:nvSpPr>
        <p:spPr>
          <a:xfrm>
            <a:off x="664464" y="5564886"/>
            <a:ext cx="3037073" cy="25298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spc="10" dirty="0">
                <a:latin typeface="Calibri"/>
                <a:cs typeface="Calibri"/>
              </a:rPr>
              <a:t>Зонтик поскорей раскроем,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6" name="text 1"/>
          <p:cNvSpPr txBox="1"/>
          <p:nvPr/>
        </p:nvSpPr>
        <p:spPr>
          <a:xfrm>
            <a:off x="664464" y="6022086"/>
            <a:ext cx="4640738" cy="25298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970" spc="10" dirty="0">
                <a:latin typeface="Calibri"/>
                <a:cs typeface="Calibri"/>
              </a:rPr>
              <a:t>От дождя себя укроем. (руки над головой)</a:t>
            </a:r>
            <a:endParaRPr sz="190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12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355904309"/>
              </p:ext>
            </p:extLst>
          </p:nvPr>
        </p:nvGraphicFramePr>
        <p:xfrm>
          <a:off x="1524000" y="1397000"/>
          <a:ext cx="6096000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/>
                <a:gridCol w="3048000"/>
              </a:tblGrid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15274" y="228600"/>
            <a:ext cx="5871326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4558" y="1295400"/>
            <a:ext cx="2530475" cy="3535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290918"/>
            <a:ext cx="2500313" cy="3713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65033" y="2438400"/>
            <a:ext cx="2743200" cy="3937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753285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14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8000"/>
                </a:moveTo>
                <a:lnTo>
                  <a:pt x="0" y="0"/>
                </a:ln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pic>
        <p:nvPicPr>
          <p:cNvPr id="16" name="Imag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 1"/>
          <p:cNvSpPr txBox="1"/>
          <p:nvPr/>
        </p:nvSpPr>
        <p:spPr>
          <a:xfrm>
            <a:off x="804672" y="593598"/>
            <a:ext cx="8016490" cy="29392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910" b="1" spc="10" dirty="0">
                <a:solidFill>
                  <a:srgbClr val="C00000"/>
                </a:solidFill>
                <a:latin typeface="Arial"/>
                <a:cs typeface="Arial"/>
              </a:rPr>
              <a:t>III этап работы</a:t>
            </a:r>
            <a:r>
              <a:rPr sz="1910" spc="10" dirty="0">
                <a:latin typeface="Calibri"/>
                <a:cs typeface="Calibri"/>
              </a:rPr>
              <a:t>— различение слов, близких по своему звуковому составу.</a:t>
            </a:r>
            <a:endParaRPr sz="1900" dirty="0">
              <a:latin typeface="Calibri"/>
              <a:cs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807720" y="813816"/>
            <a:ext cx="1597152" cy="24384"/>
          </a:xfrm>
          <a:custGeom>
            <a:avLst/>
            <a:gdLst/>
            <a:ahLst/>
            <a:cxnLst/>
            <a:rect l="l" t="t" r="r" b="b"/>
            <a:pathLst>
              <a:path w="1597152" h="24384">
                <a:moveTo>
                  <a:pt x="0" y="24384"/>
                </a:moveTo>
                <a:lnTo>
                  <a:pt x="0" y="0"/>
                </a:lnTo>
                <a:lnTo>
                  <a:pt x="1597152" y="0"/>
                </a:lnTo>
                <a:lnTo>
                  <a:pt x="1597152" y="24384"/>
                </a:lnTo>
                <a:lnTo>
                  <a:pt x="0" y="2438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text 1"/>
          <p:cNvSpPr txBox="1"/>
          <p:nvPr/>
        </p:nvSpPr>
        <p:spPr>
          <a:xfrm>
            <a:off x="804672" y="1309878"/>
            <a:ext cx="252737" cy="24311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b="1" spc="10" dirty="0">
                <a:latin typeface="Arial"/>
                <a:cs typeface="Arial"/>
              </a:rPr>
              <a:t>1.</a:t>
            </a:r>
            <a:endParaRPr sz="2000">
              <a:latin typeface="Arial"/>
              <a:cs typeface="Arial"/>
            </a:endParaRPr>
          </a:p>
        </p:txBody>
      </p:sp>
      <p:sp>
        <p:nvSpPr>
          <p:cNvPr id="4" name="text 1"/>
          <p:cNvSpPr txBox="1"/>
          <p:nvPr/>
        </p:nvSpPr>
        <p:spPr>
          <a:xfrm>
            <a:off x="1191768" y="1309878"/>
            <a:ext cx="571996" cy="24311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910" b="1" spc="10" dirty="0">
                <a:latin typeface="Arial"/>
                <a:cs typeface="Arial"/>
              </a:rPr>
              <a:t>Игра</a:t>
            </a:r>
            <a:endParaRPr sz="1900">
              <a:latin typeface="Arial"/>
              <a:cs typeface="Arial"/>
            </a:endParaRPr>
          </a:p>
        </p:txBody>
      </p:sp>
      <p:sp>
        <p:nvSpPr>
          <p:cNvPr id="5" name="text 1"/>
          <p:cNvSpPr txBox="1"/>
          <p:nvPr/>
        </p:nvSpPr>
        <p:spPr>
          <a:xfrm>
            <a:off x="1898904" y="1309878"/>
            <a:ext cx="3090881" cy="24311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760" b="1" spc="10" dirty="0">
                <a:latin typeface="Arial"/>
                <a:cs typeface="Arial"/>
              </a:rPr>
              <a:t>«Правильно-неправильно»</a:t>
            </a:r>
            <a:endParaRPr sz="1700">
              <a:latin typeface="Arial"/>
              <a:cs typeface="Arial"/>
            </a:endParaRPr>
          </a:p>
        </p:txBody>
      </p:sp>
      <p:sp>
        <p:nvSpPr>
          <p:cNvPr id="6" name="text 1"/>
          <p:cNvSpPr txBox="1"/>
          <p:nvPr/>
        </p:nvSpPr>
        <p:spPr>
          <a:xfrm>
            <a:off x="5510784" y="1309878"/>
            <a:ext cx="956278" cy="25298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spc="10" dirty="0">
                <a:latin typeface="Calibri"/>
                <a:cs typeface="Calibri"/>
              </a:rPr>
              <a:t>Логопед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7" name="text 1"/>
          <p:cNvSpPr txBox="1"/>
          <p:nvPr/>
        </p:nvSpPr>
        <p:spPr>
          <a:xfrm>
            <a:off x="6601967" y="1309878"/>
            <a:ext cx="1300338" cy="25298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spc="10" dirty="0">
                <a:latin typeface="Calibri"/>
                <a:cs typeface="Calibri"/>
              </a:rPr>
              <a:t>показывает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8" name="text 1"/>
          <p:cNvSpPr txBox="1"/>
          <p:nvPr/>
        </p:nvSpPr>
        <p:spPr>
          <a:xfrm>
            <a:off x="8037575" y="1309878"/>
            <a:ext cx="780293" cy="25298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spc="10" dirty="0">
                <a:latin typeface="Calibri"/>
                <a:cs typeface="Calibri"/>
              </a:rPr>
              <a:t>детям: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9" name="text 1"/>
          <p:cNvSpPr txBox="1"/>
          <p:nvPr/>
        </p:nvSpPr>
        <p:spPr>
          <a:xfrm>
            <a:off x="804671" y="1767078"/>
            <a:ext cx="8013638" cy="25298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spc="10" dirty="0">
                <a:latin typeface="Calibri"/>
                <a:cs typeface="Calibri"/>
              </a:rPr>
              <a:t>«Вагон». Затем объясняет: «Я буду называть эту картинку то правильно,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0" name="text 1"/>
          <p:cNvSpPr txBox="1"/>
          <p:nvPr/>
        </p:nvSpPr>
        <p:spPr>
          <a:xfrm>
            <a:off x="804671" y="2224278"/>
            <a:ext cx="8016116" cy="25298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spc="10" dirty="0">
                <a:latin typeface="Calibri"/>
                <a:cs typeface="Calibri"/>
              </a:rPr>
              <a:t>то  неправильно,  а  вы  внимательно  слушайте.  Когда  я  ошибусь,  вы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1" name="text 1"/>
          <p:cNvSpPr txBox="1"/>
          <p:nvPr/>
        </p:nvSpPr>
        <p:spPr>
          <a:xfrm>
            <a:off x="804671" y="2681477"/>
            <a:ext cx="8015855" cy="25298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spc="10" dirty="0">
                <a:latin typeface="Calibri"/>
                <a:cs typeface="Calibri"/>
              </a:rPr>
              <a:t>хлопните в ладоши». Затем он произносит: «Вагон — вакон —фагон —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2" name="text 1"/>
          <p:cNvSpPr txBox="1"/>
          <p:nvPr/>
        </p:nvSpPr>
        <p:spPr>
          <a:xfrm>
            <a:off x="804672" y="3138677"/>
            <a:ext cx="8017004" cy="25298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spc="10" dirty="0">
                <a:latin typeface="Calibri"/>
                <a:cs typeface="Calibri"/>
              </a:rPr>
              <a:t>вагон — факон — вагом» и т.д. Усложнение: Детям дают по два круга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3" name="text 1"/>
          <p:cNvSpPr txBox="1"/>
          <p:nvPr/>
        </p:nvSpPr>
        <p:spPr>
          <a:xfrm>
            <a:off x="804672" y="3595877"/>
            <a:ext cx="8015051" cy="25298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spc="10" dirty="0">
                <a:latin typeface="Calibri"/>
                <a:cs typeface="Calibri"/>
              </a:rPr>
              <a:t>если они услышит правильное название предмета, он должен поднять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7" name="text 1"/>
          <p:cNvSpPr txBox="1"/>
          <p:nvPr/>
        </p:nvSpPr>
        <p:spPr>
          <a:xfrm>
            <a:off x="804671" y="4053077"/>
            <a:ext cx="5225431" cy="25298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970" spc="10" dirty="0">
                <a:latin typeface="Calibri"/>
                <a:cs typeface="Calibri"/>
              </a:rPr>
              <a:t>зеленый кружок, если неправильное – красный</a:t>
            </a:r>
            <a:endParaRPr sz="1900">
              <a:latin typeface="Calibri"/>
              <a:cs typeface="Calibri"/>
            </a:endParaRPr>
          </a:p>
        </p:txBody>
      </p:sp>
      <p:sp>
        <p:nvSpPr>
          <p:cNvPr id="18" name="text 1"/>
          <p:cNvSpPr txBox="1"/>
          <p:nvPr/>
        </p:nvSpPr>
        <p:spPr>
          <a:xfrm>
            <a:off x="804671" y="4921758"/>
            <a:ext cx="8013163" cy="25298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970" b="1" spc="10" dirty="0">
                <a:latin typeface="Arial"/>
                <a:cs typeface="Arial"/>
              </a:rPr>
              <a:t>2. Игра «Добавим и запомним» </a:t>
            </a:r>
            <a:r>
              <a:rPr sz="1970" spc="10" dirty="0">
                <a:latin typeface="Calibri"/>
                <a:cs typeface="Calibri"/>
              </a:rPr>
              <a:t>Ребёнку предлагают повторить четыре</a:t>
            </a:r>
            <a:endParaRPr sz="1900">
              <a:latin typeface="Calibri"/>
              <a:cs typeface="Calibri"/>
            </a:endParaRPr>
          </a:p>
        </p:txBody>
      </p:sp>
      <p:sp>
        <p:nvSpPr>
          <p:cNvPr id="19" name="text 1"/>
          <p:cNvSpPr txBox="1"/>
          <p:nvPr/>
        </p:nvSpPr>
        <p:spPr>
          <a:xfrm>
            <a:off x="804671" y="5378958"/>
            <a:ext cx="6344940" cy="25298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970" spc="10" dirty="0">
                <a:latin typeface="Calibri"/>
                <a:cs typeface="Calibri"/>
              </a:rPr>
              <a:t>слова со сходным звучанием: </a:t>
            </a:r>
            <a:r>
              <a:rPr sz="1970" i="1" spc="10" dirty="0">
                <a:latin typeface="Arial"/>
                <a:cs typeface="Arial"/>
              </a:rPr>
              <a:t>Даша, ваша, каша, Паша.</a:t>
            </a:r>
            <a:endParaRPr sz="1900">
              <a:latin typeface="Arial"/>
              <a:cs typeface="Arial"/>
            </a:endParaRPr>
          </a:p>
        </p:txBody>
      </p:sp>
      <p:sp>
        <p:nvSpPr>
          <p:cNvPr id="20" name="text 1"/>
          <p:cNvSpPr txBox="1"/>
          <p:nvPr/>
        </p:nvSpPr>
        <p:spPr>
          <a:xfrm>
            <a:off x="7269480" y="5378958"/>
            <a:ext cx="1547851" cy="25298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spc="10" dirty="0">
                <a:latin typeface="Calibri"/>
                <a:cs typeface="Calibri"/>
              </a:rPr>
              <a:t>Затем первое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21" name="text 1"/>
          <p:cNvSpPr txBox="1"/>
          <p:nvPr/>
        </p:nvSpPr>
        <p:spPr>
          <a:xfrm>
            <a:off x="804672" y="5836158"/>
            <a:ext cx="8017275" cy="25298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970" spc="10" dirty="0">
                <a:latin typeface="Calibri"/>
                <a:cs typeface="Calibri"/>
              </a:rPr>
              <a:t>отбрасывается, но добавляется новое: </a:t>
            </a:r>
            <a:r>
              <a:rPr sz="1970" i="1" spc="10" dirty="0">
                <a:latin typeface="Arial"/>
                <a:cs typeface="Arial"/>
              </a:rPr>
              <a:t>ваша, каша, Паша, наша / каша,</a:t>
            </a:r>
            <a:endParaRPr sz="1900">
              <a:latin typeface="Arial"/>
              <a:cs typeface="Arial"/>
            </a:endParaRPr>
          </a:p>
        </p:txBody>
      </p:sp>
      <p:sp>
        <p:nvSpPr>
          <p:cNvPr id="22" name="text 1"/>
          <p:cNvSpPr txBox="1"/>
          <p:nvPr/>
        </p:nvSpPr>
        <p:spPr>
          <a:xfrm>
            <a:off x="804671" y="6293358"/>
            <a:ext cx="5086117" cy="24311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20" i="1" spc="10" dirty="0">
                <a:latin typeface="Arial"/>
                <a:cs typeface="Arial"/>
              </a:rPr>
              <a:t>Паша, наша, Гаша / Маша, Таша, чаша, Саша.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16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8000"/>
                </a:moveTo>
                <a:lnTo>
                  <a:pt x="0" y="0"/>
                </a:ln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pic>
        <p:nvPicPr>
          <p:cNvPr id="17" name="Imag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 1"/>
          <p:cNvSpPr txBox="1"/>
          <p:nvPr/>
        </p:nvSpPr>
        <p:spPr>
          <a:xfrm>
            <a:off x="664464" y="557022"/>
            <a:ext cx="8154271" cy="25298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970" b="1" i="1" spc="10" dirty="0">
                <a:latin typeface="Arial"/>
                <a:cs typeface="Arial"/>
              </a:rPr>
              <a:t>3. Игра «Какое слово отличается?» </a:t>
            </a:r>
            <a:r>
              <a:rPr sz="1970" spc="10" dirty="0">
                <a:latin typeface="Calibri"/>
                <a:cs typeface="Calibri"/>
              </a:rPr>
              <a:t>Из четырёх слов, произнесённых</a:t>
            </a:r>
            <a:endParaRPr sz="1900">
              <a:latin typeface="Calibri"/>
              <a:cs typeface="Calibri"/>
            </a:endParaRPr>
          </a:p>
        </p:txBody>
      </p:sp>
      <p:sp>
        <p:nvSpPr>
          <p:cNvPr id="3" name="text 1"/>
          <p:cNvSpPr txBox="1"/>
          <p:nvPr/>
        </p:nvSpPr>
        <p:spPr>
          <a:xfrm>
            <a:off x="664464" y="1014222"/>
            <a:ext cx="1192566" cy="25298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spc="10" dirty="0">
                <a:latin typeface="Calibri"/>
                <a:cs typeface="Calibri"/>
              </a:rPr>
              <a:t>взрослым,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4" name="text 1"/>
          <p:cNvSpPr txBox="1"/>
          <p:nvPr/>
        </p:nvSpPr>
        <p:spPr>
          <a:xfrm>
            <a:off x="1999488" y="1014222"/>
            <a:ext cx="963110" cy="25298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spc="10" dirty="0">
                <a:latin typeface="Calibri"/>
                <a:cs typeface="Calibri"/>
              </a:rPr>
              <a:t>ребёнок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5" name="text 1"/>
          <p:cNvSpPr txBox="1"/>
          <p:nvPr/>
        </p:nvSpPr>
        <p:spPr>
          <a:xfrm>
            <a:off x="3105912" y="1014222"/>
            <a:ext cx="887468" cy="25298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spc="10" dirty="0">
                <a:latin typeface="Calibri"/>
                <a:cs typeface="Calibri"/>
              </a:rPr>
              <a:t>должен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6" name="text 1"/>
          <p:cNvSpPr txBox="1"/>
          <p:nvPr/>
        </p:nvSpPr>
        <p:spPr>
          <a:xfrm>
            <a:off x="4133088" y="1014222"/>
            <a:ext cx="955773" cy="25298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spc="10" dirty="0">
                <a:latin typeface="Calibri"/>
                <a:cs typeface="Calibri"/>
              </a:rPr>
              <a:t>выбрать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7" name="text 1"/>
          <p:cNvSpPr txBox="1"/>
          <p:nvPr/>
        </p:nvSpPr>
        <p:spPr>
          <a:xfrm>
            <a:off x="5230368" y="1014222"/>
            <a:ext cx="194039" cy="25298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spc="10" dirty="0">
                <a:latin typeface="Calibri"/>
                <a:cs typeface="Calibri"/>
              </a:rPr>
              <a:t>и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8" name="text 1"/>
          <p:cNvSpPr txBox="1"/>
          <p:nvPr/>
        </p:nvSpPr>
        <p:spPr>
          <a:xfrm>
            <a:off x="5565648" y="1014222"/>
            <a:ext cx="879371" cy="25298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spc="10" dirty="0">
                <a:latin typeface="Calibri"/>
                <a:cs typeface="Calibri"/>
              </a:rPr>
              <a:t>назвать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9" name="text 1"/>
          <p:cNvSpPr txBox="1"/>
          <p:nvPr/>
        </p:nvSpPr>
        <p:spPr>
          <a:xfrm>
            <a:off x="6586728" y="1014222"/>
            <a:ext cx="288149" cy="25298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spc="10" dirty="0">
                <a:latin typeface="Calibri"/>
                <a:cs typeface="Calibri"/>
              </a:rPr>
              <a:t>то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0" name="text 1"/>
          <p:cNvSpPr txBox="1"/>
          <p:nvPr/>
        </p:nvSpPr>
        <p:spPr>
          <a:xfrm>
            <a:off x="7016496" y="1014222"/>
            <a:ext cx="744533" cy="25298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spc="10" dirty="0">
                <a:latin typeface="Calibri"/>
                <a:cs typeface="Calibri"/>
              </a:rPr>
              <a:t>слово,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1" name="text 1"/>
          <p:cNvSpPr txBox="1"/>
          <p:nvPr/>
        </p:nvSpPr>
        <p:spPr>
          <a:xfrm>
            <a:off x="7900416" y="1014222"/>
            <a:ext cx="926175" cy="25298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spc="10" dirty="0">
                <a:latin typeface="Calibri"/>
                <a:cs typeface="Calibri"/>
              </a:rPr>
              <a:t>которое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2" name="text 1"/>
          <p:cNvSpPr txBox="1"/>
          <p:nvPr/>
        </p:nvSpPr>
        <p:spPr>
          <a:xfrm>
            <a:off x="664464" y="1471422"/>
            <a:ext cx="7809855" cy="25298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970" spc="10" dirty="0">
                <a:latin typeface="Calibri"/>
                <a:cs typeface="Calibri"/>
              </a:rPr>
              <a:t>отличается от остальных. Ком-ком-кот-ком Канава-канава-какао-канава</a:t>
            </a:r>
            <a:endParaRPr sz="1900">
              <a:latin typeface="Calibri"/>
              <a:cs typeface="Calibri"/>
            </a:endParaRPr>
          </a:p>
        </p:txBody>
      </p:sp>
      <p:sp>
        <p:nvSpPr>
          <p:cNvPr id="13" name="text 1"/>
          <p:cNvSpPr txBox="1"/>
          <p:nvPr/>
        </p:nvSpPr>
        <p:spPr>
          <a:xfrm>
            <a:off x="664464" y="2385822"/>
            <a:ext cx="7956859" cy="25298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910" b="1" i="1" spc="10" dirty="0">
                <a:latin typeface="Arial"/>
                <a:cs typeface="Arial"/>
              </a:rPr>
              <a:t>4. Игра «Подбери похожие слова» </a:t>
            </a:r>
            <a:r>
              <a:rPr sz="1910" spc="10" dirty="0">
                <a:latin typeface="Calibri"/>
                <a:cs typeface="Calibri"/>
              </a:rPr>
              <a:t>Взрослый произносит слова, близкие</a:t>
            </a:r>
            <a:endParaRPr sz="1900">
              <a:latin typeface="Calibri"/>
              <a:cs typeface="Calibri"/>
            </a:endParaRPr>
          </a:p>
        </p:txBody>
      </p:sp>
      <p:sp>
        <p:nvSpPr>
          <p:cNvPr id="14" name="text 1"/>
          <p:cNvSpPr txBox="1"/>
          <p:nvPr/>
        </p:nvSpPr>
        <p:spPr>
          <a:xfrm>
            <a:off x="664464" y="2843021"/>
            <a:ext cx="8069694" cy="25298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970" spc="10" dirty="0">
                <a:latin typeface="Calibri"/>
                <a:cs typeface="Calibri"/>
              </a:rPr>
              <a:t>по звучанию: кошка – ложка, ушки – пушки. Затем произносит одно слово</a:t>
            </a:r>
            <a:endParaRPr sz="1900">
              <a:latin typeface="Calibri"/>
              <a:cs typeface="Calibri"/>
            </a:endParaRPr>
          </a:p>
        </p:txBody>
      </p:sp>
      <p:sp>
        <p:nvSpPr>
          <p:cNvPr id="15" name="text 1"/>
          <p:cNvSpPr txBox="1"/>
          <p:nvPr/>
        </p:nvSpPr>
        <p:spPr>
          <a:xfrm>
            <a:off x="664464" y="3300221"/>
            <a:ext cx="4453018" cy="25298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spc="10" dirty="0">
                <a:latin typeface="Calibri"/>
                <a:cs typeface="Calibri"/>
              </a:rPr>
              <a:t>а детям подобрают к нему другие слова,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21" name="text 1"/>
          <p:cNvSpPr txBox="1"/>
          <p:nvPr/>
        </p:nvSpPr>
        <p:spPr>
          <a:xfrm>
            <a:off x="664464" y="3757421"/>
            <a:ext cx="2423334" cy="25298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spc="10" dirty="0">
                <a:latin typeface="Calibri"/>
                <a:cs typeface="Calibri"/>
              </a:rPr>
              <a:t>близкие по звучанию.</a:t>
            </a:r>
            <a:endParaRPr sz="2000">
              <a:latin typeface="Calibri"/>
              <a:cs typeface="Calibri"/>
            </a:endParaRPr>
          </a:p>
        </p:txBody>
      </p:sp>
      <p:pic>
        <p:nvPicPr>
          <p:cNvPr id="18" name="Imag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6384" y="4072128"/>
            <a:ext cx="3148584" cy="2395728"/>
          </a:xfrm>
          <a:prstGeom prst="rect">
            <a:avLst/>
          </a:prstGeom>
        </p:spPr>
      </p:pic>
      <p:pic>
        <p:nvPicPr>
          <p:cNvPr id="19" name="Image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74792" y="3215640"/>
            <a:ext cx="2999232" cy="2337815"/>
          </a:xfrm>
          <a:prstGeom prst="rect">
            <a:avLst/>
          </a:prstGeom>
        </p:spPr>
      </p:pic>
      <p:pic>
        <p:nvPicPr>
          <p:cNvPr id="20" name="Image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74792" y="5644896"/>
            <a:ext cx="3142488" cy="9966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ject 17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8000"/>
                </a:moveTo>
                <a:lnTo>
                  <a:pt x="0" y="0"/>
                </a:ln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pic>
        <p:nvPicPr>
          <p:cNvPr id="21" name="Imag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 1"/>
          <p:cNvSpPr txBox="1"/>
          <p:nvPr/>
        </p:nvSpPr>
        <p:spPr>
          <a:xfrm>
            <a:off x="734568" y="2330958"/>
            <a:ext cx="6999379" cy="25298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910" b="1" i="1" spc="10" dirty="0">
                <a:latin typeface="Arial"/>
                <a:cs typeface="Arial"/>
              </a:rPr>
              <a:t>5. Игра «Доскажи словечко» </a:t>
            </a:r>
            <a:r>
              <a:rPr sz="1910" spc="10" dirty="0">
                <a:latin typeface="Calibri"/>
                <a:cs typeface="Calibri"/>
              </a:rPr>
              <a:t>Логопед читает стишок, а ребенок</a:t>
            </a:r>
            <a:endParaRPr sz="1900">
              <a:latin typeface="Calibri"/>
              <a:cs typeface="Calibri"/>
            </a:endParaRPr>
          </a:p>
        </p:txBody>
      </p:sp>
      <p:sp>
        <p:nvSpPr>
          <p:cNvPr id="3" name="text 1"/>
          <p:cNvSpPr txBox="1"/>
          <p:nvPr/>
        </p:nvSpPr>
        <p:spPr>
          <a:xfrm>
            <a:off x="734568" y="2788158"/>
            <a:ext cx="7704375" cy="25298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970" spc="10" dirty="0">
                <a:latin typeface="Calibri"/>
                <a:cs typeface="Calibri"/>
              </a:rPr>
              <a:t>договаривает последнее слово, которое подходит по смыслу и рифме:</a:t>
            </a:r>
            <a:endParaRPr sz="1900">
              <a:latin typeface="Calibri"/>
              <a:cs typeface="Calibri"/>
            </a:endParaRPr>
          </a:p>
        </p:txBody>
      </p:sp>
      <p:sp>
        <p:nvSpPr>
          <p:cNvPr id="4" name="text 1"/>
          <p:cNvSpPr txBox="1"/>
          <p:nvPr/>
        </p:nvSpPr>
        <p:spPr>
          <a:xfrm>
            <a:off x="734568" y="3245358"/>
            <a:ext cx="2216371" cy="25298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spc="10" dirty="0">
                <a:latin typeface="Calibri"/>
                <a:cs typeface="Calibri"/>
              </a:rPr>
              <a:t>На ветке не птичка -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5" name="text 1"/>
          <p:cNvSpPr txBox="1"/>
          <p:nvPr/>
        </p:nvSpPr>
        <p:spPr>
          <a:xfrm>
            <a:off x="734568" y="3702558"/>
            <a:ext cx="2064340" cy="25298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970" spc="10" dirty="0">
                <a:latin typeface="Calibri"/>
                <a:cs typeface="Calibri"/>
              </a:rPr>
              <a:t>Зверек-невеличка,</a:t>
            </a:r>
            <a:endParaRPr sz="1900">
              <a:latin typeface="Calibri"/>
              <a:cs typeface="Calibri"/>
            </a:endParaRPr>
          </a:p>
        </p:txBody>
      </p:sp>
      <p:sp>
        <p:nvSpPr>
          <p:cNvPr id="6" name="text 1"/>
          <p:cNvSpPr txBox="1"/>
          <p:nvPr/>
        </p:nvSpPr>
        <p:spPr>
          <a:xfrm>
            <a:off x="734568" y="4159758"/>
            <a:ext cx="2661391" cy="25298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970" spc="10" dirty="0">
                <a:latin typeface="Calibri"/>
                <a:cs typeface="Calibri"/>
              </a:rPr>
              <a:t>Мех теплый, как грелка.</a:t>
            </a:r>
            <a:endParaRPr sz="1900">
              <a:latin typeface="Calibri"/>
              <a:cs typeface="Calibri"/>
            </a:endParaRPr>
          </a:p>
        </p:txBody>
      </p:sp>
      <p:sp>
        <p:nvSpPr>
          <p:cNvPr id="7" name="text 1"/>
          <p:cNvSpPr txBox="1"/>
          <p:nvPr/>
        </p:nvSpPr>
        <p:spPr>
          <a:xfrm>
            <a:off x="734568" y="4616958"/>
            <a:ext cx="1939881" cy="25298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spc="10" dirty="0">
                <a:latin typeface="Calibri"/>
                <a:cs typeface="Calibri"/>
              </a:rPr>
              <a:t>Зовут его. (белка)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8" name="text 1"/>
          <p:cNvSpPr txBox="1"/>
          <p:nvPr/>
        </p:nvSpPr>
        <p:spPr>
          <a:xfrm>
            <a:off x="734568" y="5074158"/>
            <a:ext cx="2410938" cy="25298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spc="10" dirty="0">
                <a:latin typeface="Calibri"/>
                <a:cs typeface="Calibri"/>
              </a:rPr>
              <a:t>Усложнение: ребенок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9" name="text 1"/>
          <p:cNvSpPr txBox="1"/>
          <p:nvPr/>
        </p:nvSpPr>
        <p:spPr>
          <a:xfrm>
            <a:off x="734568" y="5531358"/>
            <a:ext cx="2371725" cy="25298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spc="10" dirty="0">
                <a:latin typeface="Calibri"/>
                <a:cs typeface="Calibri"/>
              </a:rPr>
              <a:t>сам  рифмует слова и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0" name="text 1"/>
          <p:cNvSpPr txBox="1"/>
          <p:nvPr/>
        </p:nvSpPr>
        <p:spPr>
          <a:xfrm>
            <a:off x="734568" y="5988558"/>
            <a:ext cx="2923231" cy="25298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spc="10" dirty="0">
                <a:latin typeface="Calibri"/>
                <a:cs typeface="Calibri"/>
              </a:rPr>
              <a:t>сочиняет маленькие стихи</a:t>
            </a:r>
            <a:endParaRPr sz="2000">
              <a:latin typeface="Calibri"/>
              <a:cs typeface="Calibri"/>
            </a:endParaRPr>
          </a:p>
        </p:txBody>
      </p:sp>
      <p:pic>
        <p:nvPicPr>
          <p:cNvPr id="22" name="Imag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9991" y="325777"/>
            <a:ext cx="3072384" cy="1569720"/>
          </a:xfrm>
          <a:prstGeom prst="rect">
            <a:avLst/>
          </a:prstGeom>
        </p:spPr>
      </p:pic>
      <p:pic>
        <p:nvPicPr>
          <p:cNvPr id="23" name="Image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36857" y="429768"/>
            <a:ext cx="3072384" cy="1627632"/>
          </a:xfrm>
          <a:prstGeom prst="rect">
            <a:avLst/>
          </a:prstGeom>
        </p:spPr>
      </p:pic>
      <p:pic>
        <p:nvPicPr>
          <p:cNvPr id="24" name="Image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72256" y="3145536"/>
            <a:ext cx="2697480" cy="1935480"/>
          </a:xfrm>
          <a:prstGeom prst="rect">
            <a:avLst/>
          </a:prstGeom>
        </p:spPr>
      </p:pic>
      <p:pic>
        <p:nvPicPr>
          <p:cNvPr id="25" name="Image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31280" y="3358896"/>
            <a:ext cx="2328672" cy="27858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18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8000"/>
                </a:moveTo>
                <a:lnTo>
                  <a:pt x="0" y="0"/>
                </a:ln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pic>
        <p:nvPicPr>
          <p:cNvPr id="26" name="Imag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 1"/>
          <p:cNvSpPr txBox="1"/>
          <p:nvPr/>
        </p:nvSpPr>
        <p:spPr>
          <a:xfrm>
            <a:off x="3029712" y="93726"/>
            <a:ext cx="3878882" cy="30316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970" b="1" spc="10" dirty="0">
                <a:solidFill>
                  <a:srgbClr val="C00000"/>
                </a:solidFill>
                <a:latin typeface="Arial"/>
                <a:cs typeface="Arial"/>
              </a:rPr>
              <a:t>IV этап </a:t>
            </a:r>
            <a:r>
              <a:rPr sz="1970" spc="10" dirty="0">
                <a:latin typeface="Calibri"/>
                <a:cs typeface="Calibri"/>
              </a:rPr>
              <a:t>– дифференциация слогов.</a:t>
            </a:r>
            <a:endParaRPr sz="1900" dirty="0">
              <a:latin typeface="Calibri"/>
              <a:cs typeface="Calibri"/>
            </a:endParaRPr>
          </a:p>
        </p:txBody>
      </p:sp>
      <p:sp>
        <p:nvSpPr>
          <p:cNvPr id="3" name="text 1"/>
          <p:cNvSpPr txBox="1"/>
          <p:nvPr/>
        </p:nvSpPr>
        <p:spPr>
          <a:xfrm>
            <a:off x="734567" y="685038"/>
            <a:ext cx="7484904" cy="25298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910" spc="10" dirty="0">
                <a:latin typeface="Calibri"/>
                <a:cs typeface="Calibri"/>
              </a:rPr>
              <a:t>Воспроизвести ряд слогов с </a:t>
            </a:r>
            <a:r>
              <a:rPr sz="1910" i="1" spc="10" dirty="0">
                <a:latin typeface="Arial"/>
                <a:cs typeface="Arial"/>
              </a:rPr>
              <a:t>изменением </a:t>
            </a:r>
            <a:r>
              <a:rPr sz="1910" b="1" i="1" spc="10" dirty="0">
                <a:latin typeface="Arial"/>
                <a:cs typeface="Arial"/>
              </a:rPr>
              <a:t>ударного слога</a:t>
            </a:r>
            <a:r>
              <a:rPr sz="1910" spc="10" dirty="0">
                <a:latin typeface="Calibri"/>
                <a:cs typeface="Calibri"/>
              </a:rPr>
              <a:t>: ДА-ДА-ДА;</a:t>
            </a:r>
            <a:endParaRPr sz="1900">
              <a:latin typeface="Calibri"/>
              <a:cs typeface="Calibri"/>
            </a:endParaRPr>
          </a:p>
        </p:txBody>
      </p:sp>
      <p:sp>
        <p:nvSpPr>
          <p:cNvPr id="4" name="text 1"/>
          <p:cNvSpPr txBox="1"/>
          <p:nvPr/>
        </p:nvSpPr>
        <p:spPr>
          <a:xfrm>
            <a:off x="734568" y="1294638"/>
            <a:ext cx="7821643" cy="25298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910" spc="10" dirty="0">
                <a:latin typeface="Calibri"/>
                <a:cs typeface="Calibri"/>
              </a:rPr>
              <a:t>Воспроизвести сочетания слогов имеющих </a:t>
            </a:r>
            <a:r>
              <a:rPr sz="1910" b="1" i="1" spc="10" dirty="0">
                <a:latin typeface="Arial"/>
                <a:cs typeface="Arial"/>
              </a:rPr>
              <a:t>общий согласный звук</a:t>
            </a:r>
            <a:r>
              <a:rPr sz="1910" spc="10" dirty="0">
                <a:latin typeface="Calibri"/>
                <a:cs typeface="Calibri"/>
              </a:rPr>
              <a:t>: МУ-</a:t>
            </a:r>
            <a:endParaRPr sz="1900">
              <a:latin typeface="Calibri"/>
              <a:cs typeface="Calibri"/>
            </a:endParaRPr>
          </a:p>
        </p:txBody>
      </p:sp>
      <p:sp>
        <p:nvSpPr>
          <p:cNvPr id="5" name="text 1"/>
          <p:cNvSpPr txBox="1"/>
          <p:nvPr/>
        </p:nvSpPr>
        <p:spPr>
          <a:xfrm>
            <a:off x="734567" y="1599438"/>
            <a:ext cx="2172096" cy="25298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spc="10" dirty="0">
                <a:latin typeface="Calibri"/>
                <a:cs typeface="Calibri"/>
              </a:rPr>
              <a:t>МЫ-МА; НО-НА-НУ;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6" name="text 1"/>
          <p:cNvSpPr txBox="1"/>
          <p:nvPr/>
        </p:nvSpPr>
        <p:spPr>
          <a:xfrm>
            <a:off x="734567" y="2209038"/>
            <a:ext cx="7682531" cy="25298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910" spc="10" dirty="0">
                <a:latin typeface="Calibri"/>
                <a:cs typeface="Calibri"/>
              </a:rPr>
              <a:t>Воспроизвести сочетания слогов имеющих </a:t>
            </a:r>
            <a:r>
              <a:rPr sz="1910" b="1" i="1" spc="10" dirty="0">
                <a:latin typeface="Arial"/>
                <a:cs typeface="Arial"/>
              </a:rPr>
              <a:t>общий гласный</a:t>
            </a:r>
            <a:r>
              <a:rPr sz="1910" spc="10" dirty="0">
                <a:latin typeface="Calibri"/>
                <a:cs typeface="Calibri"/>
              </a:rPr>
              <a:t>: ТА-КА-ПА;</a:t>
            </a:r>
            <a:endParaRPr sz="1900">
              <a:latin typeface="Calibri"/>
              <a:cs typeface="Calibri"/>
            </a:endParaRPr>
          </a:p>
        </p:txBody>
      </p:sp>
      <p:sp>
        <p:nvSpPr>
          <p:cNvPr id="7" name="text 1"/>
          <p:cNvSpPr txBox="1"/>
          <p:nvPr/>
        </p:nvSpPr>
        <p:spPr>
          <a:xfrm>
            <a:off x="734567" y="2818638"/>
            <a:ext cx="7506835" cy="25298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50" spc="10" dirty="0">
                <a:latin typeface="Calibri"/>
                <a:cs typeface="Calibri"/>
              </a:rPr>
              <a:t>Воспроизвести сочетания слогов имеющих </a:t>
            </a:r>
            <a:r>
              <a:rPr sz="1850" b="1" i="1" spc="10" dirty="0">
                <a:latin typeface="Arial"/>
                <a:cs typeface="Arial"/>
              </a:rPr>
              <a:t>различия по глухости —</a:t>
            </a:r>
            <a:endParaRPr sz="1800">
              <a:latin typeface="Arial"/>
              <a:cs typeface="Arial"/>
            </a:endParaRPr>
          </a:p>
        </p:txBody>
      </p:sp>
      <p:sp>
        <p:nvSpPr>
          <p:cNvPr id="8" name="text 1"/>
          <p:cNvSpPr txBox="1"/>
          <p:nvPr/>
        </p:nvSpPr>
        <p:spPr>
          <a:xfrm>
            <a:off x="734567" y="3123438"/>
            <a:ext cx="6655352" cy="25298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910" b="1" i="1" spc="10" dirty="0">
                <a:latin typeface="Arial"/>
                <a:cs typeface="Arial"/>
              </a:rPr>
              <a:t>звонкости</a:t>
            </a:r>
            <a:r>
              <a:rPr sz="1910" spc="10" dirty="0">
                <a:latin typeface="Calibri"/>
                <a:cs typeface="Calibri"/>
              </a:rPr>
              <a:t>: а) по два слога: па-ба, б) по три слога: ПА-БА-ПА;</a:t>
            </a:r>
            <a:endParaRPr sz="1900">
              <a:latin typeface="Calibri"/>
              <a:cs typeface="Calibri"/>
            </a:endParaRPr>
          </a:p>
        </p:txBody>
      </p:sp>
      <p:sp>
        <p:nvSpPr>
          <p:cNvPr id="9" name="text 1"/>
          <p:cNvSpPr txBox="1"/>
          <p:nvPr/>
        </p:nvSpPr>
        <p:spPr>
          <a:xfrm>
            <a:off x="734567" y="3733038"/>
            <a:ext cx="7519890" cy="25298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910" spc="10" dirty="0">
                <a:latin typeface="Calibri"/>
                <a:cs typeface="Calibri"/>
              </a:rPr>
              <a:t>Воспроизвести сочетания слогов имеющих </a:t>
            </a:r>
            <a:r>
              <a:rPr sz="1910" i="1" spc="10" dirty="0">
                <a:latin typeface="Arial"/>
                <a:cs typeface="Arial"/>
              </a:rPr>
              <a:t>различия </a:t>
            </a:r>
            <a:r>
              <a:rPr sz="1910" b="1" i="1" spc="10" dirty="0">
                <a:latin typeface="Arial"/>
                <a:cs typeface="Arial"/>
              </a:rPr>
              <a:t>по твёрдости-</a:t>
            </a:r>
            <a:endParaRPr sz="1900">
              <a:latin typeface="Arial"/>
              <a:cs typeface="Arial"/>
            </a:endParaRPr>
          </a:p>
        </p:txBody>
      </p:sp>
      <p:sp>
        <p:nvSpPr>
          <p:cNvPr id="10" name="text 1"/>
          <p:cNvSpPr txBox="1"/>
          <p:nvPr/>
        </p:nvSpPr>
        <p:spPr>
          <a:xfrm>
            <a:off x="734567" y="4037838"/>
            <a:ext cx="2157070" cy="25298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20" b="1" i="1" spc="10" dirty="0">
                <a:latin typeface="Arial"/>
                <a:cs typeface="Arial"/>
              </a:rPr>
              <a:t>мягкости</a:t>
            </a:r>
            <a:r>
              <a:rPr sz="1820" spc="10" dirty="0">
                <a:latin typeface="Calibri"/>
                <a:cs typeface="Calibri"/>
              </a:rPr>
              <a:t>: МА-МЯ;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1" name="text 1"/>
          <p:cNvSpPr txBox="1"/>
          <p:nvPr/>
        </p:nvSpPr>
        <p:spPr>
          <a:xfrm>
            <a:off x="734567" y="4647438"/>
            <a:ext cx="7131201" cy="25298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910" spc="10" dirty="0">
                <a:latin typeface="Calibri"/>
                <a:cs typeface="Calibri"/>
              </a:rPr>
              <a:t>Воспроизвести сочетания слоговых пар, </a:t>
            </a:r>
            <a:r>
              <a:rPr sz="1910" b="1" i="1" spc="10" dirty="0">
                <a:latin typeface="Arial"/>
                <a:cs typeface="Arial"/>
              </a:rPr>
              <a:t>постепенно наращивая</a:t>
            </a:r>
            <a:endParaRPr sz="1900">
              <a:latin typeface="Arial"/>
              <a:cs typeface="Arial"/>
            </a:endParaRPr>
          </a:p>
        </p:txBody>
      </p:sp>
      <p:sp>
        <p:nvSpPr>
          <p:cNvPr id="12" name="text 1"/>
          <p:cNvSpPr txBox="1"/>
          <p:nvPr/>
        </p:nvSpPr>
        <p:spPr>
          <a:xfrm>
            <a:off x="734567" y="4952238"/>
            <a:ext cx="2772171" cy="25298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20" b="1" i="1" spc="10" dirty="0">
                <a:latin typeface="Arial"/>
                <a:cs typeface="Arial"/>
              </a:rPr>
              <a:t>согласный звук</a:t>
            </a:r>
            <a:r>
              <a:rPr sz="1820" spc="10" dirty="0">
                <a:latin typeface="Calibri"/>
                <a:cs typeface="Calibri"/>
              </a:rPr>
              <a:t>: ПА-СПА;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3" name="text 1"/>
          <p:cNvSpPr txBox="1"/>
          <p:nvPr/>
        </p:nvSpPr>
        <p:spPr>
          <a:xfrm>
            <a:off x="734567" y="5561838"/>
            <a:ext cx="7686289" cy="25298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20" spc="10" dirty="0">
                <a:latin typeface="Calibri"/>
                <a:cs typeface="Calibri"/>
              </a:rPr>
              <a:t>Воспроизвести сочетания слогов с </a:t>
            </a:r>
            <a:r>
              <a:rPr sz="1820" b="1" i="1" spc="10" dirty="0">
                <a:latin typeface="Arial"/>
                <a:cs typeface="Arial"/>
              </a:rPr>
              <a:t>общим стечением двух согласных</a:t>
            </a:r>
            <a:endParaRPr sz="1800">
              <a:latin typeface="Arial"/>
              <a:cs typeface="Arial"/>
            </a:endParaRPr>
          </a:p>
        </p:txBody>
      </p:sp>
      <p:sp>
        <p:nvSpPr>
          <p:cNvPr id="14" name="text 1"/>
          <p:cNvSpPr txBox="1"/>
          <p:nvPr/>
        </p:nvSpPr>
        <p:spPr>
          <a:xfrm>
            <a:off x="734567" y="5866638"/>
            <a:ext cx="5439507" cy="25298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20" b="1" i="1" spc="10" dirty="0">
                <a:latin typeface="Arial"/>
                <a:cs typeface="Arial"/>
              </a:rPr>
              <a:t>звуков и разными гласными</a:t>
            </a:r>
            <a:r>
              <a:rPr sz="1820" spc="10" dirty="0">
                <a:latin typeface="Calibri"/>
                <a:cs typeface="Calibri"/>
              </a:rPr>
              <a:t>: ПСА-ПСО-ПСУ-ПСЫ;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bject 19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8000"/>
                </a:moveTo>
                <a:lnTo>
                  <a:pt x="0" y="0"/>
                </a:ln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pic>
        <p:nvPicPr>
          <p:cNvPr id="27" name="Imag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 1"/>
          <p:cNvSpPr txBox="1"/>
          <p:nvPr/>
        </p:nvSpPr>
        <p:spPr>
          <a:xfrm>
            <a:off x="2904744" y="450342"/>
            <a:ext cx="3748142" cy="30316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970" b="1" spc="10" dirty="0">
                <a:solidFill>
                  <a:srgbClr val="C00000"/>
                </a:solidFill>
                <a:latin typeface="Arial"/>
                <a:cs typeface="Arial"/>
              </a:rPr>
              <a:t>Vэтап </a:t>
            </a:r>
            <a:r>
              <a:rPr sz="1970" spc="10" dirty="0">
                <a:latin typeface="Calibri"/>
                <a:cs typeface="Calibri"/>
              </a:rPr>
              <a:t>– дифференциация фонем.</a:t>
            </a:r>
            <a:endParaRPr sz="1900" dirty="0">
              <a:latin typeface="Calibri"/>
              <a:cs typeface="Calibri"/>
            </a:endParaRPr>
          </a:p>
        </p:txBody>
      </p:sp>
      <p:sp>
        <p:nvSpPr>
          <p:cNvPr id="3" name="text 1"/>
          <p:cNvSpPr txBox="1"/>
          <p:nvPr/>
        </p:nvSpPr>
        <p:spPr>
          <a:xfrm>
            <a:off x="1203959" y="1059942"/>
            <a:ext cx="7124282" cy="25298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970" spc="10" dirty="0">
                <a:latin typeface="Calibri"/>
                <a:cs typeface="Calibri"/>
              </a:rPr>
              <a:t>Начинать нужно обязательно с дифференциации гласных звуков.</a:t>
            </a:r>
            <a:endParaRPr sz="1900">
              <a:latin typeface="Calibri"/>
              <a:cs typeface="Calibri"/>
            </a:endParaRPr>
          </a:p>
        </p:txBody>
      </p:sp>
      <p:sp>
        <p:nvSpPr>
          <p:cNvPr id="4" name="text 1"/>
          <p:cNvSpPr txBox="1"/>
          <p:nvPr/>
        </p:nvSpPr>
        <p:spPr>
          <a:xfrm>
            <a:off x="664463" y="1846326"/>
            <a:ext cx="3034052" cy="24311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20" b="1" spc="10" dirty="0">
                <a:latin typeface="Arial"/>
                <a:cs typeface="Arial"/>
              </a:rPr>
              <a:t>1.Игра «Покажи картинку»</a:t>
            </a:r>
            <a:endParaRPr sz="1800">
              <a:latin typeface="Arial"/>
              <a:cs typeface="Arial"/>
            </a:endParaRPr>
          </a:p>
        </p:txBody>
      </p:sp>
      <p:sp>
        <p:nvSpPr>
          <p:cNvPr id="5" name="text 1"/>
          <p:cNvSpPr txBox="1"/>
          <p:nvPr/>
        </p:nvSpPr>
        <p:spPr>
          <a:xfrm>
            <a:off x="664463" y="2303526"/>
            <a:ext cx="8086351" cy="25298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spc="10" dirty="0">
                <a:latin typeface="Calibri"/>
                <a:cs typeface="Calibri"/>
              </a:rPr>
              <a:t>Детям картинки с изображением поезда, девочки, птички и объясняет: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6" name="text 1"/>
          <p:cNvSpPr txBox="1"/>
          <p:nvPr/>
        </p:nvSpPr>
        <p:spPr>
          <a:xfrm>
            <a:off x="664463" y="2760726"/>
            <a:ext cx="8085865" cy="25298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spc="10" dirty="0">
                <a:latin typeface="Calibri"/>
                <a:cs typeface="Calibri"/>
              </a:rPr>
              <a:t>«Поезд гудит: у – у – у», «Девочка плачет: а – а – а » и т.д. Затем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7" name="text 1"/>
          <p:cNvSpPr txBox="1"/>
          <p:nvPr/>
        </p:nvSpPr>
        <p:spPr>
          <a:xfrm>
            <a:off x="664462" y="3217926"/>
            <a:ext cx="8085380" cy="25298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940" spc="10" dirty="0">
                <a:latin typeface="Calibri"/>
                <a:cs typeface="Calibri"/>
              </a:rPr>
              <a:t>попеременно произносит эти звуки сначала удлиненно: а – а – а – а, дети</a:t>
            </a:r>
            <a:endParaRPr sz="1900">
              <a:latin typeface="Calibri"/>
              <a:cs typeface="Calibri"/>
            </a:endParaRPr>
          </a:p>
        </p:txBody>
      </p:sp>
      <p:sp>
        <p:nvSpPr>
          <p:cNvPr id="8" name="text 1"/>
          <p:cNvSpPr txBox="1"/>
          <p:nvPr/>
        </p:nvSpPr>
        <p:spPr>
          <a:xfrm>
            <a:off x="664463" y="3675126"/>
            <a:ext cx="6023984" cy="25298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spc="10" dirty="0">
                <a:latin typeface="Calibri"/>
                <a:cs typeface="Calibri"/>
              </a:rPr>
              <a:t>поднимают соответствующие картинки, затем коротко</a:t>
            </a:r>
            <a:endParaRPr sz="2000">
              <a:latin typeface="Calibri"/>
              <a:cs typeface="Calibri"/>
            </a:endParaRPr>
          </a:p>
        </p:txBody>
      </p:sp>
      <p:pic>
        <p:nvPicPr>
          <p:cNvPr id="28" name="Imag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6280" y="4072127"/>
            <a:ext cx="3499104" cy="1072896"/>
          </a:xfrm>
          <a:prstGeom prst="rect">
            <a:avLst/>
          </a:prstGeom>
        </p:spPr>
      </p:pic>
      <p:sp>
        <p:nvSpPr>
          <p:cNvPr id="9" name="text 1"/>
          <p:cNvSpPr txBox="1"/>
          <p:nvPr/>
        </p:nvSpPr>
        <p:spPr>
          <a:xfrm>
            <a:off x="734568" y="5631942"/>
            <a:ext cx="3239408" cy="24311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760" b="1" i="1" spc="10" dirty="0">
                <a:latin typeface="Arial"/>
                <a:cs typeface="Arial"/>
              </a:rPr>
              <a:t>Даем понятие гласный звук</a:t>
            </a:r>
            <a:endParaRPr sz="1700">
              <a:latin typeface="Arial"/>
              <a:cs typeface="Arial"/>
            </a:endParaRPr>
          </a:p>
        </p:txBody>
      </p:sp>
      <p:pic>
        <p:nvPicPr>
          <p:cNvPr id="29" name="Image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5152" y="4501896"/>
            <a:ext cx="1929384" cy="1996440"/>
          </a:xfrm>
          <a:prstGeom prst="rect">
            <a:avLst/>
          </a:prstGeom>
        </p:spPr>
      </p:pic>
      <p:pic>
        <p:nvPicPr>
          <p:cNvPr id="30" name="Image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87896" y="4501896"/>
            <a:ext cx="2142743" cy="19629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bject 20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8000"/>
                </a:moveTo>
                <a:lnTo>
                  <a:pt x="0" y="0"/>
                </a:ln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pic>
        <p:nvPicPr>
          <p:cNvPr id="31" name="Imag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 1"/>
          <p:cNvSpPr txBox="1"/>
          <p:nvPr/>
        </p:nvSpPr>
        <p:spPr>
          <a:xfrm>
            <a:off x="947928" y="450342"/>
            <a:ext cx="5317976" cy="24311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730" b="1" i="1" spc="10" dirty="0">
                <a:latin typeface="Arial"/>
                <a:cs typeface="Arial"/>
              </a:rPr>
              <a:t>Учим детей выделять гласный в начале слова</a:t>
            </a:r>
            <a:endParaRPr sz="1700">
              <a:latin typeface="Arial"/>
              <a:cs typeface="Arial"/>
            </a:endParaRPr>
          </a:p>
        </p:txBody>
      </p:sp>
      <p:pic>
        <p:nvPicPr>
          <p:cNvPr id="32" name="Imag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29512" y="929640"/>
            <a:ext cx="2859024" cy="1929384"/>
          </a:xfrm>
          <a:prstGeom prst="rect">
            <a:avLst/>
          </a:prstGeom>
        </p:spPr>
      </p:pic>
      <p:sp>
        <p:nvSpPr>
          <p:cNvPr id="3" name="text 1"/>
          <p:cNvSpPr txBox="1"/>
          <p:nvPr/>
        </p:nvSpPr>
        <p:spPr>
          <a:xfrm>
            <a:off x="734568" y="3586734"/>
            <a:ext cx="4302105" cy="24311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910" b="1" spc="10" dirty="0">
                <a:latin typeface="Arial"/>
                <a:cs typeface="Arial"/>
              </a:rPr>
              <a:t>2.  Игра  «Найди  одинаковый  звук»</a:t>
            </a:r>
            <a:endParaRPr sz="1900">
              <a:latin typeface="Arial"/>
              <a:cs typeface="Arial"/>
            </a:endParaRPr>
          </a:p>
        </p:txBody>
      </p:sp>
      <p:sp>
        <p:nvSpPr>
          <p:cNvPr id="4" name="text 1"/>
          <p:cNvSpPr txBox="1"/>
          <p:nvPr/>
        </p:nvSpPr>
        <p:spPr>
          <a:xfrm>
            <a:off x="5151119" y="3586734"/>
            <a:ext cx="1562681" cy="25298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spc="10" dirty="0">
                <a:latin typeface="Calibri"/>
                <a:cs typeface="Calibri"/>
              </a:rPr>
              <a:t>Произносится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5" name="text 1"/>
          <p:cNvSpPr txBox="1"/>
          <p:nvPr/>
        </p:nvSpPr>
        <p:spPr>
          <a:xfrm>
            <a:off x="6830567" y="3586734"/>
            <a:ext cx="1177367" cy="25298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spc="10" dirty="0">
                <a:latin typeface="Calibri"/>
                <a:cs typeface="Calibri"/>
              </a:rPr>
              <a:t>ряд  слов,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6" name="text 1"/>
          <p:cNvSpPr txBox="1"/>
          <p:nvPr/>
        </p:nvSpPr>
        <p:spPr>
          <a:xfrm>
            <a:off x="8122919" y="3586734"/>
            <a:ext cx="553782" cy="25298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spc="10" dirty="0">
                <a:latin typeface="Calibri"/>
                <a:cs typeface="Calibri"/>
              </a:rPr>
              <a:t>дети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7" name="text 1"/>
          <p:cNvSpPr txBox="1"/>
          <p:nvPr/>
        </p:nvSpPr>
        <p:spPr>
          <a:xfrm>
            <a:off x="734567" y="4043934"/>
            <a:ext cx="5913375" cy="25298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910" spc="10" dirty="0">
                <a:latin typeface="Calibri"/>
                <a:cs typeface="Calibri"/>
              </a:rPr>
              <a:t>определяют повторяющийся звук: </a:t>
            </a:r>
            <a:r>
              <a:rPr sz="1910" i="1" spc="10" dirty="0">
                <a:latin typeface="Arial"/>
                <a:cs typeface="Arial"/>
              </a:rPr>
              <a:t>сова, косы, нос — С</a:t>
            </a:r>
            <a:endParaRPr sz="1900">
              <a:latin typeface="Arial"/>
              <a:cs typeface="Arial"/>
            </a:endParaRPr>
          </a:p>
        </p:txBody>
      </p:sp>
      <p:sp>
        <p:nvSpPr>
          <p:cNvPr id="8" name="text 1"/>
          <p:cNvSpPr txBox="1"/>
          <p:nvPr/>
        </p:nvSpPr>
        <p:spPr>
          <a:xfrm>
            <a:off x="734567" y="4958334"/>
            <a:ext cx="3532016" cy="24311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760" b="1" i="1" spc="10" dirty="0">
                <a:latin typeface="Arial"/>
                <a:cs typeface="Arial"/>
              </a:rPr>
              <a:t>Даем понятие согласный звук</a:t>
            </a:r>
            <a:endParaRPr sz="1700">
              <a:latin typeface="Arial"/>
              <a:cs typeface="Arial"/>
            </a:endParaRPr>
          </a:p>
        </p:txBody>
      </p:sp>
      <p:pic>
        <p:nvPicPr>
          <p:cNvPr id="33" name="Image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22557" y="4432100"/>
            <a:ext cx="2246375" cy="1914144"/>
          </a:xfrm>
          <a:prstGeom prst="rect">
            <a:avLst/>
          </a:prstGeom>
        </p:spPr>
      </p:pic>
      <p:pic>
        <p:nvPicPr>
          <p:cNvPr id="34" name="Image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87896" y="4002024"/>
            <a:ext cx="2084832" cy="1999488"/>
          </a:xfrm>
          <a:prstGeom prst="rect">
            <a:avLst/>
          </a:prstGeom>
        </p:spPr>
      </p:pic>
      <p:pic>
        <p:nvPicPr>
          <p:cNvPr id="35" name="Image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74536" y="286512"/>
            <a:ext cx="2212848" cy="27249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bject 21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8000"/>
                </a:moveTo>
                <a:lnTo>
                  <a:pt x="0" y="0"/>
                </a:ln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pic>
        <p:nvPicPr>
          <p:cNvPr id="36" name="Imag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 1"/>
          <p:cNvSpPr txBox="1"/>
          <p:nvPr/>
        </p:nvSpPr>
        <p:spPr>
          <a:xfrm>
            <a:off x="664464" y="444246"/>
            <a:ext cx="2480843" cy="49400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530" b="1" i="1" spc="10" dirty="0">
                <a:latin typeface="Arial"/>
                <a:cs typeface="Arial"/>
              </a:rPr>
              <a:t>Согласные могут быть</a:t>
            </a:r>
            <a:endParaRPr sz="1500">
              <a:latin typeface="Arial"/>
              <a:cs typeface="Arial"/>
            </a:endParaRPr>
          </a:p>
          <a:p>
            <a:pPr marL="51815">
              <a:lnSpc>
                <a:spcPct val="100000"/>
              </a:lnSpc>
            </a:pPr>
            <a:r>
              <a:rPr sz="1800" b="1" i="1" spc="10" dirty="0">
                <a:latin typeface="Arial"/>
                <a:cs typeface="Arial"/>
              </a:rPr>
              <a:t>твердые и мягкие</a:t>
            </a:r>
            <a:endParaRPr sz="1800">
              <a:latin typeface="Arial"/>
              <a:cs typeface="Arial"/>
            </a:endParaRPr>
          </a:p>
        </p:txBody>
      </p:sp>
      <p:pic>
        <p:nvPicPr>
          <p:cNvPr id="37" name="Imag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5152" y="429768"/>
            <a:ext cx="3998976" cy="2709671"/>
          </a:xfrm>
          <a:prstGeom prst="rect">
            <a:avLst/>
          </a:prstGeom>
        </p:spPr>
      </p:pic>
      <p:sp>
        <p:nvSpPr>
          <p:cNvPr id="3" name="text 1"/>
          <p:cNvSpPr txBox="1"/>
          <p:nvPr/>
        </p:nvSpPr>
        <p:spPr>
          <a:xfrm>
            <a:off x="877824" y="3659886"/>
            <a:ext cx="3301897" cy="21968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590" b="1" i="1" spc="10" dirty="0">
                <a:latin typeface="Arial"/>
                <a:cs typeface="Arial"/>
              </a:rPr>
              <a:t>Даем понятие звонкий и глухой</a:t>
            </a:r>
            <a:endParaRPr sz="1500">
              <a:latin typeface="Arial"/>
              <a:cs typeface="Arial"/>
            </a:endParaRPr>
          </a:p>
        </p:txBody>
      </p:sp>
      <p:pic>
        <p:nvPicPr>
          <p:cNvPr id="38" name="Image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58512" y="3715512"/>
            <a:ext cx="3645408" cy="26426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bject 2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8000"/>
                </a:moveTo>
                <a:lnTo>
                  <a:pt x="0" y="0"/>
                </a:ln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pic>
        <p:nvPicPr>
          <p:cNvPr id="39" name="Imag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 1"/>
          <p:cNvSpPr txBox="1"/>
          <p:nvPr/>
        </p:nvSpPr>
        <p:spPr>
          <a:xfrm>
            <a:off x="734568" y="3665982"/>
            <a:ext cx="3274924" cy="21968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530" b="1" i="1" spc="10" dirty="0">
                <a:latin typeface="Arial"/>
                <a:cs typeface="Arial"/>
              </a:rPr>
              <a:t>Даем отличие звуков от буквы</a:t>
            </a:r>
            <a:endParaRPr sz="1500">
              <a:latin typeface="Arial"/>
              <a:cs typeface="Arial"/>
            </a:endParaRPr>
          </a:p>
        </p:txBody>
      </p:sp>
      <p:pic>
        <p:nvPicPr>
          <p:cNvPr id="40" name="Imag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5152" y="359664"/>
            <a:ext cx="3928872" cy="2929128"/>
          </a:xfrm>
          <a:prstGeom prst="rect">
            <a:avLst/>
          </a:prstGeom>
        </p:spPr>
      </p:pic>
      <p:sp>
        <p:nvSpPr>
          <p:cNvPr id="3" name="text 1"/>
          <p:cNvSpPr txBox="1"/>
          <p:nvPr/>
        </p:nvSpPr>
        <p:spPr>
          <a:xfrm>
            <a:off x="1021080" y="444246"/>
            <a:ext cx="3147365" cy="21968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80" b="1" i="1" spc="10" dirty="0">
                <a:latin typeface="Arial"/>
                <a:cs typeface="Arial"/>
              </a:rPr>
              <a:t>Даем характеристику звукам</a:t>
            </a:r>
            <a:endParaRPr sz="1600">
              <a:latin typeface="Arial"/>
              <a:cs typeface="Arial"/>
            </a:endParaRPr>
          </a:p>
        </p:txBody>
      </p:sp>
      <p:pic>
        <p:nvPicPr>
          <p:cNvPr id="41" name="Image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9536" y="4072128"/>
            <a:ext cx="3712464" cy="2246376"/>
          </a:xfrm>
          <a:prstGeom prst="rect">
            <a:avLst/>
          </a:prstGeom>
        </p:spPr>
      </p:pic>
      <p:pic>
        <p:nvPicPr>
          <p:cNvPr id="42" name="Image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58512" y="4002024"/>
            <a:ext cx="3928872" cy="22158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object 23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8000"/>
                </a:moveTo>
                <a:lnTo>
                  <a:pt x="0" y="0"/>
                </a:ln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pic>
        <p:nvPicPr>
          <p:cNvPr id="43" name="Imag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 1"/>
          <p:cNvSpPr txBox="1"/>
          <p:nvPr/>
        </p:nvSpPr>
        <p:spPr>
          <a:xfrm>
            <a:off x="877824" y="374142"/>
            <a:ext cx="2830068" cy="21968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530" b="1" i="1" spc="10" dirty="0">
                <a:latin typeface="Arial"/>
                <a:cs typeface="Arial"/>
              </a:rPr>
              <a:t>Соотнесение звука и буквы</a:t>
            </a:r>
            <a:endParaRPr sz="1500">
              <a:latin typeface="Arial"/>
              <a:cs typeface="Arial"/>
            </a:endParaRPr>
          </a:p>
        </p:txBody>
      </p:sp>
      <p:pic>
        <p:nvPicPr>
          <p:cNvPr id="44" name="Imag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2896" y="786384"/>
            <a:ext cx="7357872" cy="54315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object 24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8000"/>
                </a:moveTo>
                <a:lnTo>
                  <a:pt x="0" y="0"/>
                </a:ln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pic>
        <p:nvPicPr>
          <p:cNvPr id="45" name="Imag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 1"/>
          <p:cNvSpPr txBox="1"/>
          <p:nvPr/>
        </p:nvSpPr>
        <p:spPr>
          <a:xfrm>
            <a:off x="804672" y="450342"/>
            <a:ext cx="3135989" cy="24311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760" b="1" i="1" spc="10" dirty="0">
                <a:latin typeface="Arial"/>
                <a:cs typeface="Arial"/>
              </a:rPr>
              <a:t>Соотнесение звука и буквы</a:t>
            </a:r>
            <a:endParaRPr sz="1700">
              <a:latin typeface="Arial"/>
              <a:cs typeface="Arial"/>
            </a:endParaRPr>
          </a:p>
        </p:txBody>
      </p:sp>
      <p:sp>
        <p:nvSpPr>
          <p:cNvPr id="3" name="text 1"/>
          <p:cNvSpPr txBox="1"/>
          <p:nvPr/>
        </p:nvSpPr>
        <p:spPr>
          <a:xfrm>
            <a:off x="2090928" y="3736086"/>
            <a:ext cx="4802647" cy="24311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760" b="1" i="1" spc="10" dirty="0">
                <a:latin typeface="Arial"/>
                <a:cs typeface="Arial"/>
              </a:rPr>
              <a:t>Игра «Почтальон или говорящее письмо»</a:t>
            </a:r>
            <a:endParaRPr sz="1700">
              <a:latin typeface="Arial"/>
              <a:cs typeface="Arial"/>
            </a:endParaRPr>
          </a:p>
        </p:txBody>
      </p:sp>
      <p:pic>
        <p:nvPicPr>
          <p:cNvPr id="46" name="Imag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9536" y="4130040"/>
            <a:ext cx="1929384" cy="2727960"/>
          </a:xfrm>
          <a:prstGeom prst="rect">
            <a:avLst/>
          </a:prstGeom>
        </p:spPr>
      </p:pic>
      <p:pic>
        <p:nvPicPr>
          <p:cNvPr id="47" name="Image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58896" y="4315968"/>
            <a:ext cx="1642872" cy="2325624"/>
          </a:xfrm>
          <a:prstGeom prst="rect">
            <a:avLst/>
          </a:prstGeom>
        </p:spPr>
      </p:pic>
      <p:pic>
        <p:nvPicPr>
          <p:cNvPr id="48" name="Image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15000" y="4288536"/>
            <a:ext cx="1645919" cy="2325624"/>
          </a:xfrm>
          <a:prstGeom prst="rect">
            <a:avLst/>
          </a:prstGeom>
        </p:spPr>
      </p:pic>
      <p:pic>
        <p:nvPicPr>
          <p:cNvPr id="49" name="Image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31408" y="204215"/>
            <a:ext cx="2286000" cy="3218688"/>
          </a:xfrm>
          <a:prstGeom prst="rect">
            <a:avLst/>
          </a:prstGeom>
        </p:spPr>
      </p:pic>
      <p:pic>
        <p:nvPicPr>
          <p:cNvPr id="50" name="Image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16024" y="929640"/>
            <a:ext cx="2176271" cy="25725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12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85800" y="152400"/>
            <a:ext cx="82296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lvl="0" indent="-274320">
              <a:spcBef>
                <a:spcPct val="20000"/>
              </a:spcBef>
              <a:buClr>
                <a:srgbClr val="0BD0D9"/>
              </a:buClr>
              <a:buSzPct val="95000"/>
              <a:buFont typeface="Wingdings 2"/>
              <a:buChar char=""/>
            </a:pPr>
            <a:r>
              <a:rPr lang="ru-RU" sz="2800" b="1" dirty="0">
                <a:solidFill>
                  <a:srgbClr val="0070C0"/>
                </a:solidFill>
                <a:latin typeface="Constantia"/>
              </a:rPr>
              <a:t>Постер </a:t>
            </a:r>
            <a:r>
              <a:rPr lang="ru-RU" sz="2800" dirty="0">
                <a:solidFill>
                  <a:srgbClr val="0070C0"/>
                </a:solidFill>
                <a:latin typeface="Constantia"/>
              </a:rPr>
              <a:t>– это своего рода объявление, плакат, афиша. Также под постером подразумевают художественно оформленный плакат, который используется для рекламных или декоративных целей.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800" y="2743200"/>
            <a:ext cx="2514600" cy="3553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81082" y="2048668"/>
            <a:ext cx="2360893" cy="3343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84837" y="3429000"/>
            <a:ext cx="3230563" cy="2713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422608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bject 25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8000"/>
                </a:moveTo>
                <a:lnTo>
                  <a:pt x="0" y="0"/>
                </a:ln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pic>
        <p:nvPicPr>
          <p:cNvPr id="51" name="Imag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 1"/>
          <p:cNvSpPr txBox="1"/>
          <p:nvPr/>
        </p:nvSpPr>
        <p:spPr>
          <a:xfrm>
            <a:off x="2468880" y="300990"/>
            <a:ext cx="4535881" cy="21968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530" b="1" i="1" spc="10" dirty="0">
                <a:latin typeface="Arial"/>
                <a:cs typeface="Arial"/>
              </a:rPr>
              <a:t>Различаем звуки  по твердости и мягкости</a:t>
            </a:r>
            <a:endParaRPr sz="1500">
              <a:latin typeface="Arial"/>
              <a:cs typeface="Arial"/>
            </a:endParaRPr>
          </a:p>
        </p:txBody>
      </p:sp>
      <p:sp>
        <p:nvSpPr>
          <p:cNvPr id="3" name="text 1"/>
          <p:cNvSpPr txBox="1"/>
          <p:nvPr/>
        </p:nvSpPr>
        <p:spPr>
          <a:xfrm>
            <a:off x="2542031" y="3592830"/>
            <a:ext cx="4393006" cy="21968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530" b="1" i="1" spc="10" dirty="0">
                <a:latin typeface="Arial"/>
                <a:cs typeface="Arial"/>
              </a:rPr>
              <a:t>Различаем звуки  по глухости и звонкости</a:t>
            </a:r>
            <a:endParaRPr sz="1500">
              <a:latin typeface="Arial"/>
              <a:cs typeface="Arial"/>
            </a:endParaRPr>
          </a:p>
        </p:txBody>
      </p:sp>
      <p:pic>
        <p:nvPicPr>
          <p:cNvPr id="52" name="Imag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9536" y="4145280"/>
            <a:ext cx="2660904" cy="2508504"/>
          </a:xfrm>
          <a:prstGeom prst="rect">
            <a:avLst/>
          </a:prstGeom>
        </p:spPr>
      </p:pic>
      <p:pic>
        <p:nvPicPr>
          <p:cNvPr id="53" name="Image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01640" y="4145280"/>
            <a:ext cx="2572512" cy="2401824"/>
          </a:xfrm>
          <a:prstGeom prst="rect">
            <a:avLst/>
          </a:prstGeom>
        </p:spPr>
      </p:pic>
      <p:pic>
        <p:nvPicPr>
          <p:cNvPr id="54" name="Image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6384" y="716280"/>
            <a:ext cx="2785872" cy="2572512"/>
          </a:xfrm>
          <a:prstGeom prst="rect">
            <a:avLst/>
          </a:prstGeom>
        </p:spPr>
      </p:pic>
      <p:pic>
        <p:nvPicPr>
          <p:cNvPr id="55" name="Image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15128" y="716280"/>
            <a:ext cx="2715768" cy="26426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object 26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8000"/>
                </a:moveTo>
                <a:lnTo>
                  <a:pt x="0" y="0"/>
                </a:ln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pic>
        <p:nvPicPr>
          <p:cNvPr id="56" name="Imag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 1"/>
          <p:cNvSpPr txBox="1"/>
          <p:nvPr/>
        </p:nvSpPr>
        <p:spPr>
          <a:xfrm>
            <a:off x="664464" y="413766"/>
            <a:ext cx="3931679" cy="24311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20" i="1" spc="10" dirty="0">
                <a:latin typeface="Arial"/>
                <a:cs typeface="Arial"/>
              </a:rPr>
              <a:t>Узнавание и выделение согласного</a:t>
            </a:r>
            <a:endParaRPr sz="1800">
              <a:latin typeface="Arial"/>
              <a:cs typeface="Arial"/>
            </a:endParaRPr>
          </a:p>
        </p:txBody>
      </p:sp>
      <p:sp>
        <p:nvSpPr>
          <p:cNvPr id="3" name="text 1"/>
          <p:cNvSpPr txBox="1"/>
          <p:nvPr/>
        </p:nvSpPr>
        <p:spPr>
          <a:xfrm>
            <a:off x="664463" y="870966"/>
            <a:ext cx="1238000" cy="25298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spc="10" dirty="0">
                <a:latin typeface="Calibri"/>
                <a:cs typeface="Calibri"/>
              </a:rPr>
              <a:t>- </a:t>
            </a:r>
            <a:r>
              <a:rPr sz="2000" i="1" spc="10" dirty="0">
                <a:latin typeface="Arial"/>
                <a:cs typeface="Arial"/>
              </a:rPr>
              <a:t>в начале,</a:t>
            </a:r>
            <a:endParaRPr sz="2000">
              <a:latin typeface="Arial"/>
              <a:cs typeface="Arial"/>
            </a:endParaRPr>
          </a:p>
        </p:txBody>
      </p:sp>
      <p:sp>
        <p:nvSpPr>
          <p:cNvPr id="4" name="text 1"/>
          <p:cNvSpPr txBox="1"/>
          <p:nvPr/>
        </p:nvSpPr>
        <p:spPr>
          <a:xfrm>
            <a:off x="664463" y="1328166"/>
            <a:ext cx="1230703" cy="25298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970" spc="10" dirty="0">
                <a:latin typeface="Calibri"/>
                <a:cs typeface="Calibri"/>
              </a:rPr>
              <a:t>- </a:t>
            </a:r>
            <a:r>
              <a:rPr sz="1970" i="1" spc="10" dirty="0">
                <a:latin typeface="Arial"/>
                <a:cs typeface="Arial"/>
              </a:rPr>
              <a:t>середине</a:t>
            </a:r>
            <a:endParaRPr sz="1900">
              <a:latin typeface="Arial"/>
              <a:cs typeface="Arial"/>
            </a:endParaRPr>
          </a:p>
        </p:txBody>
      </p:sp>
      <p:sp>
        <p:nvSpPr>
          <p:cNvPr id="5" name="text 1"/>
          <p:cNvSpPr txBox="1"/>
          <p:nvPr/>
        </p:nvSpPr>
        <p:spPr>
          <a:xfrm>
            <a:off x="664463" y="1785366"/>
            <a:ext cx="1594445" cy="25298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spc="10" dirty="0">
                <a:latin typeface="Calibri"/>
                <a:cs typeface="Calibri"/>
              </a:rPr>
              <a:t>-  </a:t>
            </a:r>
            <a:r>
              <a:rPr sz="2000" i="1" spc="10" dirty="0">
                <a:latin typeface="Arial"/>
                <a:cs typeface="Arial"/>
              </a:rPr>
              <a:t>конце слова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57" name="Imag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01384" y="716280"/>
            <a:ext cx="2221992" cy="1999488"/>
          </a:xfrm>
          <a:prstGeom prst="rect">
            <a:avLst/>
          </a:prstGeom>
        </p:spPr>
      </p:pic>
      <p:pic>
        <p:nvPicPr>
          <p:cNvPr id="58" name="Image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72256" y="816864"/>
            <a:ext cx="2429256" cy="1972056"/>
          </a:xfrm>
          <a:prstGeom prst="rect">
            <a:avLst/>
          </a:prstGeom>
        </p:spPr>
      </p:pic>
      <p:sp>
        <p:nvSpPr>
          <p:cNvPr id="6" name="text 1"/>
          <p:cNvSpPr txBox="1"/>
          <p:nvPr/>
        </p:nvSpPr>
        <p:spPr>
          <a:xfrm>
            <a:off x="664464" y="2952750"/>
            <a:ext cx="2843034" cy="24311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760" b="1" i="1" spc="10" dirty="0">
                <a:latin typeface="Arial"/>
                <a:cs typeface="Arial"/>
              </a:rPr>
              <a:t>3. Звуковой анализ слова</a:t>
            </a:r>
            <a:endParaRPr sz="1700">
              <a:latin typeface="Arial"/>
              <a:cs typeface="Arial"/>
            </a:endParaRPr>
          </a:p>
        </p:txBody>
      </p:sp>
      <p:sp>
        <p:nvSpPr>
          <p:cNvPr id="7" name="text 1"/>
          <p:cNvSpPr txBox="1"/>
          <p:nvPr/>
        </p:nvSpPr>
        <p:spPr>
          <a:xfrm>
            <a:off x="664464" y="3562350"/>
            <a:ext cx="7990689" cy="25298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910" b="1" spc="10" dirty="0">
                <a:latin typeface="Arial"/>
                <a:cs typeface="Arial"/>
              </a:rPr>
              <a:t>Игра «Назови по порядку» </a:t>
            </a:r>
            <a:r>
              <a:rPr sz="1910" spc="10" dirty="0">
                <a:latin typeface="Calibri"/>
                <a:cs typeface="Calibri"/>
              </a:rPr>
              <a:t>Полный звукослоговой анализ слова: </a:t>
            </a:r>
            <a:r>
              <a:rPr sz="1910" i="1" spc="10" dirty="0">
                <a:latin typeface="Arial"/>
                <a:cs typeface="Arial"/>
              </a:rPr>
              <a:t>РАК </a:t>
            </a:r>
            <a:r>
              <a:rPr sz="1910" spc="10" dirty="0">
                <a:latin typeface="Calibri"/>
                <a:cs typeface="Calibri"/>
              </a:rPr>
              <a:t>– Р,</a:t>
            </a:r>
            <a:endParaRPr sz="1900">
              <a:latin typeface="Calibri"/>
              <a:cs typeface="Calibri"/>
            </a:endParaRPr>
          </a:p>
        </p:txBody>
      </p:sp>
      <p:sp>
        <p:nvSpPr>
          <p:cNvPr id="8" name="text 1"/>
          <p:cNvSpPr txBox="1"/>
          <p:nvPr/>
        </p:nvSpPr>
        <p:spPr>
          <a:xfrm>
            <a:off x="664464" y="3867150"/>
            <a:ext cx="528483" cy="25298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spc="10" dirty="0">
                <a:latin typeface="Calibri"/>
                <a:cs typeface="Calibri"/>
              </a:rPr>
              <a:t>А, К.</a:t>
            </a:r>
            <a:endParaRPr sz="2000">
              <a:latin typeface="Calibri"/>
              <a:cs typeface="Calibri"/>
            </a:endParaRPr>
          </a:p>
        </p:txBody>
      </p:sp>
      <p:pic>
        <p:nvPicPr>
          <p:cNvPr id="59" name="Image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02280" y="3931920"/>
            <a:ext cx="3142488" cy="1143000"/>
          </a:xfrm>
          <a:prstGeom prst="rect">
            <a:avLst/>
          </a:prstGeom>
        </p:spPr>
      </p:pic>
      <p:sp>
        <p:nvSpPr>
          <p:cNvPr id="9" name="text 1"/>
          <p:cNvSpPr txBox="1"/>
          <p:nvPr/>
        </p:nvSpPr>
        <p:spPr>
          <a:xfrm>
            <a:off x="664464" y="5738622"/>
            <a:ext cx="8234219" cy="25298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910" b="1" spc="10" dirty="0">
                <a:latin typeface="Arial"/>
                <a:cs typeface="Arial"/>
              </a:rPr>
              <a:t>Игра  «Синий  —  красный  —  зеленый»  </a:t>
            </a:r>
            <a:r>
              <a:rPr sz="1910" spc="10" dirty="0">
                <a:latin typeface="Calibri"/>
                <a:cs typeface="Calibri"/>
              </a:rPr>
              <a:t>Обучающий  называет  звук,  а</a:t>
            </a:r>
            <a:endParaRPr sz="1900">
              <a:latin typeface="Calibri"/>
              <a:cs typeface="Calibri"/>
            </a:endParaRPr>
          </a:p>
        </p:txBody>
      </p:sp>
      <p:sp>
        <p:nvSpPr>
          <p:cNvPr id="10" name="text 1"/>
          <p:cNvSpPr txBox="1"/>
          <p:nvPr/>
        </p:nvSpPr>
        <p:spPr>
          <a:xfrm>
            <a:off x="664464" y="6043422"/>
            <a:ext cx="7134371" cy="25298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940" spc="10" dirty="0">
                <a:latin typeface="Calibri"/>
                <a:cs typeface="Calibri"/>
              </a:rPr>
              <a:t>ребёнок в ответ показывает фишку: Б – синюю, И – красную и др.</a:t>
            </a:r>
            <a:endParaRPr sz="190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object 27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8000"/>
                </a:moveTo>
                <a:lnTo>
                  <a:pt x="0" y="0"/>
                </a:ln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pic>
        <p:nvPicPr>
          <p:cNvPr id="60" name="Imag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 1"/>
          <p:cNvSpPr txBox="1"/>
          <p:nvPr/>
        </p:nvSpPr>
        <p:spPr>
          <a:xfrm>
            <a:off x="999744" y="697230"/>
            <a:ext cx="7616637" cy="29392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910" b="1" spc="10" dirty="0">
                <a:solidFill>
                  <a:srgbClr val="C00000"/>
                </a:solidFill>
                <a:latin typeface="Arial"/>
                <a:cs typeface="Arial"/>
              </a:rPr>
              <a:t>VI этап работы  </a:t>
            </a:r>
            <a:r>
              <a:rPr sz="1910" b="1" spc="10" dirty="0">
                <a:latin typeface="Arial"/>
                <a:cs typeface="Arial"/>
              </a:rPr>
              <a:t>- </a:t>
            </a:r>
            <a:r>
              <a:rPr sz="1910" spc="10" dirty="0">
                <a:latin typeface="Calibri"/>
                <a:cs typeface="Calibri"/>
              </a:rPr>
              <a:t>развитие у детей навыков элементарного звукового</a:t>
            </a:r>
            <a:endParaRPr sz="1900" dirty="0">
              <a:latin typeface="Calibri"/>
              <a:cs typeface="Calibri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999744" y="917448"/>
            <a:ext cx="1862328" cy="24384"/>
          </a:xfrm>
          <a:custGeom>
            <a:avLst/>
            <a:gdLst/>
            <a:ahLst/>
            <a:cxnLst/>
            <a:rect l="l" t="t" r="r" b="b"/>
            <a:pathLst>
              <a:path w="1862328" h="24384">
                <a:moveTo>
                  <a:pt x="0" y="24384"/>
                </a:moveTo>
                <a:lnTo>
                  <a:pt x="0" y="0"/>
                </a:lnTo>
                <a:lnTo>
                  <a:pt x="1862328" y="0"/>
                </a:lnTo>
                <a:lnTo>
                  <a:pt x="1862328" y="24384"/>
                </a:lnTo>
                <a:lnTo>
                  <a:pt x="0" y="2438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text 1"/>
          <p:cNvSpPr txBox="1"/>
          <p:nvPr/>
        </p:nvSpPr>
        <p:spPr>
          <a:xfrm>
            <a:off x="4282440" y="1002030"/>
            <a:ext cx="991950" cy="25298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spc="10" dirty="0">
                <a:latin typeface="Calibri"/>
                <a:cs typeface="Calibri"/>
              </a:rPr>
              <a:t>анализа.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4" name="text 1"/>
          <p:cNvSpPr txBox="1"/>
          <p:nvPr/>
        </p:nvSpPr>
        <p:spPr>
          <a:xfrm>
            <a:off x="664464" y="1413510"/>
            <a:ext cx="252731" cy="24311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b="1" i="1" spc="10" dirty="0">
                <a:latin typeface="Arial"/>
                <a:cs typeface="Arial"/>
              </a:rPr>
              <a:t>1.</a:t>
            </a:r>
            <a:endParaRPr sz="2000">
              <a:latin typeface="Arial"/>
              <a:cs typeface="Arial"/>
            </a:endParaRPr>
          </a:p>
        </p:txBody>
      </p:sp>
      <p:sp>
        <p:nvSpPr>
          <p:cNvPr id="5" name="text 1"/>
          <p:cNvSpPr txBox="1"/>
          <p:nvPr/>
        </p:nvSpPr>
        <p:spPr>
          <a:xfrm>
            <a:off x="1121664" y="1413510"/>
            <a:ext cx="4453023" cy="24311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730" b="1" i="1" spc="10" dirty="0">
                <a:latin typeface="Arial"/>
                <a:cs typeface="Arial"/>
              </a:rPr>
              <a:t>определяем количество слогов в слове</a:t>
            </a:r>
            <a:endParaRPr sz="1700">
              <a:latin typeface="Arial"/>
              <a:cs typeface="Arial"/>
            </a:endParaRPr>
          </a:p>
        </p:txBody>
      </p:sp>
      <p:sp>
        <p:nvSpPr>
          <p:cNvPr id="6" name="text 1"/>
          <p:cNvSpPr txBox="1"/>
          <p:nvPr/>
        </p:nvSpPr>
        <p:spPr>
          <a:xfrm>
            <a:off x="664464" y="1870710"/>
            <a:ext cx="134587" cy="25298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spc="10" dirty="0">
                <a:latin typeface="Calibri"/>
                <a:cs typeface="Calibri"/>
              </a:rPr>
              <a:t>-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7" name="text 1"/>
          <p:cNvSpPr txBox="1"/>
          <p:nvPr/>
        </p:nvSpPr>
        <p:spPr>
          <a:xfrm>
            <a:off x="1121664" y="1870710"/>
            <a:ext cx="1633012" cy="25298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spc="10" dirty="0">
                <a:latin typeface="Calibri"/>
                <a:cs typeface="Calibri"/>
              </a:rPr>
              <a:t>Отхлопывание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8" name="text 1"/>
          <p:cNvSpPr txBox="1"/>
          <p:nvPr/>
        </p:nvSpPr>
        <p:spPr>
          <a:xfrm>
            <a:off x="664464" y="2327910"/>
            <a:ext cx="134587" cy="25298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spc="10" dirty="0">
                <a:latin typeface="Calibri"/>
                <a:cs typeface="Calibri"/>
              </a:rPr>
              <a:t>-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9" name="text 1"/>
          <p:cNvSpPr txBox="1"/>
          <p:nvPr/>
        </p:nvSpPr>
        <p:spPr>
          <a:xfrm>
            <a:off x="1121664" y="2327910"/>
            <a:ext cx="1706376" cy="25298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spc="10" dirty="0">
                <a:latin typeface="Calibri"/>
                <a:cs typeface="Calibri"/>
              </a:rPr>
              <a:t>По подбородку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0" name="text 1"/>
          <p:cNvSpPr txBox="1"/>
          <p:nvPr/>
        </p:nvSpPr>
        <p:spPr>
          <a:xfrm>
            <a:off x="664464" y="2785109"/>
            <a:ext cx="134587" cy="25298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spc="10" dirty="0">
                <a:latin typeface="Calibri"/>
                <a:cs typeface="Calibri"/>
              </a:rPr>
              <a:t>-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1" name="text 1"/>
          <p:cNvSpPr txBox="1"/>
          <p:nvPr/>
        </p:nvSpPr>
        <p:spPr>
          <a:xfrm>
            <a:off x="1121664" y="2785109"/>
            <a:ext cx="2505806" cy="25298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spc="10" dirty="0">
                <a:latin typeface="Calibri"/>
                <a:cs typeface="Calibri"/>
              </a:rPr>
              <a:t>По количеству гласных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2" name="text 1"/>
          <p:cNvSpPr txBox="1"/>
          <p:nvPr/>
        </p:nvSpPr>
        <p:spPr>
          <a:xfrm>
            <a:off x="664464" y="4156709"/>
            <a:ext cx="6697762" cy="24311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760" b="1" i="1" spc="10" dirty="0">
                <a:latin typeface="Arial"/>
                <a:cs typeface="Arial"/>
              </a:rPr>
              <a:t>2. Знакомство с понятием начало, середина и конец слова</a:t>
            </a:r>
            <a:endParaRPr sz="1700">
              <a:latin typeface="Arial"/>
              <a:cs typeface="Arial"/>
            </a:endParaRPr>
          </a:p>
        </p:txBody>
      </p:sp>
      <p:sp>
        <p:nvSpPr>
          <p:cNvPr id="13" name="text 1"/>
          <p:cNvSpPr txBox="1"/>
          <p:nvPr/>
        </p:nvSpPr>
        <p:spPr>
          <a:xfrm>
            <a:off x="664464" y="4613910"/>
            <a:ext cx="3694380" cy="24311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20" i="1" spc="10" dirty="0">
                <a:latin typeface="Arial"/>
                <a:cs typeface="Arial"/>
              </a:rPr>
              <a:t>Узнавание и выделение гласного</a:t>
            </a:r>
            <a:endParaRPr sz="1800">
              <a:latin typeface="Arial"/>
              <a:cs typeface="Arial"/>
            </a:endParaRPr>
          </a:p>
        </p:txBody>
      </p:sp>
      <p:sp>
        <p:nvSpPr>
          <p:cNvPr id="14" name="text 1"/>
          <p:cNvSpPr txBox="1"/>
          <p:nvPr/>
        </p:nvSpPr>
        <p:spPr>
          <a:xfrm>
            <a:off x="664464" y="5071110"/>
            <a:ext cx="1238000" cy="25298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spc="10" dirty="0">
                <a:latin typeface="Calibri"/>
                <a:cs typeface="Calibri"/>
              </a:rPr>
              <a:t>- </a:t>
            </a:r>
            <a:r>
              <a:rPr sz="2000" i="1" spc="10" dirty="0">
                <a:latin typeface="Arial"/>
                <a:cs typeface="Arial"/>
              </a:rPr>
              <a:t>в начале,</a:t>
            </a:r>
            <a:endParaRPr sz="2000">
              <a:latin typeface="Arial"/>
              <a:cs typeface="Arial"/>
            </a:endParaRPr>
          </a:p>
        </p:txBody>
      </p:sp>
      <p:sp>
        <p:nvSpPr>
          <p:cNvPr id="15" name="text 1"/>
          <p:cNvSpPr txBox="1"/>
          <p:nvPr/>
        </p:nvSpPr>
        <p:spPr>
          <a:xfrm>
            <a:off x="664464" y="5528310"/>
            <a:ext cx="1230703" cy="25298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970" spc="10" dirty="0">
                <a:latin typeface="Calibri"/>
                <a:cs typeface="Calibri"/>
              </a:rPr>
              <a:t>- </a:t>
            </a:r>
            <a:r>
              <a:rPr sz="1970" i="1" spc="10" dirty="0">
                <a:latin typeface="Arial"/>
                <a:cs typeface="Arial"/>
              </a:rPr>
              <a:t>середине</a:t>
            </a:r>
            <a:endParaRPr sz="1900">
              <a:latin typeface="Arial"/>
              <a:cs typeface="Arial"/>
            </a:endParaRPr>
          </a:p>
        </p:txBody>
      </p:sp>
      <p:sp>
        <p:nvSpPr>
          <p:cNvPr id="16" name="text 1"/>
          <p:cNvSpPr txBox="1"/>
          <p:nvPr/>
        </p:nvSpPr>
        <p:spPr>
          <a:xfrm>
            <a:off x="664464" y="5985510"/>
            <a:ext cx="1594445" cy="25298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spc="10" dirty="0">
                <a:latin typeface="Calibri"/>
                <a:cs typeface="Calibri"/>
              </a:rPr>
              <a:t>-  </a:t>
            </a:r>
            <a:r>
              <a:rPr sz="2000" i="1" spc="10" dirty="0">
                <a:latin typeface="Arial"/>
                <a:cs typeface="Arial"/>
              </a:rPr>
              <a:t>конце слова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61" name="Imag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88920" y="4645152"/>
            <a:ext cx="2712720" cy="1828800"/>
          </a:xfrm>
          <a:prstGeom prst="rect">
            <a:avLst/>
          </a:prstGeom>
        </p:spPr>
      </p:pic>
      <p:pic>
        <p:nvPicPr>
          <p:cNvPr id="62" name="Image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31408" y="4572000"/>
            <a:ext cx="2712720" cy="1914144"/>
          </a:xfrm>
          <a:prstGeom prst="rect">
            <a:avLst/>
          </a:prstGeom>
        </p:spPr>
      </p:pic>
      <p:pic>
        <p:nvPicPr>
          <p:cNvPr id="63" name="Image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15000" y="1286256"/>
            <a:ext cx="3072384" cy="2072639"/>
          </a:xfrm>
          <a:prstGeom prst="rect">
            <a:avLst/>
          </a:prstGeom>
        </p:spPr>
      </p:pic>
      <p:pic>
        <p:nvPicPr>
          <p:cNvPr id="64" name="Image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6384" y="3288792"/>
            <a:ext cx="4002023" cy="5760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object 29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8000"/>
                </a:moveTo>
                <a:lnTo>
                  <a:pt x="0" y="0"/>
                </a:ln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pic>
        <p:nvPicPr>
          <p:cNvPr id="65" name="Imag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 1"/>
          <p:cNvSpPr txBox="1"/>
          <p:nvPr/>
        </p:nvSpPr>
        <p:spPr>
          <a:xfrm>
            <a:off x="804672" y="700278"/>
            <a:ext cx="7682890" cy="25298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970" b="1" spc="10" dirty="0">
                <a:latin typeface="Arial"/>
                <a:cs typeface="Arial"/>
              </a:rPr>
              <a:t>3. Игра «Найди домик» </a:t>
            </a:r>
            <a:r>
              <a:rPr sz="1970" spc="10" dirty="0">
                <a:latin typeface="Calibri"/>
                <a:cs typeface="Calibri"/>
              </a:rPr>
              <a:t>Дети закрывают соответствующими фишками</a:t>
            </a:r>
            <a:endParaRPr sz="1900">
              <a:latin typeface="Calibri"/>
              <a:cs typeface="Calibri"/>
            </a:endParaRPr>
          </a:p>
        </p:txBody>
      </p:sp>
      <p:sp>
        <p:nvSpPr>
          <p:cNvPr id="3" name="text 1"/>
          <p:cNvSpPr txBox="1"/>
          <p:nvPr/>
        </p:nvSpPr>
        <p:spPr>
          <a:xfrm>
            <a:off x="804672" y="1157478"/>
            <a:ext cx="7709714" cy="25298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spc="10" dirty="0">
                <a:latin typeface="Calibri"/>
                <a:cs typeface="Calibri"/>
              </a:rPr>
              <a:t>все согласные или все гласные звуки: </a:t>
            </a:r>
            <a:r>
              <a:rPr sz="2000" i="1" spc="10" dirty="0">
                <a:latin typeface="Arial"/>
                <a:cs typeface="Arial"/>
              </a:rPr>
              <a:t>дом </a:t>
            </a:r>
            <a:r>
              <a:rPr sz="2000" spc="10" dirty="0">
                <a:latin typeface="Calibri"/>
                <a:cs typeface="Calibri"/>
              </a:rPr>
              <a:t>– Д, М; кошка – К, Ш; только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4" name="text 1"/>
          <p:cNvSpPr txBox="1"/>
          <p:nvPr/>
        </p:nvSpPr>
        <p:spPr>
          <a:xfrm>
            <a:off x="804672" y="1614678"/>
            <a:ext cx="7420850" cy="25298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970" spc="10" dirty="0">
                <a:latin typeface="Calibri"/>
                <a:cs typeface="Calibri"/>
              </a:rPr>
              <a:t>заданный согласный, например М в словах</a:t>
            </a:r>
            <a:r>
              <a:rPr sz="1970" i="1" spc="10" dirty="0">
                <a:latin typeface="Arial"/>
                <a:cs typeface="Arial"/>
              </a:rPr>
              <a:t>: ум, мы, дом, мох и т.д.</a:t>
            </a:r>
            <a:endParaRPr sz="1900">
              <a:latin typeface="Arial"/>
              <a:cs typeface="Arial"/>
            </a:endParaRPr>
          </a:p>
        </p:txBody>
      </p:sp>
      <p:sp>
        <p:nvSpPr>
          <p:cNvPr id="5" name="text 1"/>
          <p:cNvSpPr txBox="1"/>
          <p:nvPr/>
        </p:nvSpPr>
        <p:spPr>
          <a:xfrm>
            <a:off x="877823" y="2416301"/>
            <a:ext cx="7987147" cy="25298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910" b="1" spc="10" dirty="0">
                <a:latin typeface="Arial"/>
                <a:cs typeface="Arial"/>
              </a:rPr>
              <a:t>4. Игра «Слово рассыпалось» </a:t>
            </a:r>
            <a:r>
              <a:rPr sz="1910" spc="10" dirty="0">
                <a:latin typeface="Calibri"/>
                <a:cs typeface="Calibri"/>
              </a:rPr>
              <a:t>Произносятся три звука, например: С, О, К.</a:t>
            </a:r>
            <a:endParaRPr sz="1900">
              <a:latin typeface="Calibri"/>
              <a:cs typeface="Calibri"/>
            </a:endParaRPr>
          </a:p>
        </p:txBody>
      </p:sp>
      <p:sp>
        <p:nvSpPr>
          <p:cNvPr id="6" name="text 1"/>
          <p:cNvSpPr txBox="1"/>
          <p:nvPr/>
        </p:nvSpPr>
        <p:spPr>
          <a:xfrm>
            <a:off x="877823" y="2873501"/>
            <a:ext cx="7359810" cy="25298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970" spc="10" dirty="0">
                <a:latin typeface="Calibri"/>
                <a:cs typeface="Calibri"/>
              </a:rPr>
              <a:t>Так как к этому времени дети уже обычно знают буквы, они быстро</a:t>
            </a:r>
            <a:endParaRPr sz="1900">
              <a:latin typeface="Calibri"/>
              <a:cs typeface="Calibri"/>
            </a:endParaRPr>
          </a:p>
        </p:txBody>
      </p:sp>
      <p:sp>
        <p:nvSpPr>
          <p:cNvPr id="7" name="text 1"/>
          <p:cNvSpPr txBox="1"/>
          <p:nvPr/>
        </p:nvSpPr>
        <p:spPr>
          <a:xfrm>
            <a:off x="877823" y="3330701"/>
            <a:ext cx="2699534" cy="25298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910" spc="10" dirty="0">
                <a:latin typeface="Calibri"/>
                <a:cs typeface="Calibri"/>
              </a:rPr>
              <a:t>составляют слово – </a:t>
            </a:r>
            <a:r>
              <a:rPr sz="1910" i="1" spc="10" dirty="0">
                <a:latin typeface="Arial"/>
                <a:cs typeface="Arial"/>
              </a:rPr>
              <a:t>СОК</a:t>
            </a:r>
            <a:r>
              <a:rPr sz="1910" spc="10" dirty="0">
                <a:latin typeface="Calibri"/>
                <a:cs typeface="Calibri"/>
              </a:rPr>
              <a:t>.</a:t>
            </a:r>
            <a:endParaRPr sz="1900">
              <a:latin typeface="Calibri"/>
              <a:cs typeface="Calibri"/>
            </a:endParaRPr>
          </a:p>
        </p:txBody>
      </p:sp>
      <p:sp>
        <p:nvSpPr>
          <p:cNvPr id="8" name="text 1"/>
          <p:cNvSpPr txBox="1"/>
          <p:nvPr/>
        </p:nvSpPr>
        <p:spPr>
          <a:xfrm>
            <a:off x="877824" y="3787901"/>
            <a:ext cx="3758078" cy="25298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spc="10" dirty="0">
                <a:latin typeface="Calibri"/>
                <a:cs typeface="Calibri"/>
              </a:rPr>
              <a:t>Можно усложнить называть слоги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9" name="text 1"/>
          <p:cNvSpPr txBox="1"/>
          <p:nvPr/>
        </p:nvSpPr>
        <p:spPr>
          <a:xfrm>
            <a:off x="877824" y="4702302"/>
            <a:ext cx="2705158" cy="24311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760" b="1" spc="10" dirty="0">
                <a:latin typeface="Arial"/>
                <a:cs typeface="Arial"/>
              </a:rPr>
              <a:t>5. Игра «Составь слово»</a:t>
            </a:r>
            <a:endParaRPr sz="1700">
              <a:latin typeface="Arial"/>
              <a:cs typeface="Arial"/>
            </a:endParaRPr>
          </a:p>
        </p:txBody>
      </p:sp>
      <p:sp>
        <p:nvSpPr>
          <p:cNvPr id="10" name="text 1"/>
          <p:cNvSpPr txBox="1"/>
          <p:nvPr/>
        </p:nvSpPr>
        <p:spPr>
          <a:xfrm>
            <a:off x="877824" y="5159502"/>
            <a:ext cx="4919779" cy="25298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970" spc="10" dirty="0">
                <a:latin typeface="Calibri"/>
                <a:cs typeface="Calibri"/>
              </a:rPr>
              <a:t>Ребенок определяет первый звук в названии</a:t>
            </a:r>
            <a:endParaRPr sz="1900">
              <a:latin typeface="Calibri"/>
              <a:cs typeface="Calibri"/>
            </a:endParaRPr>
          </a:p>
        </p:txBody>
      </p:sp>
      <p:sp>
        <p:nvSpPr>
          <p:cNvPr id="11" name="text 1"/>
          <p:cNvSpPr txBox="1"/>
          <p:nvPr/>
        </p:nvSpPr>
        <p:spPr>
          <a:xfrm>
            <a:off x="877824" y="5616702"/>
            <a:ext cx="4725740" cy="25298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970" spc="10" dirty="0">
                <a:latin typeface="Calibri"/>
                <a:cs typeface="Calibri"/>
              </a:rPr>
              <a:t>Каждой картинки и соединяет их в нужном</a:t>
            </a:r>
            <a:endParaRPr sz="1900">
              <a:latin typeface="Calibri"/>
              <a:cs typeface="Calibri"/>
            </a:endParaRPr>
          </a:p>
        </p:txBody>
      </p:sp>
      <p:sp>
        <p:nvSpPr>
          <p:cNvPr id="12" name="text 1"/>
          <p:cNvSpPr txBox="1"/>
          <p:nvPr/>
        </p:nvSpPr>
        <p:spPr>
          <a:xfrm>
            <a:off x="877824" y="6073902"/>
            <a:ext cx="1819207" cy="25298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spc="10" dirty="0">
                <a:latin typeface="Calibri"/>
                <a:cs typeface="Calibri"/>
              </a:rPr>
              <a:t>порядке в слово</a:t>
            </a:r>
            <a:endParaRPr sz="2000">
              <a:latin typeface="Calibri"/>
              <a:cs typeface="Calibri"/>
            </a:endParaRPr>
          </a:p>
        </p:txBody>
      </p:sp>
      <p:pic>
        <p:nvPicPr>
          <p:cNvPr id="66" name="Imag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07024" y="3715512"/>
            <a:ext cx="2880360" cy="19994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object 30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8000"/>
                </a:moveTo>
                <a:lnTo>
                  <a:pt x="0" y="0"/>
                </a:ln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pic>
        <p:nvPicPr>
          <p:cNvPr id="67" name="Imag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 1"/>
          <p:cNvSpPr txBox="1"/>
          <p:nvPr/>
        </p:nvSpPr>
        <p:spPr>
          <a:xfrm>
            <a:off x="734568" y="557022"/>
            <a:ext cx="7217473" cy="25298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910" b="1" i="1" spc="10" dirty="0">
                <a:latin typeface="Arial"/>
                <a:cs typeface="Arial"/>
              </a:rPr>
              <a:t>Игра «Подбери к слову схему» </a:t>
            </a:r>
            <a:r>
              <a:rPr sz="1910" spc="10" dirty="0">
                <a:latin typeface="Calibri"/>
                <a:cs typeface="Calibri"/>
              </a:rPr>
              <a:t>Ребенку нужно к каждой картинке</a:t>
            </a:r>
            <a:endParaRPr sz="1900">
              <a:latin typeface="Calibri"/>
              <a:cs typeface="Calibri"/>
            </a:endParaRPr>
          </a:p>
        </p:txBody>
      </p:sp>
      <p:sp>
        <p:nvSpPr>
          <p:cNvPr id="3" name="text 1"/>
          <p:cNvSpPr txBox="1"/>
          <p:nvPr/>
        </p:nvSpPr>
        <p:spPr>
          <a:xfrm>
            <a:off x="734567" y="1014222"/>
            <a:ext cx="4957221" cy="25298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spc="10" dirty="0">
                <a:latin typeface="Calibri"/>
                <a:cs typeface="Calibri"/>
              </a:rPr>
              <a:t>выбрать схему из представленных вариантов</a:t>
            </a:r>
            <a:endParaRPr sz="2000">
              <a:latin typeface="Calibri"/>
              <a:cs typeface="Calibri"/>
            </a:endParaRPr>
          </a:p>
        </p:txBody>
      </p:sp>
      <p:pic>
        <p:nvPicPr>
          <p:cNvPr id="68" name="Imag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02792" y="2286000"/>
            <a:ext cx="3468624" cy="4224528"/>
          </a:xfrm>
          <a:prstGeom prst="rect">
            <a:avLst/>
          </a:prstGeom>
        </p:spPr>
      </p:pic>
      <p:pic>
        <p:nvPicPr>
          <p:cNvPr id="69" name="Image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58512" y="1502664"/>
            <a:ext cx="3834384" cy="2874264"/>
          </a:xfrm>
          <a:prstGeom prst="rect">
            <a:avLst/>
          </a:prstGeom>
        </p:spPr>
      </p:pic>
      <p:sp>
        <p:nvSpPr>
          <p:cNvPr id="4" name="text 1"/>
          <p:cNvSpPr txBox="1"/>
          <p:nvPr/>
        </p:nvSpPr>
        <p:spPr>
          <a:xfrm>
            <a:off x="804672" y="1809750"/>
            <a:ext cx="3419332" cy="24311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760" b="1" i="1" spc="10" dirty="0">
                <a:latin typeface="Arial"/>
                <a:cs typeface="Arial"/>
              </a:rPr>
              <a:t>Знакомим детей с ударением</a:t>
            </a:r>
            <a:endParaRPr sz="170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bject 31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8000"/>
                </a:moveTo>
                <a:lnTo>
                  <a:pt x="0" y="0"/>
                </a:ln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pic>
        <p:nvPicPr>
          <p:cNvPr id="70" name="Imag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 1"/>
          <p:cNvSpPr txBox="1"/>
          <p:nvPr/>
        </p:nvSpPr>
        <p:spPr>
          <a:xfrm>
            <a:off x="947928" y="486918"/>
            <a:ext cx="4735573" cy="24311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760" b="1" i="1" spc="10" dirty="0">
                <a:latin typeface="Arial"/>
                <a:cs typeface="Arial"/>
              </a:rPr>
              <a:t>Учимся составлять схемы предложений;</a:t>
            </a:r>
            <a:endParaRPr sz="1700">
              <a:latin typeface="Arial"/>
              <a:cs typeface="Arial"/>
            </a:endParaRPr>
          </a:p>
        </p:txBody>
      </p:sp>
      <p:sp>
        <p:nvSpPr>
          <p:cNvPr id="3" name="text 1"/>
          <p:cNvSpPr txBox="1"/>
          <p:nvPr/>
        </p:nvSpPr>
        <p:spPr>
          <a:xfrm>
            <a:off x="1005840" y="944118"/>
            <a:ext cx="1048871" cy="25298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spc="10" dirty="0">
                <a:latin typeface="Calibri"/>
                <a:cs typeface="Calibri"/>
              </a:rPr>
              <a:t>|_______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4" name="text 1"/>
          <p:cNvSpPr txBox="1"/>
          <p:nvPr/>
        </p:nvSpPr>
        <p:spPr>
          <a:xfrm>
            <a:off x="2298192" y="944118"/>
            <a:ext cx="433108" cy="25298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spc="10" dirty="0">
                <a:latin typeface="Calibri"/>
                <a:cs typeface="Calibri"/>
              </a:rPr>
              <a:t>___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5" name="text 1"/>
          <p:cNvSpPr txBox="1"/>
          <p:nvPr/>
        </p:nvSpPr>
        <p:spPr>
          <a:xfrm>
            <a:off x="2849880" y="944118"/>
            <a:ext cx="933005" cy="25298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spc="10" dirty="0">
                <a:latin typeface="Calibri"/>
                <a:cs typeface="Calibri"/>
              </a:rPr>
              <a:t>_______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6" name="text 1"/>
          <p:cNvSpPr txBox="1"/>
          <p:nvPr/>
        </p:nvSpPr>
        <p:spPr>
          <a:xfrm>
            <a:off x="4023360" y="944118"/>
            <a:ext cx="1068853" cy="25298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spc="10" dirty="0">
                <a:latin typeface="Calibri"/>
                <a:cs typeface="Calibri"/>
              </a:rPr>
              <a:t>_______ .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7" name="text 1"/>
          <p:cNvSpPr txBox="1"/>
          <p:nvPr/>
        </p:nvSpPr>
        <p:spPr>
          <a:xfrm>
            <a:off x="947928" y="1401318"/>
            <a:ext cx="1550539" cy="25298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spc="10" dirty="0">
                <a:latin typeface="Calibri"/>
                <a:cs typeface="Calibri"/>
              </a:rPr>
              <a:t>Вертикальная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8" name="text 1"/>
          <p:cNvSpPr txBox="1"/>
          <p:nvPr/>
        </p:nvSpPr>
        <p:spPr>
          <a:xfrm>
            <a:off x="2615184" y="1401318"/>
            <a:ext cx="2122562" cy="25298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spc="10" dirty="0">
                <a:latin typeface="Calibri"/>
                <a:cs typeface="Calibri"/>
              </a:rPr>
              <a:t>линия  обозначает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9" name="text 1"/>
          <p:cNvSpPr txBox="1"/>
          <p:nvPr/>
        </p:nvSpPr>
        <p:spPr>
          <a:xfrm>
            <a:off x="4852416" y="1401318"/>
            <a:ext cx="124974" cy="25298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spc="10" dirty="0">
                <a:latin typeface="Calibri"/>
                <a:cs typeface="Calibri"/>
              </a:rPr>
              <a:t>: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0" name="text 1"/>
          <p:cNvSpPr txBox="1"/>
          <p:nvPr/>
        </p:nvSpPr>
        <p:spPr>
          <a:xfrm>
            <a:off x="5093208" y="1401318"/>
            <a:ext cx="1628442" cy="25298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spc="10" dirty="0">
                <a:latin typeface="Calibri"/>
                <a:cs typeface="Calibri"/>
              </a:rPr>
              <a:t>первое  слово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1" name="text 1"/>
          <p:cNvSpPr txBox="1"/>
          <p:nvPr/>
        </p:nvSpPr>
        <p:spPr>
          <a:xfrm>
            <a:off x="6836664" y="1401318"/>
            <a:ext cx="178353" cy="25298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spc="10" dirty="0">
                <a:latin typeface="Calibri"/>
                <a:cs typeface="Calibri"/>
              </a:rPr>
              <a:t>в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2" name="text 1"/>
          <p:cNvSpPr txBox="1"/>
          <p:nvPr/>
        </p:nvSpPr>
        <p:spPr>
          <a:xfrm>
            <a:off x="7132320" y="1401318"/>
            <a:ext cx="1616061" cy="25298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spc="10" dirty="0">
                <a:latin typeface="Calibri"/>
                <a:cs typeface="Calibri"/>
              </a:rPr>
              <a:t>предложении,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3" name="text 1"/>
          <p:cNvSpPr txBox="1"/>
          <p:nvPr/>
        </p:nvSpPr>
        <p:spPr>
          <a:xfrm>
            <a:off x="947928" y="1858518"/>
            <a:ext cx="2864544" cy="25298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spc="10" dirty="0">
                <a:latin typeface="Calibri"/>
                <a:cs typeface="Calibri"/>
              </a:rPr>
              <a:t>пишется с большой буквы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4" name="text 1"/>
          <p:cNvSpPr txBox="1"/>
          <p:nvPr/>
        </p:nvSpPr>
        <p:spPr>
          <a:xfrm>
            <a:off x="947928" y="2315718"/>
            <a:ext cx="5710958" cy="25298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970" spc="10" dirty="0">
                <a:latin typeface="Calibri"/>
                <a:cs typeface="Calibri"/>
              </a:rPr>
              <a:t>Точка обозначает выраженную законченную мысль.</a:t>
            </a:r>
            <a:endParaRPr sz="1900">
              <a:latin typeface="Calibri"/>
              <a:cs typeface="Calibri"/>
            </a:endParaRPr>
          </a:p>
        </p:txBody>
      </p:sp>
      <p:sp>
        <p:nvSpPr>
          <p:cNvPr id="15" name="text 1"/>
          <p:cNvSpPr txBox="1"/>
          <p:nvPr/>
        </p:nvSpPr>
        <p:spPr>
          <a:xfrm>
            <a:off x="947928" y="2772918"/>
            <a:ext cx="6758240" cy="25298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970" spc="10" dirty="0">
                <a:latin typeface="Calibri"/>
                <a:cs typeface="Calibri"/>
              </a:rPr>
              <a:t>Короткая линия обозначает наличие короткого слова предлог</a:t>
            </a:r>
            <a:endParaRPr sz="190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0188" y="1447801"/>
            <a:ext cx="8168999" cy="2868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588804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09600" y="152400"/>
            <a:ext cx="84582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rgbClr val="0070C0"/>
                </a:solidFill>
              </a:rPr>
              <a:t>В ДОУ </a:t>
            </a:r>
            <a:r>
              <a:rPr lang="ru-RU" sz="2800" dirty="0" err="1" smtClean="0">
                <a:solidFill>
                  <a:srgbClr val="0070C0"/>
                </a:solidFill>
              </a:rPr>
              <a:t>постерное</a:t>
            </a:r>
            <a:r>
              <a:rPr lang="ru-RU" sz="2800" dirty="0" smtClean="0">
                <a:solidFill>
                  <a:srgbClr val="0070C0"/>
                </a:solidFill>
              </a:rPr>
              <a:t> консультирование понимается как форма информирования родителей посредством постеров, плакатов, содержанием которых является лаконично и кратко изложенная информация, адресованная родителям воспитанников.</a:t>
            </a:r>
            <a:endParaRPr lang="ru-RU" sz="28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600" y="2394686"/>
            <a:ext cx="2560011" cy="3777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69611" y="2468749"/>
            <a:ext cx="2362200" cy="3751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55411" y="2468749"/>
            <a:ext cx="3512389" cy="2484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71783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268288"/>
            <a:ext cx="9144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85800" y="0"/>
            <a:ext cx="8229600" cy="66171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70C0"/>
                </a:solidFill>
              </a:rPr>
              <a:t>Требования к постерам: </a:t>
            </a:r>
          </a:p>
          <a:p>
            <a:pPr algn="ctr"/>
            <a:endParaRPr lang="ru-RU" sz="2800" b="1" dirty="0" smtClean="0">
              <a:solidFill>
                <a:srgbClr val="0070C0"/>
              </a:solidFill>
            </a:endParaRPr>
          </a:p>
          <a:p>
            <a:r>
              <a:rPr lang="ru-RU" sz="2400" dirty="0" smtClean="0">
                <a:solidFill>
                  <a:srgbClr val="0070C0"/>
                </a:solidFill>
              </a:rPr>
              <a:t>- Формат постера А1 (вертикально или горизонтально)</a:t>
            </a:r>
          </a:p>
          <a:p>
            <a:r>
              <a:rPr lang="ru-RU" sz="2400" dirty="0" smtClean="0">
                <a:solidFill>
                  <a:srgbClr val="0070C0"/>
                </a:solidFill>
              </a:rPr>
              <a:t>Вся информация на светлом фоне.</a:t>
            </a:r>
          </a:p>
          <a:p>
            <a:r>
              <a:rPr lang="ru-RU" sz="2400" dirty="0" smtClean="0">
                <a:solidFill>
                  <a:srgbClr val="0070C0"/>
                </a:solidFill>
              </a:rPr>
              <a:t>- Шрифт не менее 20-24 кеглей. Заголовок, тема выделяется крупным шрифтом, под ним исходные данные организации, консультант.</a:t>
            </a:r>
          </a:p>
          <a:p>
            <a:r>
              <a:rPr lang="ru-RU" sz="2400" dirty="0" smtClean="0">
                <a:solidFill>
                  <a:srgbClr val="0070C0"/>
                </a:solidFill>
              </a:rPr>
              <a:t>- Количество знаков на постере не более 1800.</a:t>
            </a:r>
          </a:p>
          <a:p>
            <a:r>
              <a:rPr lang="ru-RU" sz="2400" dirty="0" smtClean="0">
                <a:solidFill>
                  <a:srgbClr val="0070C0"/>
                </a:solidFill>
              </a:rPr>
              <a:t>- Фотографии 10 х15 (соблюдая закон о персональных данных)</a:t>
            </a:r>
          </a:p>
          <a:p>
            <a:r>
              <a:rPr lang="ru-RU" sz="2400" dirty="0" smtClean="0">
                <a:solidFill>
                  <a:srgbClr val="0070C0"/>
                </a:solidFill>
              </a:rPr>
              <a:t>- Информация для родителей — на языке родителей, не использовать аббревиатуру и профессиональные термины.</a:t>
            </a:r>
          </a:p>
          <a:p>
            <a:r>
              <a:rPr lang="ru-RU" sz="2400" dirty="0" smtClean="0">
                <a:solidFill>
                  <a:srgbClr val="0070C0"/>
                </a:solidFill>
              </a:rPr>
              <a:t>- Запрещено использовать рекламную и агитационную информацию.</a:t>
            </a:r>
          </a:p>
          <a:p>
            <a:r>
              <a:rPr lang="ru-RU" sz="2400" dirty="0" smtClean="0">
                <a:solidFill>
                  <a:srgbClr val="0070C0"/>
                </a:solidFill>
              </a:rPr>
              <a:t>- Постер должен иметь некую незавершенность, дающую возможность родителю задуматься или обратиться с вопросом к педагогу.</a:t>
            </a:r>
          </a:p>
        </p:txBody>
      </p:sp>
    </p:spTree>
    <p:extLst>
      <p:ext uri="{BB962C8B-B14F-4D97-AF65-F5344CB8AC3E}">
        <p14:creationId xmlns:p14="http://schemas.microsoft.com/office/powerpoint/2010/main" xmlns="" val="1782523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4400" y="193217"/>
            <a:ext cx="6934200" cy="1254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95624" y="1295400"/>
            <a:ext cx="2951163" cy="143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90739" y="2747122"/>
            <a:ext cx="5362521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303332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894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62000" y="152401"/>
            <a:ext cx="80772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4617B"/>
                </a:solidFill>
                <a:effectLst/>
                <a:uLnTx/>
                <a:uFillTx/>
              </a:rPr>
              <a:t>Постеры, которые можно делать с детьми старшего возраста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2000" y="1160156"/>
            <a:ext cx="2500313" cy="2560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196456"/>
            <a:ext cx="3490926" cy="2524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62312" y="3720794"/>
            <a:ext cx="2484219" cy="2908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083820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04938" y="33338"/>
            <a:ext cx="6334125" cy="679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932670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26" name="Picture 2" descr="C:\Users\Марина\Desktop\ПОСТЕР\ДИСЛЕКСИЯ ПОСТЕР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90165" y="152400"/>
            <a:ext cx="5153585" cy="670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78961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234</TotalTime>
  <Words>2057</Words>
  <Application>Microsoft Office PowerPoint</Application>
  <PresentationFormat>Экран (4:3)</PresentationFormat>
  <Paragraphs>337</Paragraphs>
  <Slides>36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37" baseType="lpstr">
      <vt:lpstr>Office Theme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User</cp:lastModifiedBy>
  <cp:revision>13</cp:revision>
  <dcterms:created xsi:type="dcterms:W3CDTF">2019-03-17T04:49:44Z</dcterms:created>
  <dcterms:modified xsi:type="dcterms:W3CDTF">2021-04-17T11:16:35Z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2019-03-17T00:00:00Z</vt:filetime>
  </property>
  <property fmtid="{D5CDD505-2E9C-101B-9397-08002B2CF9AE}" pid="3" name="LastSaved">
    <vt:filetime>2019-03-17T00:00:00Z</vt:filetime>
  </property>
</Properties>
</file>