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94" r:id="rId3"/>
    <p:sldId id="259" r:id="rId4"/>
    <p:sldId id="274" r:id="rId5"/>
    <p:sldId id="257" r:id="rId6"/>
    <p:sldId id="293" r:id="rId7"/>
    <p:sldId id="258" r:id="rId8"/>
    <p:sldId id="260" r:id="rId9"/>
    <p:sldId id="262" r:id="rId10"/>
    <p:sldId id="271" r:id="rId11"/>
    <p:sldId id="266" r:id="rId12"/>
    <p:sldId id="265" r:id="rId13"/>
    <p:sldId id="272" r:id="rId14"/>
    <p:sldId id="263" r:id="rId15"/>
    <p:sldId id="275" r:id="rId16"/>
    <p:sldId id="300" r:id="rId17"/>
    <p:sldId id="295" r:id="rId18"/>
    <p:sldId id="296" r:id="rId19"/>
    <p:sldId id="297" r:id="rId20"/>
    <p:sldId id="298" r:id="rId21"/>
    <p:sldId id="299" r:id="rId22"/>
    <p:sldId id="276" r:id="rId23"/>
    <p:sldId id="301" r:id="rId24"/>
    <p:sldId id="269" r:id="rId25"/>
    <p:sldId id="292" r:id="rId26"/>
    <p:sldId id="27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4C10"/>
    <a:srgbClr val="2C5311"/>
    <a:srgbClr val="003300"/>
    <a:srgbClr val="3C5010"/>
    <a:srgbClr val="2C3A0C"/>
    <a:srgbClr val="5773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6" d="100"/>
          <a:sy n="46" d="100"/>
        </p:scale>
        <p:origin x="7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06335" y="1612669"/>
            <a:ext cx="9123277" cy="2552007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B050"/>
                </a:solidFill>
              </a:rPr>
              <a:t>Создание </a:t>
            </a:r>
            <a:r>
              <a:rPr lang="ru-RU" b="1" dirty="0" smtClean="0">
                <a:solidFill>
                  <a:srgbClr val="00B050"/>
                </a:solidFill>
              </a:rPr>
              <a:t>арт-объекта</a:t>
            </a:r>
            <a:r>
              <a:rPr lang="ru-RU" b="1" dirty="0">
                <a:solidFill>
                  <a:srgbClr val="00B050"/>
                </a:solidFill>
              </a:rPr>
              <a:t/>
            </a:r>
            <a:br>
              <a:rPr lang="ru-RU" b="1" dirty="0">
                <a:solidFill>
                  <a:srgbClr val="00B050"/>
                </a:solidFill>
              </a:rPr>
            </a:br>
            <a:r>
              <a:rPr lang="ru-RU" b="1" dirty="0" smtClean="0">
                <a:solidFill>
                  <a:srgbClr val="00B050"/>
                </a:solidFill>
              </a:rPr>
              <a:t>«Я люблю гимназию «РОСТОК»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99496" y="4540231"/>
            <a:ext cx="7830116" cy="191875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Проектная работа учащейся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«Б»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класса                        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Романовой Александры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Руководитель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преподаватель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изобразительного искусства и технологии Богданова Людмила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Владимировна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год</a:t>
            </a:r>
          </a:p>
          <a:p>
            <a:endParaRPr lang="ru-RU" b="1" dirty="0">
              <a:solidFill>
                <a:srgbClr val="00206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65265" y="349135"/>
            <a:ext cx="96926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образование город-курорт Анапа</a:t>
            </a:r>
          </a:p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Негосударственное частное общеобразовательное учреждение гимназия «Росток»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4411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335" y="5827222"/>
            <a:ext cx="8596668" cy="934185"/>
          </a:xfrm>
        </p:spPr>
        <p:txBody>
          <a:bodyPr/>
          <a:lstStyle/>
          <a:p>
            <a:r>
              <a:rPr lang="ru-RU" sz="2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Стела-признание в любви к своему городу появилась и наших городах Краснодарского края.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936" y="392924"/>
            <a:ext cx="6937419" cy="5203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6626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02" y="803537"/>
            <a:ext cx="9003854" cy="5064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6010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89" y="722942"/>
            <a:ext cx="9042870" cy="511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1483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t="2178" r="1518" b="2741"/>
          <a:stretch/>
        </p:blipFill>
        <p:spPr>
          <a:xfrm>
            <a:off x="1186384" y="349134"/>
            <a:ext cx="7283742" cy="5095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Текст 2"/>
          <p:cNvSpPr>
            <a:spLocks noGrp="1"/>
          </p:cNvSpPr>
          <p:nvPr>
            <p:ph type="body" idx="1"/>
          </p:nvPr>
        </p:nvSpPr>
        <p:spPr>
          <a:xfrm>
            <a:off x="677335" y="5586153"/>
            <a:ext cx="8596668" cy="964275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Стелы-признание в любви к своему учебному заведению  появились в городах России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76119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84"/>
          <a:stretch/>
        </p:blipFill>
        <p:spPr>
          <a:xfrm>
            <a:off x="850005" y="437882"/>
            <a:ext cx="8203834" cy="5921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2685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7814"/>
            <a:ext cx="8229600" cy="712787"/>
          </a:xfrm>
        </p:spPr>
        <p:txBody>
          <a:bodyPr/>
          <a:lstStyle/>
          <a:p>
            <a:pPr algn="ctr">
              <a:defRPr/>
            </a:pPr>
            <a:r>
              <a:rPr lang="ru-RU" sz="32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Технологический этап включает в себя:</a:t>
            </a:r>
            <a:endParaRPr lang="ru-RU" sz="32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1752600"/>
            <a:ext cx="8229600" cy="3038341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1.  Разработка конструкции и  технологии  изготовления изделия. </a:t>
            </a:r>
          </a:p>
          <a:p>
            <a:pPr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2. Подбор материалов и инструментов.</a:t>
            </a:r>
          </a:p>
          <a:p>
            <a:pPr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3. Организация рабочего места.</a:t>
            </a:r>
          </a:p>
          <a:p>
            <a:pPr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4. Изготовление изделия с соблюдением правил безопасной работы.</a:t>
            </a:r>
          </a:p>
          <a:p>
            <a:pPr marL="0" indent="0">
              <a:buNone/>
              <a:defRPr/>
            </a:pP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C:\Users\123456\Desktop\картинки для презентаций\gif-bestpage-sk-344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914400"/>
            <a:ext cx="952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93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5251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Эскиз проекта </a:t>
            </a:r>
            <a:endParaRPr lang="ru-RU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s://sun9-46.userapi.com/impg/q8zlywyvGJzZEnEmPrvPuDwUm65ZlU96k_PqVQ/nerwN1P5Ar4.jpg?size=1200x1600&amp;quality=96&amp;sign=20ebdb572d7d586e5ff545e70095ebb0&amp;type=album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31780" y="623554"/>
            <a:ext cx="4687775" cy="6250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079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851" y="609600"/>
            <a:ext cx="11327905" cy="1320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2C3A0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Последовательность изготовления арт-объекта</a:t>
            </a:r>
            <a:endParaRPr lang="ru-RU" b="1" dirty="0">
              <a:solidFill>
                <a:srgbClr val="2C3A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2160589"/>
            <a:ext cx="9364441" cy="388077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 для изготовления проекта был выбран – пенопласт, учитывая его уникальные свойства, </a:t>
            </a:r>
            <a:r>
              <a:rPr lang="ru-RU" sz="2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всех современных строительных материалов.</a:t>
            </a:r>
          </a:p>
          <a:p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эскизу произвели расчёты размеров арт-объекта, размеры всех элементов (основы, букв, сердца).</a:t>
            </a:r>
          </a:p>
          <a:p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Вырезанные буквы обклеили </a:t>
            </a:r>
            <a:r>
              <a:rPr lang="ru-RU" sz="2000" b="1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фоамираном</a:t>
            </a:r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зелёного и красного цвета. Дополнительно буквы оформили </a:t>
            </a:r>
            <a:r>
              <a:rPr lang="ru-RU" sz="2000" b="1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глитерным</a:t>
            </a:r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фоамираном</a:t>
            </a:r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тёмно</a:t>
            </a:r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зелёного цвета</a:t>
            </a:r>
          </a:p>
          <a:p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Сердце обклеили красным </a:t>
            </a:r>
            <a:r>
              <a:rPr lang="ru-RU" sz="2000" b="1" dirty="0" err="1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фоамираном</a:t>
            </a:r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Далее собрали конструкцию в единое целое и закрепили на подставке.</a:t>
            </a:r>
            <a:b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b="1" dirty="0">
              <a:solidFill>
                <a:srgbClr val="00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902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64" y="425004"/>
            <a:ext cx="4196903" cy="55958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326" y="425004"/>
            <a:ext cx="4100310" cy="5467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49251" y="6272011"/>
            <a:ext cx="4378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Вырезаем и оформляем буквы</a:t>
            </a:r>
            <a:endParaRPr lang="ru-RU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182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7" y="605308"/>
            <a:ext cx="5555088" cy="41663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632" y="605308"/>
            <a:ext cx="3997013" cy="53293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5763" y="5357611"/>
            <a:ext cx="4378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Резаком вырезаем сердце</a:t>
            </a:r>
            <a:endParaRPr lang="ru-RU" sz="20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653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un9-2.userapi.com/impg/p4RwPuplPhtlHrgKjI4p7dwXMatnaqefUY9JtA/VDWUahmdcfM.jpg?size=810x1080&amp;quality=96&amp;sign=4210671b3fdc1cf111484c1307e852e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5" r="1199" b="7627"/>
          <a:stretch/>
        </p:blipFill>
        <p:spPr bwMode="auto">
          <a:xfrm>
            <a:off x="4248130" y="788048"/>
            <a:ext cx="5552575" cy="5176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6582" y="1583976"/>
            <a:ext cx="2975955" cy="38779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C5010"/>
                </a:solidFill>
              </a:rPr>
              <a:t>Труд кончается, но хорошо выполненная работа не пропадёт!</a:t>
            </a:r>
          </a:p>
          <a:p>
            <a:endParaRPr lang="ru-RU" dirty="0">
              <a:solidFill>
                <a:srgbClr val="3C5010"/>
              </a:solidFill>
            </a:endParaRPr>
          </a:p>
          <a:p>
            <a:pPr algn="r"/>
            <a:r>
              <a:rPr lang="ru-RU" dirty="0" smtClean="0">
                <a:solidFill>
                  <a:srgbClr val="3C5010"/>
                </a:solidFill>
              </a:rPr>
              <a:t>Марк Порций</a:t>
            </a:r>
          </a:p>
          <a:p>
            <a:pPr algn="r"/>
            <a:endParaRPr lang="ru-RU" dirty="0" smtClean="0">
              <a:solidFill>
                <a:srgbClr val="3C50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25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008" y="317794"/>
            <a:ext cx="3924250" cy="5232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06" y="255449"/>
            <a:ext cx="3924250" cy="5232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695798" y="6003544"/>
            <a:ext cx="6508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Процесс работы над проектом. Нужен пресс! В ход пошли учебники или даже так!</a:t>
            </a:r>
            <a:endParaRPr lang="ru-RU" sz="20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982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72.userapi.com/impg/qRQKa6438F_ObyTsWj0kIfneirtcGNnIWt0XQw/4R04apjCweY.jpg?size=810x1080&amp;quality=96&amp;sign=45176c062ef3e11efbc92f697bf32afb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04" y="312997"/>
            <a:ext cx="4120212" cy="549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un9-25.userapi.com/impg/l0pmYw01nq60s1d6XWjPRnOqE7cMQBS-w7jK_g/AV5mzHQrSnQ.jpg?size=1280x960&amp;quality=96&amp;sign=8a61192253e0e7b09d9c9f5c1b077301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398" y="437882"/>
            <a:ext cx="6053070" cy="453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28953" y="5345084"/>
            <a:ext cx="5985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УРА! Заключительный этап работы! Финиш!</a:t>
            </a:r>
            <a:endParaRPr lang="ru-RU" sz="20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561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6552" y="1162844"/>
            <a:ext cx="8229600" cy="560387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Заключительный этап включает в себя</a:t>
            </a:r>
            <a:r>
              <a:rPr lang="ru-RU" sz="3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>
          <a:xfrm>
            <a:off x="1515687" y="2520142"/>
            <a:ext cx="8382000" cy="209049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1. Окончательный контроль готового изделия.</a:t>
            </a:r>
          </a:p>
          <a:p>
            <a:pPr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2. Испытание изделия.</a:t>
            </a:r>
          </a:p>
          <a:p>
            <a:pPr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3. Анализ того, что получилось, а что нет.</a:t>
            </a:r>
          </a:p>
          <a:p>
            <a:pPr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4. Защита проекта. </a:t>
            </a:r>
          </a:p>
          <a:p>
            <a:pPr>
              <a:buFont typeface="Wingdings" panose="05000000000000000000" pitchFamily="2" charset="2"/>
              <a:buChar char="v"/>
            </a:pPr>
            <a:endParaRPr lang="ru-RU" altLang="ru-RU" sz="20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ru-RU" altLang="ru-RU" sz="2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196" name="Picture 4" descr="C:\Users\123456\Desktop\картинки для презентаций\998552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914401"/>
            <a:ext cx="9144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304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19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результате работы над проектом</a:t>
            </a:r>
            <a:endParaRPr lang="ru-RU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675" y="1505498"/>
            <a:ext cx="9476600" cy="433574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Очередной раз получила опыт проектной деятельности;</a:t>
            </a:r>
          </a:p>
          <a:p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 реализовала идею своего проекта;</a:t>
            </a:r>
          </a:p>
          <a:p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Ощутила радость творческого труда;</a:t>
            </a:r>
          </a:p>
          <a:p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</a:t>
            </a:r>
            <a:r>
              <a:rPr lang="ru-RU" sz="2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выполнив этот проект - очередной подарок гимназии, считаю, что получилось классно, своевременно, (к юбилею</a:t>
            </a:r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Уже однозначно решила – в следующем году проект по технологии</a:t>
            </a:r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indent="0">
              <a:buNone/>
            </a:pPr>
            <a:r>
              <a:rPr lang="ru-RU" sz="2000" b="1" dirty="0">
                <a:solidFill>
                  <a:srgbClr val="284C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Закончив работу над проектом, я вспомнила слова древнеримского политика и писателя Марка Порция, которые взяла эпиграфом к своему проекту:</a:t>
            </a:r>
          </a:p>
          <a:p>
            <a:pPr marL="0" indent="0">
              <a:buNone/>
            </a:pPr>
            <a:r>
              <a:rPr lang="ru-RU" sz="2000" b="1" u="sng" dirty="0">
                <a:solidFill>
                  <a:srgbClr val="284C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 кончается, но хорошо выполненная работа не пропадёт!</a:t>
            </a:r>
            <a:endParaRPr lang="ru-RU" sz="2000" b="1" dirty="0">
              <a:solidFill>
                <a:srgbClr val="284C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b="1" dirty="0">
                <a:solidFill>
                  <a:srgbClr val="284C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Я, думаю, вы согласны с этим высказыванием. </a:t>
            </a:r>
          </a:p>
          <a:p>
            <a:endParaRPr lang="ru-RU" sz="20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59098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66977" y="1196914"/>
            <a:ext cx="5373066" cy="484245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000" b="1" u="sng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создали </a:t>
            </a:r>
            <a:r>
              <a:rPr lang="ru-RU" sz="2000" b="1" u="sng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 - объект </a:t>
            </a:r>
            <a:r>
              <a:rPr lang="ru-RU" sz="2000" b="1" u="sng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«Я люблю гимназию «РОСТОК</a:t>
            </a:r>
            <a:r>
              <a:rPr lang="ru-RU" sz="2000" b="1" u="sng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»!</a:t>
            </a:r>
            <a:endParaRPr lang="ru-RU" sz="2000" b="1" u="sng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могут сфотографироваться с данным арт-объектом, выразив этим своё отношение к учебному заведению – нашей родной гимназии</a:t>
            </a:r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026" name="Picture 2" descr="https://sun9-2.userapi.com/impg/p4RwPuplPhtlHrgKjI4p7dwXMatnaqefUY9JtA/VDWUahmdcfM.jpg?size=810x1080&amp;quality=96&amp;sign=4210671b3fdc1cf111484c1307e852e1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5" r="1199" b="7627"/>
          <a:stretch/>
        </p:blipFill>
        <p:spPr bwMode="auto">
          <a:xfrm>
            <a:off x="284364" y="791292"/>
            <a:ext cx="5008854" cy="466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6473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9-29.userapi.com/impg/U8-sSJLOGC76Prxhv6adkfmr1CwD7TrGjsuwbQ/oChgtXHQeyg.jpg?size=1600x1200&amp;quality=96&amp;sign=5496417ec20e8d6e08ddec67203f75c0&amp;type=album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26" b="5095"/>
          <a:stretch/>
        </p:blipFill>
        <p:spPr bwMode="auto">
          <a:xfrm>
            <a:off x="914402" y="333466"/>
            <a:ext cx="8163926" cy="6067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171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7814"/>
            <a:ext cx="8229600" cy="865187"/>
          </a:xfrm>
        </p:spPr>
        <p:txBody>
          <a:bodyPr/>
          <a:lstStyle/>
          <a:p>
            <a:pPr algn="ctr">
              <a:defRPr/>
            </a:pPr>
            <a:r>
              <a:rPr lang="ru-RU" sz="32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Используемая литература:</a:t>
            </a: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alt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Учебники </a:t>
            </a:r>
            <a:r>
              <a:rPr lang="ru-RU" altLang="ru-RU" sz="2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«Технология. Технология ведения дома» для учащихся </a:t>
            </a:r>
            <a:r>
              <a:rPr lang="ru-RU" alt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5, 6, 7 , 8  </a:t>
            </a:r>
            <a:r>
              <a:rPr lang="ru-RU" altLang="ru-RU" sz="2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класса, Н. В. Синица, В. Д. Симоненко,  Москва, «</a:t>
            </a:r>
            <a:r>
              <a:rPr lang="ru-RU" altLang="ru-RU" sz="20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Вентана</a:t>
            </a:r>
            <a:r>
              <a:rPr lang="ru-RU" altLang="ru-RU" sz="2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-Граф», </a:t>
            </a:r>
            <a:r>
              <a:rPr lang="ru-RU" alt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</a:t>
            </a:r>
            <a:r>
              <a:rPr lang="ru-RU" altLang="ru-RU" sz="2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alt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alt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Интернет -  ресурсы</a:t>
            </a:r>
            <a:endParaRPr lang="ru-RU" altLang="ru-RU" sz="20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05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24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2619376" y="228600"/>
            <a:ext cx="7210425" cy="457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ru-RU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выполнения проекта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12422" y="952500"/>
            <a:ext cx="2554779" cy="1066800"/>
          </a:xfrm>
          <a:prstGeom prst="rect">
            <a:avLst/>
          </a:prstGeom>
          <a:solidFill>
            <a:srgbClr val="92D05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Поисковый</a:t>
            </a:r>
          </a:p>
          <a:p>
            <a:pPr algn="ctr"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этап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12423" y="3048000"/>
            <a:ext cx="2554778" cy="1066800"/>
          </a:xfrm>
          <a:prstGeom prst="rect">
            <a:avLst/>
          </a:prstGeom>
          <a:solidFill>
            <a:srgbClr val="92D05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Технологический</a:t>
            </a:r>
          </a:p>
          <a:p>
            <a:pPr algn="ctr"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этап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12422" y="5181600"/>
            <a:ext cx="2554778" cy="1066800"/>
          </a:xfrm>
          <a:prstGeom prst="rect">
            <a:avLst/>
          </a:prstGeom>
          <a:solidFill>
            <a:srgbClr val="92D05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Заключительный (аналитический)</a:t>
            </a:r>
          </a:p>
          <a:p>
            <a:pPr algn="ctr">
              <a:defRPr/>
            </a:pP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этап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24400" y="914400"/>
            <a:ext cx="5715000" cy="1676400"/>
          </a:xfrm>
          <a:prstGeom prst="rect">
            <a:avLst/>
          </a:prstGeom>
          <a:solidFill>
            <a:srgbClr val="92D05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defRPr/>
            </a:pPr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1. Выбор темы проекта. Обоснование необходимости изготовления изделия.</a:t>
            </a:r>
          </a:p>
          <a:p>
            <a:pPr marL="342900" indent="-342900">
              <a:defRPr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2. Формулирование требований к проектируемому изделию.</a:t>
            </a:r>
          </a:p>
          <a:p>
            <a:pPr marL="342900" indent="-342900">
              <a:defRPr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3. Разработка нескольких вариантов изделия и выбор наилучшего.  </a:t>
            </a:r>
          </a:p>
          <a:p>
            <a:pPr marL="342900" indent="-342900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</a:t>
            </a:r>
          </a:p>
        </p:txBody>
      </p:sp>
      <p:cxnSp>
        <p:nvCxnSpPr>
          <p:cNvPr id="9" name="Прямая со стрелкой 8"/>
          <p:cNvCxnSpPr>
            <a:stCxn id="4" idx="2"/>
            <a:endCxn id="5" idx="0"/>
          </p:cNvCxnSpPr>
          <p:nvPr/>
        </p:nvCxnSpPr>
        <p:spPr>
          <a:xfrm>
            <a:off x="2989812" y="2019300"/>
            <a:ext cx="0" cy="102870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5" idx="2"/>
            <a:endCxn id="6" idx="0"/>
          </p:cNvCxnSpPr>
          <p:nvPr/>
        </p:nvCxnSpPr>
        <p:spPr>
          <a:xfrm flipH="1">
            <a:off x="2989811" y="4114800"/>
            <a:ext cx="1" cy="106680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267200" y="1447800"/>
            <a:ext cx="533400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4724400" y="3048000"/>
            <a:ext cx="5715000" cy="1905000"/>
          </a:xfrm>
          <a:prstGeom prst="rect">
            <a:avLst/>
          </a:prstGeom>
          <a:solidFill>
            <a:srgbClr val="92D05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defRPr/>
            </a:pPr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.  Разработка конструкции и  технологии  изготовления изделия. </a:t>
            </a:r>
          </a:p>
          <a:p>
            <a:pPr marL="342900" indent="-342900">
              <a:defRPr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2. Подбор материалов и инструментов.</a:t>
            </a:r>
          </a:p>
          <a:p>
            <a:pPr marL="342900" indent="-342900">
              <a:defRPr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3. Организация рабочего места.</a:t>
            </a:r>
          </a:p>
          <a:p>
            <a:pPr marL="342900" indent="-342900">
              <a:defRPr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4. Изготовление изделия с соблюдением правил безопасной работы.</a:t>
            </a:r>
          </a:p>
          <a:p>
            <a:pPr marL="342900" indent="-342900">
              <a:defRPr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5. Подсчет затрат на изготовление.</a:t>
            </a:r>
          </a:p>
          <a:p>
            <a:pPr marL="342900" indent="-342900">
              <a:defRPr/>
            </a:pPr>
            <a:r>
              <a:rPr lang="ru-RU" sz="17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342900" indent="-342900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</a:t>
            </a:r>
          </a:p>
        </p:txBody>
      </p:sp>
      <p:cxnSp>
        <p:nvCxnSpPr>
          <p:cNvPr id="20" name="Прямая со стрелкой 19"/>
          <p:cNvCxnSpPr>
            <a:stCxn id="5" idx="3"/>
          </p:cNvCxnSpPr>
          <p:nvPr/>
        </p:nvCxnSpPr>
        <p:spPr>
          <a:xfrm>
            <a:off x="4267201" y="3581400"/>
            <a:ext cx="533399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4724400" y="5181600"/>
            <a:ext cx="5715000" cy="1295400"/>
          </a:xfrm>
          <a:prstGeom prst="rect">
            <a:avLst/>
          </a:prstGeom>
          <a:solidFill>
            <a:srgbClr val="92D05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342900" indent="-342900">
              <a:defRPr/>
            </a:pPr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1. Окончательный контроль готового изделия.</a:t>
            </a:r>
          </a:p>
          <a:p>
            <a:pPr marL="342900" indent="-342900">
              <a:defRPr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2. Испытание изделия.</a:t>
            </a:r>
          </a:p>
          <a:p>
            <a:pPr marL="342900" indent="-342900">
              <a:defRPr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3. Анализ того, что получилось, а что нет.</a:t>
            </a:r>
          </a:p>
          <a:p>
            <a:pPr marL="342900" indent="-342900">
              <a:defRPr/>
            </a:pPr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4. Защита проекта. </a:t>
            </a:r>
          </a:p>
          <a:p>
            <a:pPr marL="342900" indent="-342900">
              <a:defRPr/>
            </a:pPr>
            <a:endParaRPr lang="ru-RU" sz="17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</a:t>
            </a:r>
          </a:p>
        </p:txBody>
      </p:sp>
      <p:cxnSp>
        <p:nvCxnSpPr>
          <p:cNvPr id="24" name="Прямая со стрелкой 23"/>
          <p:cNvCxnSpPr>
            <a:stCxn id="6" idx="3"/>
          </p:cNvCxnSpPr>
          <p:nvPr/>
        </p:nvCxnSpPr>
        <p:spPr>
          <a:xfrm>
            <a:off x="4267200" y="5715000"/>
            <a:ext cx="533400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335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4" grpId="0" animBg="1"/>
      <p:bldP spid="5" grpId="0" animBg="1"/>
      <p:bldP spid="6" grpId="0" animBg="1"/>
      <p:bldP spid="7" grpId="0" animBg="1"/>
      <p:bldP spid="18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Содержимое 2"/>
          <p:cNvSpPr>
            <a:spLocks noGrp="1"/>
          </p:cNvSpPr>
          <p:nvPr>
            <p:ph idx="1"/>
          </p:nvPr>
        </p:nvSpPr>
        <p:spPr>
          <a:xfrm>
            <a:off x="940158" y="2057400"/>
            <a:ext cx="9270642" cy="3733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Выбор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темы проекта. Обоснование необходимости изготовления изделия.</a:t>
            </a:r>
          </a:p>
          <a:p>
            <a:pPr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2. Формулирование требований к проектируемому изделию.</a:t>
            </a:r>
          </a:p>
          <a:p>
            <a:pPr>
              <a:defRPr/>
            </a:pP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3. Разработка нескольких вариантов изделия и выбор наилучшего.</a:t>
            </a:r>
            <a:endParaRPr lang="ru-RU" altLang="ru-RU" sz="2400" b="1" dirty="0">
              <a:solidFill>
                <a:srgbClr val="2C3A0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533400"/>
            <a:ext cx="796925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2C53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Поисковый этап включает в себя:</a:t>
            </a:r>
            <a:endParaRPr lang="ru-RU" sz="3200" dirty="0">
              <a:solidFill>
                <a:srgbClr val="2C53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9" name="Picture 5" descr="C:\Users\123456\Desktop\картинки для презентаций\a-guestb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838200"/>
            <a:ext cx="185737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8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uild="p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7268931" cy="755561"/>
          </a:xfrm>
        </p:spPr>
        <p:txBody>
          <a:bodyPr/>
          <a:lstStyle/>
          <a:p>
            <a:r>
              <a:rPr lang="ru-RU" b="1" dirty="0">
                <a:solidFill>
                  <a:srgbClr val="57731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 и обоснование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2787" y="1365161"/>
            <a:ext cx="9685242" cy="48939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rgbClr val="3C50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В </a:t>
            </a:r>
            <a:r>
              <a:rPr lang="ru-RU" sz="2000" b="1" dirty="0">
                <a:solidFill>
                  <a:srgbClr val="3C50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этом году наша гимназия отмечает юбилей – 30 лет. 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3C50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Выбрав </a:t>
            </a:r>
            <a:r>
              <a:rPr lang="ru-RU" sz="2000" b="1" dirty="0">
                <a:solidFill>
                  <a:srgbClr val="3C50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по технологии, мы с моим руководителем решили, что нужно выполнить такую творческую работу, которая бы отражала отношение учащихся к нашей гимназии и была бы посвящена дню рождения гимназии.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3C50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Выбор </a:t>
            </a:r>
            <a:r>
              <a:rPr lang="ru-RU" sz="2000" b="1" dirty="0">
                <a:solidFill>
                  <a:srgbClr val="3C50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идеи – создание </a:t>
            </a:r>
            <a:r>
              <a:rPr lang="ru-RU" sz="2000" b="1" dirty="0" err="1" smtClean="0">
                <a:solidFill>
                  <a:srgbClr val="3C50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стеллы</a:t>
            </a:r>
            <a:r>
              <a:rPr lang="ru-RU" sz="2000" b="1" dirty="0" smtClean="0">
                <a:solidFill>
                  <a:srgbClr val="3C50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признания </a:t>
            </a:r>
            <a:r>
              <a:rPr lang="ru-RU" sz="2000" b="1" dirty="0">
                <a:solidFill>
                  <a:srgbClr val="3C50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(арт-объекта) в любви к своей гимназии.</a:t>
            </a:r>
          </a:p>
          <a:p>
            <a:pPr marL="0" indent="0">
              <a:buNone/>
            </a:pPr>
            <a:r>
              <a:rPr lang="ru-RU" sz="2000" b="1" dirty="0" smtClean="0">
                <a:solidFill>
                  <a:srgbClr val="3C50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Ранее </a:t>
            </a:r>
            <a:r>
              <a:rPr lang="ru-RU" sz="2000" b="1" dirty="0">
                <a:solidFill>
                  <a:srgbClr val="3C50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2019 году я и моя одноклассница </a:t>
            </a:r>
            <a:r>
              <a:rPr lang="ru-RU" sz="2000" b="1" dirty="0" err="1">
                <a:solidFill>
                  <a:srgbClr val="3C50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Муравьёва</a:t>
            </a:r>
            <a:r>
              <a:rPr lang="ru-RU" sz="2000" b="1" dirty="0">
                <a:solidFill>
                  <a:srgbClr val="3C50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Татьяна работали над проектом «Подарок гимназии». Защитить проект нам не удалось, так как Таня в апреле уехала в </a:t>
            </a:r>
            <a:r>
              <a:rPr lang="ru-RU" sz="2000" b="1" dirty="0" smtClean="0">
                <a:solidFill>
                  <a:srgbClr val="3C50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лагерь «Смена», </a:t>
            </a:r>
            <a:r>
              <a:rPr lang="ru-RU" sz="2000" b="1" dirty="0">
                <a:solidFill>
                  <a:srgbClr val="3C50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 наш подарок украшал гимназический праздник «Золотой и Серебряный Росток». </a:t>
            </a:r>
            <a:endParaRPr lang="ru-RU" sz="2000" b="1" dirty="0" smtClean="0">
              <a:solidFill>
                <a:srgbClr val="3C501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2000" b="1" dirty="0" smtClean="0">
                <a:solidFill>
                  <a:srgbClr val="3C50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Проект  «Подарок гимназии» -  </a:t>
            </a:r>
            <a:r>
              <a:rPr lang="ru-RU" sz="2000" b="1" dirty="0">
                <a:solidFill>
                  <a:srgbClr val="3C50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наша Сова - светильник, которая уже третий год стоит на входе в гимназию.</a:t>
            </a:r>
          </a:p>
          <a:p>
            <a:pPr marL="0" indent="0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664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un9-6.userapi.com/impg/7F6LhqdsuqarPB0Bd8FZh77ibmAK9qa_pdikDw/YnRotbP_gYs.jpg?size=525x1080&amp;quality=96&amp;sign=d16f0bb5e511a8d8c848262c46697a7b&amp;type=alb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9" t="17947" r="16576" b="33352"/>
          <a:stretch/>
        </p:blipFill>
        <p:spPr bwMode="auto">
          <a:xfrm>
            <a:off x="7416181" y="779170"/>
            <a:ext cx="3438660" cy="5009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39.userapi.com/impg/qlWMymQpo2K7b6llH3mVfgFDAtulHEOemjMdEQ/WGlkk31lh1Y.jpg?size=525x1080&amp;quality=96&amp;sign=1aac0c78e6a2a6dfd5f1e15a9ace7ba6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" t="24582" r="1124" b="39612"/>
          <a:stretch/>
        </p:blipFill>
        <p:spPr bwMode="auto">
          <a:xfrm>
            <a:off x="386367" y="779170"/>
            <a:ext cx="6596908" cy="4939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7431" y="6040192"/>
            <a:ext cx="8442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«Подарок гимназии» -  </a:t>
            </a:r>
            <a:r>
              <a:rPr lang="ru-RU" sz="2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наша Сова - </a:t>
            </a:r>
            <a:r>
              <a:rPr lang="ru-RU" sz="2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светильник</a:t>
            </a:r>
            <a:endParaRPr lang="ru-RU" sz="2000" b="1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839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5581798" cy="807076"/>
          </a:xfrm>
        </p:spPr>
        <p:txBody>
          <a:bodyPr/>
          <a:lstStyle/>
          <a:p>
            <a:r>
              <a:rPr lang="ru-RU" b="1" dirty="0">
                <a:solidFill>
                  <a:srgbClr val="3C501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Формулировка задачи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58345"/>
            <a:ext cx="8596668" cy="448301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ru-RU" sz="8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Практически </a:t>
            </a:r>
            <a:r>
              <a:rPr lang="ru-RU" sz="8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всех крупных городах мира есть арт-объекты, посвященные родному краю. На фоне таких достопримечательностей с удовольствием фотографируются туристы, это повышает узнаваемость городов.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Все </a:t>
            </a:r>
            <a:r>
              <a:rPr lang="ru-RU" sz="8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началось с известной надписи "I </a:t>
            </a:r>
            <a:r>
              <a:rPr lang="ru-RU" sz="80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Love</a:t>
            </a:r>
            <a:r>
              <a:rPr lang="ru-RU" sz="8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ru-RU" sz="8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York</a:t>
            </a:r>
            <a:r>
              <a:rPr lang="ru-RU" sz="8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", которая появилась в 1970-х годах в ходе рекламной кампании по развитию туризма в Нью-Йорке. Логотип разработали Милтон </a:t>
            </a:r>
            <a:r>
              <a:rPr lang="ru-RU" sz="80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Гласер</a:t>
            </a:r>
            <a:r>
              <a:rPr lang="ru-RU" sz="8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Бобби </a:t>
            </a:r>
            <a:r>
              <a:rPr lang="ru-RU" sz="8000" b="1" dirty="0" err="1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Зарем</a:t>
            </a:r>
            <a:r>
              <a:rPr lang="ru-RU" sz="8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Сегодня он используется на любой сувенирной продукции, проданы миллиарды вещей с этим лого.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Сотни </a:t>
            </a:r>
            <a:r>
              <a:rPr lang="ru-RU" sz="8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людей успели сфотографироваться с арт-объектами, мода на которые несколько лет назад пришла на запад страны</a:t>
            </a:r>
            <a:r>
              <a:rPr lang="ru-RU" sz="8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8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Стела-признание </a:t>
            </a:r>
            <a:r>
              <a:rPr lang="ru-RU" sz="8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любви к своему городу появилась и наших городах Краснодарского края</a:t>
            </a:r>
            <a:r>
              <a:rPr lang="ru-RU" sz="8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4200" dirty="0" smtClean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8000" b="1" dirty="0" smtClean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Стелы-признание </a:t>
            </a:r>
            <a:r>
              <a:rPr lang="ru-RU" sz="8000" b="1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любви к своему учебному заведению  появились в городах России</a:t>
            </a:r>
          </a:p>
          <a:p>
            <a:pPr marL="0" indent="0">
              <a:buNone/>
            </a:pPr>
            <a:r>
              <a:rPr lang="ru-RU" sz="4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200" dirty="0">
                <a:solidFill>
                  <a:srgbClr val="0033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200" dirty="0">
              <a:solidFill>
                <a:srgbClr val="00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2951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Автор логотипа &quot;I love NY&quot; Милтон Глейзер умер в США. Новости Кривого Рога  | KRIVBASS.C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67" y="1171976"/>
            <a:ext cx="10194212" cy="4081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324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42" y="407552"/>
            <a:ext cx="9029940" cy="5950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47760823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550</TotalTime>
  <Words>849</Words>
  <Application>Microsoft Office PowerPoint</Application>
  <PresentationFormat>Широкоэкранный</PresentationFormat>
  <Paragraphs>96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Times New Roman</vt:lpstr>
      <vt:lpstr>Trebuchet MS</vt:lpstr>
      <vt:lpstr>Wingdings</vt:lpstr>
      <vt:lpstr>Wingdings 3</vt:lpstr>
      <vt:lpstr>Грань</vt:lpstr>
      <vt:lpstr>Создание арт-объекта «Я люблю гимназию «РОСТОК»</vt:lpstr>
      <vt:lpstr>Презентация PowerPoint</vt:lpstr>
      <vt:lpstr>Этапы выполнения проекта</vt:lpstr>
      <vt:lpstr>Презентация PowerPoint</vt:lpstr>
      <vt:lpstr>Выбор и обоснование проекта</vt:lpstr>
      <vt:lpstr>Презентация PowerPoint</vt:lpstr>
      <vt:lpstr>Формулировка 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Технологический этап включает в себя:</vt:lpstr>
      <vt:lpstr>Эскиз проекта </vt:lpstr>
      <vt:lpstr>Последовательность изготовления арт-объекта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Заключительный этап включает в себя:</vt:lpstr>
      <vt:lpstr>В результате работы над проектом</vt:lpstr>
      <vt:lpstr>Презентация PowerPoint</vt:lpstr>
      <vt:lpstr>Презентация PowerPoint</vt:lpstr>
      <vt:lpstr>Используемая литература: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 Владимировна</dc:creator>
  <cp:lastModifiedBy>Людмила Владимировна</cp:lastModifiedBy>
  <cp:revision>40</cp:revision>
  <dcterms:created xsi:type="dcterms:W3CDTF">2021-03-22T10:16:09Z</dcterms:created>
  <dcterms:modified xsi:type="dcterms:W3CDTF">2021-05-05T21:15:51Z</dcterms:modified>
</cp:coreProperties>
</file>