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5" r:id="rId7"/>
    <p:sldId id="264" r:id="rId8"/>
    <p:sldId id="261" r:id="rId9"/>
    <p:sldId id="263" r:id="rId10"/>
    <p:sldId id="262" r:id="rId11"/>
  </p:sldIdLst>
  <p:sldSz cx="9144000" cy="6858000" type="screen4x3"/>
  <p:notesSz cx="6761163" cy="9942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9" d="100"/>
          <a:sy n="69" d="100"/>
        </p:scale>
        <p:origin x="9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909625-9DD1-4A31-879B-6F985F0AF44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471279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6BA612-23BF-49EC-BCB2-4C4335607688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88254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0019AE-9402-4C96-95FA-E3462CCAF3C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812577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30D1A-265D-4BD5-931B-27E26C0B470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878286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16610-9A45-4386-80FA-A4A31FB7DBB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852409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A5550F-B35E-4008-830D-71BE96D1433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11537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DE7513-0538-408B-A5BE-77EB0478BA4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774658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0663EB-39FE-4127-A5BD-11A29C9EAC8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929377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6ABDC4-0E5E-45DF-BE96-35E902264FB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711609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CFF24C-95CF-48E1-9D63-AC2EBD19B1C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400833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A6CBF-033D-4651-B05F-E2E4B7F3F15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809159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AD2A9D4-491A-4ACF-B234-3E8937BEA30E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99592" y="908720"/>
            <a:ext cx="7488832" cy="1368152"/>
          </a:xfrm>
        </p:spPr>
        <p:txBody>
          <a:bodyPr/>
          <a:lstStyle/>
          <a:p>
            <a:r>
              <a:rPr lang="ru-RU" altLang="ru-RU" dirty="0"/>
              <a:t>Математика</a:t>
            </a:r>
            <a:br>
              <a:rPr lang="ru-RU" altLang="ru-RU" dirty="0"/>
            </a:br>
            <a:r>
              <a:rPr lang="ru-RU" altLang="ru-RU" dirty="0"/>
              <a:t> УМК «Гармония»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640" y="2708920"/>
            <a:ext cx="6440760" cy="1656184"/>
          </a:xfrm>
        </p:spPr>
        <p:txBody>
          <a:bodyPr/>
          <a:lstStyle/>
          <a:p>
            <a:r>
              <a:rPr kumimoji="0" lang="ru-RU" altLang="ru-RU" sz="4000" b="1" i="1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Calibri"/>
              </a:rPr>
              <a:t>ПЯТИЗНАЧНЫЕ И ШЕСТИЗНАЧНЫЕ ЧИСЛА</a:t>
            </a:r>
            <a:endParaRPr lang="ru-RU" alt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283968" y="4293096"/>
            <a:ext cx="394218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prstClr val="black"/>
                </a:solidFill>
                <a:latin typeface="Calibri"/>
              </a:rPr>
              <a:t>Учитель начальных классов</a:t>
            </a: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prstClr val="black"/>
                </a:solidFill>
                <a:latin typeface="Calibri"/>
              </a:rPr>
              <a:t>МАОУ «школа №30 </a:t>
            </a: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prstClr val="black"/>
                </a:solidFill>
                <a:latin typeface="Calibri"/>
              </a:rPr>
              <a:t>имени Л.Л. Антоновой»</a:t>
            </a: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prstClr val="black"/>
                </a:solidFill>
                <a:latin typeface="Calibri"/>
              </a:rPr>
              <a:t>Дедикова И.И.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Молодцы!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844824"/>
            <a:ext cx="2616031" cy="4114800"/>
          </a:xfrm>
        </p:spPr>
      </p:pic>
    </p:spTree>
    <p:extLst>
      <p:ext uri="{BB962C8B-B14F-4D97-AF65-F5344CB8AC3E}">
        <p14:creationId xmlns:p14="http://schemas.microsoft.com/office/powerpoint/2010/main" val="172058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0000"/>
                </a:solidFill>
              </a:rPr>
              <a:t>Распределите числа в порядке возрастания.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rgbClr val="000000"/>
                </a:solidFill>
              </a:rPr>
              <a:t>4506 , 4605 , 4000 , 4405 , 4406 , 405 </a:t>
            </a:r>
          </a:p>
          <a:p>
            <a:endParaRPr lang="ru-RU" b="1" dirty="0">
              <a:solidFill>
                <a:srgbClr val="000000"/>
              </a:solidFill>
            </a:endParaRPr>
          </a:p>
          <a:p>
            <a:r>
              <a:rPr lang="ru-RU" dirty="0">
                <a:solidFill>
                  <a:srgbClr val="000000"/>
                </a:solidFill>
              </a:rPr>
              <a:t>Прочтите этот ряд чисел. Что объединяет все эти числа? </a:t>
            </a:r>
          </a:p>
          <a:p>
            <a:r>
              <a:rPr lang="ru-RU" dirty="0">
                <a:solidFill>
                  <a:srgbClr val="000000"/>
                </a:solidFill>
              </a:rPr>
              <a:t>Какие цифры используют в записи этих чисел?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1988840"/>
            <a:ext cx="655272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5155, 5115, 51, 5551, 15, 1551</a:t>
            </a:r>
          </a:p>
        </p:txBody>
      </p:sp>
    </p:spTree>
    <p:extLst>
      <p:ext uri="{BB962C8B-B14F-4D97-AF65-F5344CB8AC3E}">
        <p14:creationId xmlns:p14="http://schemas.microsoft.com/office/powerpoint/2010/main" val="790625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7702624" cy="1656184"/>
          </a:xfrm>
        </p:spPr>
        <p:txBody>
          <a:bodyPr/>
          <a:lstStyle/>
          <a:p>
            <a:r>
              <a:rPr lang="ru-RU" sz="3200" b="1" dirty="0">
                <a:solidFill>
                  <a:srgbClr val="000000"/>
                </a:solidFill>
              </a:rPr>
              <a:t>Итак, с какими числами мы только что работали? 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717631"/>
            <a:ext cx="7558608" cy="495345"/>
          </a:xfrm>
        </p:spPr>
        <p:txBody>
          <a:bodyPr/>
          <a:lstStyle/>
          <a:p>
            <a:r>
              <a:rPr lang="ru-RU" b="1" dirty="0"/>
              <a:t>Что общего? </a:t>
            </a:r>
          </a:p>
          <a:p>
            <a:r>
              <a:rPr lang="ru-RU" b="1" dirty="0"/>
              <a:t>По какому признаку можно разбить число на 2 группы?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2132856"/>
            <a:ext cx="48819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Times New Roman"/>
              </a:rPr>
              <a:t>С многозначными. 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6256" y="4979595"/>
            <a:ext cx="70567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Times New Roman"/>
              </a:rPr>
              <a:t>В их записи участвуют много знаков. 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8595" y="5564370"/>
            <a:ext cx="74165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Times New Roman"/>
              </a:rPr>
              <a:t>Трехзначные и четырехзначные числа. 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124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49580">
              <a:spcAft>
                <a:spcPts val="0"/>
              </a:spcAft>
            </a:pPr>
            <a:r>
              <a:rPr lang="ru-RU" sz="3600" b="1" dirty="0">
                <a:ea typeface="Times New Roman"/>
              </a:rPr>
              <a:t>178 = ….    с …</a:t>
            </a:r>
            <a:r>
              <a:rPr lang="ru-RU" sz="3600" b="1" dirty="0" err="1">
                <a:ea typeface="Times New Roman"/>
              </a:rPr>
              <a:t>дес</a:t>
            </a:r>
            <a:r>
              <a:rPr lang="ru-RU" sz="3600" b="1" dirty="0">
                <a:ea typeface="Times New Roman"/>
              </a:rPr>
              <a:t>….</a:t>
            </a:r>
            <a:r>
              <a:rPr lang="ru-RU" sz="3600" b="1" dirty="0" err="1">
                <a:ea typeface="Times New Roman"/>
              </a:rPr>
              <a:t>ед</a:t>
            </a:r>
            <a:r>
              <a:rPr lang="ru-RU" sz="3600" b="1" dirty="0">
                <a:ea typeface="Times New Roman"/>
              </a:rPr>
              <a:t>  </a:t>
            </a:r>
          </a:p>
          <a:p>
            <a:pPr indent="449580">
              <a:spcAft>
                <a:spcPts val="0"/>
              </a:spcAft>
            </a:pPr>
            <a:r>
              <a:rPr lang="ru-RU" sz="3600" b="1" dirty="0">
                <a:solidFill>
                  <a:srgbClr val="000000"/>
                </a:solidFill>
                <a:ea typeface="Times New Roman"/>
              </a:rPr>
              <a:t>569</a:t>
            </a:r>
            <a:r>
              <a:rPr lang="ru-RU" sz="3600" b="1" dirty="0">
                <a:ea typeface="Times New Roman"/>
              </a:rPr>
              <a:t> = ….    с …</a:t>
            </a:r>
            <a:r>
              <a:rPr lang="ru-RU" sz="3600" b="1" dirty="0" err="1">
                <a:ea typeface="Times New Roman"/>
              </a:rPr>
              <a:t>дес</a:t>
            </a:r>
            <a:r>
              <a:rPr lang="ru-RU" sz="3600" b="1" dirty="0">
                <a:ea typeface="Times New Roman"/>
              </a:rPr>
              <a:t>….</a:t>
            </a:r>
            <a:r>
              <a:rPr lang="ru-RU" sz="3600" b="1" dirty="0" err="1">
                <a:ea typeface="Times New Roman"/>
              </a:rPr>
              <a:t>ед</a:t>
            </a:r>
            <a:r>
              <a:rPr lang="ru-RU" sz="3600" b="1" dirty="0">
                <a:ea typeface="Times New Roman"/>
              </a:rPr>
              <a:t>   </a:t>
            </a:r>
          </a:p>
          <a:p>
            <a:pPr indent="449580">
              <a:spcAft>
                <a:spcPts val="0"/>
              </a:spcAft>
            </a:pPr>
            <a:r>
              <a:rPr lang="ru-RU" sz="3600" b="1" dirty="0">
                <a:ea typeface="Times New Roman"/>
              </a:rPr>
              <a:t>203 = ….    с …</a:t>
            </a:r>
            <a:r>
              <a:rPr lang="ru-RU" sz="3600" b="1" dirty="0" err="1">
                <a:ea typeface="Times New Roman"/>
              </a:rPr>
              <a:t>дес</a:t>
            </a:r>
            <a:r>
              <a:rPr lang="ru-RU" sz="3600" b="1" dirty="0">
                <a:ea typeface="Times New Roman"/>
              </a:rPr>
              <a:t>….</a:t>
            </a:r>
            <a:r>
              <a:rPr lang="ru-RU" sz="3600" b="1" dirty="0" err="1">
                <a:ea typeface="Times New Roman"/>
              </a:rPr>
              <a:t>ед</a:t>
            </a:r>
            <a:r>
              <a:rPr lang="ru-RU" sz="3600" b="1" dirty="0">
                <a:ea typeface="Times New Roman"/>
              </a:rPr>
              <a:t>  </a:t>
            </a:r>
          </a:p>
          <a:p>
            <a:pPr indent="449580">
              <a:spcAft>
                <a:spcPts val="0"/>
              </a:spcAft>
            </a:pPr>
            <a:r>
              <a:rPr lang="ru-RU" sz="3600" b="1" dirty="0">
                <a:solidFill>
                  <a:srgbClr val="000000"/>
                </a:solidFill>
                <a:ea typeface="Times New Roman"/>
              </a:rPr>
              <a:t>745 = ….    с …</a:t>
            </a:r>
            <a:r>
              <a:rPr lang="ru-RU" sz="3600" b="1" dirty="0" err="1">
                <a:solidFill>
                  <a:srgbClr val="000000"/>
                </a:solidFill>
                <a:ea typeface="Times New Roman"/>
              </a:rPr>
              <a:t>дес</a:t>
            </a:r>
            <a:r>
              <a:rPr lang="ru-RU" sz="3600" b="1" dirty="0">
                <a:solidFill>
                  <a:srgbClr val="000000"/>
                </a:solidFill>
                <a:ea typeface="Times New Roman"/>
              </a:rPr>
              <a:t>….</a:t>
            </a:r>
            <a:r>
              <a:rPr lang="ru-RU" sz="3600" b="1" dirty="0" err="1">
                <a:solidFill>
                  <a:srgbClr val="000000"/>
                </a:solidFill>
                <a:ea typeface="Times New Roman"/>
              </a:rPr>
              <a:t>ед</a:t>
            </a:r>
            <a:endParaRPr lang="ru-RU" sz="3600" b="1" dirty="0">
              <a:solidFill>
                <a:srgbClr val="000000"/>
              </a:solidFill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2088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609600"/>
            <a:ext cx="7630616" cy="1811288"/>
          </a:xfrm>
        </p:spPr>
        <p:txBody>
          <a:bodyPr/>
          <a:lstStyle/>
          <a:p>
            <a:r>
              <a:rPr lang="ru-RU" b="1" dirty="0">
                <a:solidFill>
                  <a:srgbClr val="000000"/>
                </a:solidFill>
              </a:rPr>
              <a:t>1285, 2285,3285,4285, </a:t>
            </a:r>
            <a:br>
              <a:rPr lang="ru-RU" b="1" dirty="0">
                <a:solidFill>
                  <a:srgbClr val="000000"/>
                </a:solidFill>
              </a:rPr>
            </a:br>
            <a:r>
              <a:rPr lang="ru-RU" b="1" dirty="0">
                <a:solidFill>
                  <a:srgbClr val="000000"/>
                </a:solidFill>
              </a:rPr>
              <a:t>…, …, …, …, …, </a:t>
            </a:r>
            <a:r>
              <a:rPr lang="ru-RU" sz="6000" b="1" dirty="0">
                <a:solidFill>
                  <a:srgbClr val="000000"/>
                </a:solidFill>
              </a:rPr>
              <a:t>…, ….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564904"/>
            <a:ext cx="7344816" cy="1584176"/>
          </a:xfrm>
        </p:spPr>
        <p:txBody>
          <a:bodyPr/>
          <a:lstStyle/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Установите правило, по которому составлен ряд чисел, и записать в этот ряд еще 7 чисел.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4653136"/>
            <a:ext cx="73448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Times New Roman"/>
              </a:rPr>
              <a:t>-Какие числа будем записывать? </a:t>
            </a:r>
            <a:endParaRPr lang="ru-RU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5517232"/>
            <a:ext cx="68407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Times New Roman"/>
              </a:rPr>
              <a:t>А нет ли пятизначных чисел? </a:t>
            </a:r>
            <a:endParaRPr lang="ru-RU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495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qew1\Desktop\5 6 числа\nch103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20688"/>
            <a:ext cx="7776864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4073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qew1\Desktop\5 6 числа\1412204-a5c32de9f4ec577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657" y="1644289"/>
            <a:ext cx="6172469" cy="4506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195736" y="764704"/>
            <a:ext cx="5523641" cy="6920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600" b="1" dirty="0">
                <a:solidFill>
                  <a:srgbClr val="FF0000"/>
                </a:solidFill>
                <a:effectLst/>
                <a:latin typeface="Calibri"/>
                <a:ea typeface="Calibri"/>
                <a:cs typeface="Times New Roman"/>
              </a:rPr>
              <a:t>Прочитайте числа</a:t>
            </a:r>
          </a:p>
        </p:txBody>
      </p:sp>
    </p:spTree>
    <p:extLst>
      <p:ext uri="{BB962C8B-B14F-4D97-AF65-F5344CB8AC3E}">
        <p14:creationId xmlns:p14="http://schemas.microsoft.com/office/powerpoint/2010/main" val="3688293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400" b="1" dirty="0">
                <a:solidFill>
                  <a:schemeClr val="tx1"/>
                </a:solidFill>
                <a:latin typeface="Times New Roman" charset="0"/>
              </a:rPr>
              <a:t>№264 (Н.Б. Истомина, учебник Математика, 3 класс)</a:t>
            </a:r>
            <a:br>
              <a:rPr lang="ru-RU" altLang="ru-RU" sz="3600" b="1" dirty="0">
                <a:solidFill>
                  <a:srgbClr val="0033CC"/>
                </a:solidFill>
                <a:latin typeface="Times New Roman" charset="0"/>
              </a:rPr>
            </a:br>
            <a:r>
              <a:rPr lang="ru-RU" altLang="ru-RU" sz="3600" b="1" dirty="0">
                <a:solidFill>
                  <a:srgbClr val="0033CC"/>
                </a:solidFill>
                <a:latin typeface="Times New Roman" charset="0"/>
              </a:rPr>
              <a:t>&lt;, &gt; или = ?</a:t>
            </a:r>
            <a:br>
              <a:rPr lang="ru-RU" altLang="ru-RU" sz="2400" b="1" dirty="0">
                <a:solidFill>
                  <a:srgbClr val="0033CC"/>
                </a:solidFill>
              </a:rPr>
            </a:br>
            <a:endParaRPr lang="ru-RU" altLang="ru-RU" sz="2400" b="1" dirty="0">
              <a:solidFill>
                <a:srgbClr val="0033CC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4099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78850" cy="4525963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altLang="ru-RU" sz="4000" dirty="0"/>
              <a:t>1) 3 • 1000 ... 1000 +  1000 +1000</a:t>
            </a:r>
          </a:p>
          <a:p>
            <a:pPr marL="0" indent="0">
              <a:buFont typeface="Arial" charset="0"/>
              <a:buNone/>
            </a:pPr>
            <a:r>
              <a:rPr lang="ru-RU" altLang="ru-RU" sz="4000" dirty="0"/>
              <a:t>2) 5 • 1000 ... 1000 + 1000 + 1000+ 1000</a:t>
            </a:r>
          </a:p>
          <a:p>
            <a:pPr marL="0" indent="0">
              <a:buFont typeface="Arial" charset="0"/>
              <a:buNone/>
            </a:pPr>
            <a:r>
              <a:rPr lang="ru-RU" altLang="ru-RU" sz="4000" dirty="0"/>
              <a:t>3) 4 • 1000 ... 1000 + 1000 + 1000</a:t>
            </a:r>
          </a:p>
          <a:p>
            <a:pPr marL="0" indent="0">
              <a:buFont typeface="Arial" charset="0"/>
              <a:buNone/>
            </a:pPr>
            <a:r>
              <a:rPr lang="ru-RU" altLang="ru-RU" sz="4000" dirty="0"/>
              <a:t>4) 2 • 1000 ... 1000 + 1000 + 1000</a:t>
            </a:r>
          </a:p>
          <a:p>
            <a:pPr marL="0" indent="0">
              <a:buFont typeface="Arial" charset="0"/>
              <a:buNone/>
            </a:pPr>
            <a:r>
              <a:rPr lang="ru-RU" altLang="ru-RU" sz="4000" dirty="0"/>
              <a:t>5) 3 • 1000 ... 1000 + 1000  </a:t>
            </a:r>
          </a:p>
          <a:p>
            <a:pPr marL="0" indent="0">
              <a:buFont typeface="Arial" charset="0"/>
              <a:buNone/>
            </a:pPr>
            <a:endParaRPr lang="ru-RU" altLang="ru-RU" sz="4000" dirty="0"/>
          </a:p>
          <a:p>
            <a:pPr marL="0" indent="0">
              <a:buFont typeface="Arial" charset="0"/>
              <a:buNone/>
            </a:pPr>
            <a:endParaRPr lang="ru-RU" altLang="ru-RU" sz="4000" dirty="0"/>
          </a:p>
        </p:txBody>
      </p:sp>
    </p:spTree>
    <p:extLst>
      <p:ext uri="{BB962C8B-B14F-4D97-AF65-F5344CB8AC3E}">
        <p14:creationId xmlns:p14="http://schemas.microsoft.com/office/powerpoint/2010/main" val="2220575872"/>
      </p:ext>
    </p:extLst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685800" y="1053480"/>
            <a:ext cx="7772400" cy="1143000"/>
          </a:xfrm>
        </p:spPr>
        <p:txBody>
          <a:bodyPr/>
          <a:lstStyle/>
          <a:p>
            <a:pPr algn="l"/>
            <a:r>
              <a:rPr lang="ru-RU" altLang="ru-RU" sz="3200" b="1" dirty="0">
                <a:solidFill>
                  <a:srgbClr val="0033CC"/>
                </a:solidFill>
                <a:latin typeface="Times New Roman" charset="0"/>
              </a:rPr>
              <a:t>Вставь пропущенные числа так, чтобы равенства были верными.</a:t>
            </a:r>
            <a:r>
              <a:rPr lang="ru-RU" altLang="ru-RU" sz="3200" b="1" dirty="0">
                <a:solidFill>
                  <a:schemeClr val="tx2"/>
                </a:solidFill>
                <a:latin typeface="Arial" charset="0"/>
              </a:rPr>
              <a:t> </a:t>
            </a:r>
            <a:endParaRPr lang="ru-RU" altLang="ru-RU" sz="3200" dirty="0"/>
          </a:p>
        </p:txBody>
      </p:sp>
      <p:sp>
        <p:nvSpPr>
          <p:cNvPr id="512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endParaRPr lang="ru-RU" altLang="ru-RU" sz="2800" dirty="0"/>
          </a:p>
          <a:p>
            <a:pPr marL="0" indent="0">
              <a:buFont typeface="Arial" charset="0"/>
              <a:buNone/>
            </a:pPr>
            <a:r>
              <a:rPr lang="ru-RU" altLang="ru-RU" b="1" dirty="0"/>
              <a:t>1) 30 000 + 5000 + 600 +  70. + 2..   =35 672</a:t>
            </a:r>
          </a:p>
          <a:p>
            <a:pPr marL="0" indent="0">
              <a:buFont typeface="Arial" charset="0"/>
              <a:buNone/>
            </a:pPr>
            <a:endParaRPr lang="ru-RU" altLang="ru-RU" sz="2800" dirty="0"/>
          </a:p>
          <a:p>
            <a:pPr marL="0" indent="0">
              <a:buFont typeface="Arial" charset="0"/>
              <a:buNone/>
            </a:pPr>
            <a:r>
              <a:rPr lang="ru-RU" altLang="ru-RU" b="1" dirty="0"/>
              <a:t>2) 400 000 + 70 000  +  5 000 + 70 = 475 070</a:t>
            </a:r>
          </a:p>
          <a:p>
            <a:pPr marL="0" indent="0">
              <a:buFont typeface="Arial" charset="0"/>
              <a:buNone/>
            </a:pPr>
            <a:endParaRPr lang="ru-RU" altLang="ru-RU" b="1" dirty="0"/>
          </a:p>
          <a:p>
            <a:pPr marL="0" indent="0">
              <a:buFont typeface="Arial" charset="0"/>
              <a:buNone/>
            </a:pPr>
            <a:r>
              <a:rPr lang="ru-RU" altLang="ru-RU" sz="2800" b="1" dirty="0"/>
              <a:t>3) 600 000 + 20 000 + 7 000 +200 + 40 + 5  = 627 245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195588" y="2646481"/>
            <a:ext cx="4925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095522" y="2662919"/>
            <a:ext cx="36004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966655" y="3667385"/>
            <a:ext cx="115212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044907" y="3717032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115616" y="4869160"/>
            <a:ext cx="12241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699792" y="4883137"/>
            <a:ext cx="100811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067944" y="4903103"/>
            <a:ext cx="79208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144505" y="4902737"/>
            <a:ext cx="565323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069116" y="4869160"/>
            <a:ext cx="43204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774896" y="4901706"/>
            <a:ext cx="288032" cy="2508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19630" y="603479"/>
            <a:ext cx="71287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№ 266 </a:t>
            </a:r>
            <a:r>
              <a:rPr lang="ru-RU" altLang="ru-RU" sz="2000" b="1" dirty="0"/>
              <a:t>(Н.Б. Истомина, учебник Математика, 3 класс)</a:t>
            </a:r>
            <a:br>
              <a:rPr lang="ru-RU" altLang="ru-RU" sz="3600" b="1" dirty="0">
                <a:solidFill>
                  <a:srgbClr val="0033CC"/>
                </a:solidFill>
              </a:rPr>
            </a:b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708078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книжная стопка">
  <a:themeElements>
    <a:clrScheme name="Тема Offic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Words>348</Words>
  <Application>Microsoft Office PowerPoint</Application>
  <PresentationFormat>Экран (4:3)</PresentationFormat>
  <Paragraphs>42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книжная стопка</vt:lpstr>
      <vt:lpstr>Математика  УМК «Гармония»</vt:lpstr>
      <vt:lpstr>Распределите числа в порядке возрастания. </vt:lpstr>
      <vt:lpstr>Итак, с какими числами мы только что работали? </vt:lpstr>
      <vt:lpstr>Презентация PowerPoint</vt:lpstr>
      <vt:lpstr>1285, 2285,3285,4285,  …, …, …, …, …, …, …. </vt:lpstr>
      <vt:lpstr>Презентация PowerPoint</vt:lpstr>
      <vt:lpstr>Презентация PowerPoint</vt:lpstr>
      <vt:lpstr>№264 (Н.Б. Истомина, учебник Математика, 3 класс) &lt;, &gt; или = ? </vt:lpstr>
      <vt:lpstr>Вставь пропущенные числа так, чтобы равенства были верными. </vt:lpstr>
      <vt:lpstr>Молодцы!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qew1</dc:creator>
  <cp:lastModifiedBy>17 кабинет</cp:lastModifiedBy>
  <cp:revision>11</cp:revision>
  <cp:lastPrinted>2017-05-31T14:28:43Z</cp:lastPrinted>
  <dcterms:created xsi:type="dcterms:W3CDTF">2014-03-23T16:03:14Z</dcterms:created>
  <dcterms:modified xsi:type="dcterms:W3CDTF">2021-09-16T10:18:46Z</dcterms:modified>
</cp:coreProperties>
</file>