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8" r:id="rId2"/>
    <p:sldId id="256" r:id="rId3"/>
    <p:sldId id="257" r:id="rId4"/>
    <p:sldId id="258" r:id="rId5"/>
    <p:sldId id="259" r:id="rId6"/>
    <p:sldId id="260" r:id="rId7"/>
    <p:sldId id="262" r:id="rId8"/>
    <p:sldId id="293" r:id="rId9"/>
    <p:sldId id="289" r:id="rId10"/>
    <p:sldId id="290" r:id="rId11"/>
    <p:sldId id="291" r:id="rId12"/>
    <p:sldId id="261" r:id="rId13"/>
    <p:sldId id="326" r:id="rId14"/>
    <p:sldId id="324" r:id="rId15"/>
    <p:sldId id="325" r:id="rId16"/>
    <p:sldId id="327" r:id="rId17"/>
    <p:sldId id="285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8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19" r:id="rId39"/>
    <p:sldId id="320" r:id="rId40"/>
    <p:sldId id="321" r:id="rId41"/>
    <p:sldId id="323" r:id="rId42"/>
    <p:sldId id="322" r:id="rId43"/>
    <p:sldId id="275" r:id="rId44"/>
    <p:sldId id="281" r:id="rId45"/>
    <p:sldId id="277" r:id="rId46"/>
    <p:sldId id="279" r:id="rId47"/>
    <p:sldId id="278" r:id="rId48"/>
    <p:sldId id="280" r:id="rId49"/>
    <p:sldId id="284" r:id="rId50"/>
    <p:sldId id="295" r:id="rId51"/>
    <p:sldId id="296" r:id="rId52"/>
    <p:sldId id="297" r:id="rId53"/>
    <p:sldId id="298" r:id="rId54"/>
    <p:sldId id="267" r:id="rId55"/>
    <p:sldId id="268" r:id="rId56"/>
    <p:sldId id="269" r:id="rId57"/>
    <p:sldId id="263" r:id="rId58"/>
    <p:sldId id="264" r:id="rId59"/>
    <p:sldId id="265" r:id="rId60"/>
    <p:sldId id="266" r:id="rId61"/>
    <p:sldId id="292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64373" autoAdjust="0"/>
  </p:normalViewPr>
  <p:slideViewPr>
    <p:cSldViewPr>
      <p:cViewPr varScale="1">
        <p:scale>
          <a:sx n="68" d="100"/>
          <a:sy n="68" d="100"/>
        </p:scale>
        <p:origin x="-9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52B4D-239F-4874-BBDF-63C0D069431A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8EA48-F171-4F5E-A858-EB69E60FCC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14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8EA48-F171-4F5E-A858-EB69E60FCCC4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13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C5124-A00A-4739-9BC8-2A8E38069828}" type="datetimeFigureOut">
              <a:rPr lang="ru-RU" smtClean="0"/>
              <a:pPr/>
              <a:t>04.12.2012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FA90-43AC-4457-8F26-9A4B3C5FC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3%D0%B8%D0%BF%D1%81" TargetMode="External"/><Relationship Id="rId3" Type="http://schemas.openxmlformats.org/officeDocument/2006/relationships/hyperlink" Target="http://ru.wikipedia.org/wiki/%D0%A4%D1%80%D0%B0%D0%BD%D1%86%D1%83%D0%B7%D1%81%D0%BA%D0%B8%D0%B9_%D1%8F%D0%B7%D1%8B%D0%BA" TargetMode="External"/><Relationship Id="rId7" Type="http://schemas.openxmlformats.org/officeDocument/2006/relationships/hyperlink" Target="http://ru.wikipedia.org/wiki/%D0%9A%D1%80%D0%B0%D1%85%D0%BC%D0%B0%D0%BB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u.wikipedia.org/wiki/%D0%9A%D0%BB%D0%B5%D0%B9" TargetMode="External"/><Relationship Id="rId5" Type="http://schemas.openxmlformats.org/officeDocument/2006/relationships/hyperlink" Target="http://ru.wikipedia.org/wiki/%D0%9A%D0%B0%D1%80%D1%82%D0%BE%D0%BD" TargetMode="External"/><Relationship Id="rId10" Type="http://schemas.openxmlformats.org/officeDocument/2006/relationships/image" Target="../media/image46.jpeg"/><Relationship Id="rId4" Type="http://schemas.openxmlformats.org/officeDocument/2006/relationships/hyperlink" Target="http://ru.wikipedia.org/wiki/%D0%91%D1%83%D0%BC%D0%B0%D0%B3%D0%B0" TargetMode="Externa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://forum.exler.ru/arc/uploads/52/post-1237823911.jpg" TargetMode="External"/><Relationship Id="rId7" Type="http://schemas.openxmlformats.org/officeDocument/2006/relationships/hyperlink" Target="http://images01.olx.ru/ui/16/81/65/1317904437_261287665_1----85-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hyperlink" Target="http://www.nasharyazan.ru/kartinki/image/11alnev1.jpg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5800158" cy="62261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4000" b="1" i="1" dirty="0" smtClean="0"/>
              <a:t>Интегративная организация образовательного процесса </a:t>
            </a:r>
            <a:br>
              <a:rPr lang="ru-RU" sz="4000" b="1" i="1" dirty="0" smtClean="0"/>
            </a:br>
            <a:r>
              <a:rPr lang="ru-RU" sz="4000" b="1" i="1" dirty="0" smtClean="0"/>
              <a:t>в начальной школе </a:t>
            </a:r>
            <a:br>
              <a:rPr lang="ru-RU" sz="4000" b="1" i="1" dirty="0" smtClean="0"/>
            </a:br>
            <a:r>
              <a:rPr lang="ru-RU" sz="4000" b="1" i="1" dirty="0" smtClean="0"/>
              <a:t>через реализацию </a:t>
            </a:r>
            <a:br>
              <a:rPr lang="ru-RU" sz="4000" b="1" i="1" dirty="0" smtClean="0"/>
            </a:br>
            <a:r>
              <a:rPr lang="ru-RU" sz="4000" b="1" i="1" dirty="0" smtClean="0"/>
              <a:t>проектной деятельности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Учитель начальных классов  высшей квалификационной категории МБОУ «Александро-Невская СОШ»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 err="1" smtClean="0"/>
              <a:t>Аброськина</a:t>
            </a:r>
            <a:r>
              <a:rPr lang="ru-RU" sz="2800" dirty="0" smtClean="0"/>
              <a:t> Ольга Александровна</a:t>
            </a:r>
            <a:endParaRPr lang="ru-RU" sz="2800" dirty="0"/>
          </a:p>
        </p:txBody>
      </p:sp>
      <p:pic>
        <p:nvPicPr>
          <p:cNvPr id="4" name="b-photo-image" descr="http://content.foto.mail.ru/mail/kicuxa25/_myphoto/i-7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57950" y="571480"/>
            <a:ext cx="242889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3834" y="2130425"/>
            <a:ext cx="814366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72396" y="3886200"/>
            <a:ext cx="200004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фото школа 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фото школа 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714752"/>
            <a:ext cx="4143404" cy="270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фото школа 0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57166"/>
            <a:ext cx="5429288" cy="314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фото школа 0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66"/>
            <a:ext cx="2928958" cy="314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2396" y="274638"/>
            <a:ext cx="111440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58214" y="1600200"/>
            <a:ext cx="328586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IMG_06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876"/>
            <a:ext cx="350046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05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3357586" cy="279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фото школа 0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571876"/>
            <a:ext cx="37862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фото школа 0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85728"/>
            <a:ext cx="4000528" cy="27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2582858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3 класс </a:t>
            </a:r>
            <a:br>
              <a:rPr lang="ru-RU" sz="2800" b="1" dirty="0" smtClean="0"/>
            </a:br>
            <a:r>
              <a:rPr lang="ru-RU" sz="2800" b="1" dirty="0" smtClean="0"/>
              <a:t>2012-2013 учебный год</a:t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dirty="0" smtClean="0"/>
              <a:t>проект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 smtClean="0"/>
              <a:t>«Вторая </a:t>
            </a:r>
            <a:r>
              <a:rPr lang="ru-RU" sz="2800" b="1" dirty="0" smtClean="0"/>
              <a:t>жизнь</a:t>
            </a:r>
            <a:br>
              <a:rPr lang="ru-RU" sz="2800" b="1" dirty="0" smtClean="0"/>
            </a:br>
            <a:r>
              <a:rPr lang="ru-RU" sz="2800" b="1" dirty="0" smtClean="0"/>
              <a:t>бумаги</a:t>
            </a:r>
            <a:r>
              <a:rPr lang="ru-RU" sz="2800" b="1" dirty="0" smtClean="0"/>
              <a:t>») 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1" y="3143247"/>
          <a:ext cx="8329641" cy="3238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692"/>
                <a:gridCol w="2208625"/>
                <a:gridCol w="3234060"/>
                <a:gridCol w="2445264"/>
              </a:tblGrid>
              <a:tr h="5676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</a:tr>
              <a:tr h="56767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Окружающий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мир.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Земля - наш общий дом.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 </a:t>
                      </a:r>
                      <a:endParaRPr lang="ru-RU" dirty="0"/>
                    </a:p>
                  </a:txBody>
                  <a:tcPr/>
                </a:tc>
              </a:tr>
              <a:tr h="56893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Изобразительное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Рисование с натуры осенних листьев.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 </a:t>
                      </a:r>
                      <a:endParaRPr lang="ru-RU" dirty="0"/>
                    </a:p>
                  </a:txBody>
                  <a:tcPr/>
                </a:tc>
              </a:tr>
              <a:tr h="1300411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 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Решение простых задач на умножение.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Составление простых задач на умножение (творческая работа).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 - октябрь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http://xcw.ucoz.ru/akz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85728"/>
            <a:ext cx="4643470" cy="262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64360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b="1" dirty="0" smtClean="0"/>
              <a:t>Погружение в проект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Бумагу получают из целлюлозы, а ее, в свою очередь, из древесины.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350 миллионов тонн бумаги производится во всём мире каждый год. А куда использованную бумагу девают потом? Что с ней происходит?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/>
          </a:p>
        </p:txBody>
      </p:sp>
      <p:pic>
        <p:nvPicPr>
          <p:cNvPr id="3" name="Рисунок 2" descr="http://im3-tub-ru.yandex.net/i?id=386692393-42-72&amp;n=2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14818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im3-tub-ru.yandex.net/i?id=52645203-20-72&amp;n=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357694"/>
            <a:ext cx="164307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8-tub-ru.yandex.net/i?id=206142472-64-72&amp;n=2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4429132"/>
            <a:ext cx="157163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2571736" y="45720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357818" y="45005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2571736" y="514351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5357818" y="514351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" y="0"/>
            <a:ext cx="850109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Гипотеза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Предположили, что можно привлечь внимание  людей  к проблеме уничтожения лесов ради бумаги, если 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представить  одноклассникам и своим  семьям   материалы, рассказывающие  о необходимости переработки макулатуры;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-познакомить с  трудоёмким  способом  получения бумаги в домашних условиях.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Актуальность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/>
              <a:t>Ежегодно у жителей Земли  возрастает потребность в бумаге, но запасы древесины, из которой её делают, катастрофически уменьшаются. Леса нашей планеты нужно спасать уже сейчас.</a:t>
            </a:r>
          </a:p>
          <a:p>
            <a:r>
              <a:rPr lang="ru-RU" sz="2800" b="1" dirty="0" smtClean="0"/>
              <a:t>Цель</a:t>
            </a:r>
          </a:p>
          <a:p>
            <a:r>
              <a:rPr lang="ru-RU" sz="2000" dirty="0" smtClean="0"/>
              <a:t> Показать ребятам начальной школы важность экономного использования бумаги, возможность  её вторичного использования , чтобы спасти </a:t>
            </a:r>
          </a:p>
          <a:p>
            <a:r>
              <a:rPr lang="ru-RU" sz="2000" dirty="0" smtClean="0"/>
              <a:t>деревья от вырубки.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0"/>
            <a:ext cx="878684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 Привлечь внимание школьников к проблемам исчезновения лесов, связанных с заготовкой древесины.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2.Расширить представления  младших школьников по проблемам экологического состояния Земли ( рассказать об уничтожении тропических лесов и лесов наших широт).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3.Познакомить  со способами производства бумаги, возможности её  вторичного использования.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Изготовить бумагу в домашних условиях своими руками.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Показать, что из старых газет можно сделать удивительные поделки папье-маше.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Выпустить плакаты в защиту леса.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.Подготовить и защитить презентации по данной теме.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По результатам исследований сделать выводы.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43900" y="2130425"/>
            <a:ext cx="3143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85728"/>
            <a:ext cx="8143932" cy="535307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sz="3800" b="1" dirty="0" smtClean="0">
                <a:solidFill>
                  <a:schemeClr val="tx1"/>
                </a:solidFill>
              </a:rPr>
              <a:t>Объект исследования. </a:t>
            </a:r>
            <a:r>
              <a:rPr lang="ru-RU" dirty="0" smtClean="0">
                <a:solidFill>
                  <a:schemeClr val="tx1"/>
                </a:solidFill>
              </a:rPr>
              <a:t>Бумага. 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3800" b="1" dirty="0" smtClean="0">
                <a:solidFill>
                  <a:schemeClr val="tx1"/>
                </a:solidFill>
              </a:rPr>
              <a:t>Предмет исследования. </a:t>
            </a:r>
            <a:r>
              <a:rPr lang="ru-RU" dirty="0" smtClean="0">
                <a:solidFill>
                  <a:schemeClr val="tx1"/>
                </a:solidFill>
              </a:rPr>
              <a:t>Бумага, как результат уничтожения лесов.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3800" b="1" dirty="0" smtClean="0">
                <a:solidFill>
                  <a:schemeClr val="tx1"/>
                </a:solidFill>
              </a:rPr>
              <a:t>Методы исследования. </a:t>
            </a:r>
            <a:r>
              <a:rPr lang="ru-RU" dirty="0" smtClean="0">
                <a:solidFill>
                  <a:schemeClr val="tx1"/>
                </a:solidFill>
              </a:rPr>
              <a:t>Поиск информации, изучение специальной литературы, обобщение результатов. Наблюдение, практический,  экспериментальный, творческий.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sz="3800" b="1" dirty="0" smtClean="0">
                <a:solidFill>
                  <a:schemeClr val="tx1"/>
                </a:solidFill>
              </a:rPr>
              <a:t>Проектные приращения в ЗУН. 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 Учились: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- анализировать литературу по теме;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- формировали умение работать в группе;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- учились проводить социологический опрос.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Совершенствовали: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- навыки работы с компьютером;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- навыки работы с  фотоаппаратом.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4734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«Ученые-исследователи»</a:t>
            </a:r>
            <a:endParaRPr lang="ru-RU" sz="3200" dirty="0"/>
          </a:p>
        </p:txBody>
      </p:sp>
      <p:pic>
        <p:nvPicPr>
          <p:cNvPr id="4" name="Содержимое 3" descr="G:\фото класса\IMG_15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571876"/>
            <a:ext cx="4088878" cy="312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 класса\IMG_15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495332" cy="30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aaa\Desktop\доча\IMG_1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357298"/>
            <a:ext cx="2786082" cy="2071678"/>
          </a:xfrm>
          <a:prstGeom prst="rect">
            <a:avLst/>
          </a:prstGeom>
          <a:noFill/>
        </p:spPr>
      </p:pic>
      <p:pic>
        <p:nvPicPr>
          <p:cNvPr id="7" name="Рисунок 6" descr="C:\Users\aaa\Desktop\доча\IMG_16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736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C:\Users\aaa\Desktop\доча\IMG_1614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14290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500043"/>
            <a:ext cx="8286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Папье-маше</a:t>
            </a:r>
            <a:r>
              <a:rPr lang="ru-RU" sz="9600" dirty="0" smtClean="0"/>
              <a:t/>
            </a:r>
            <a:br>
              <a:rPr lang="ru-RU" sz="9600" dirty="0" smtClean="0"/>
            </a:br>
            <a:endParaRPr lang="ru-RU" sz="9600" dirty="0" smtClean="0"/>
          </a:p>
          <a:p>
            <a:r>
              <a:rPr lang="ru-RU" sz="9600" dirty="0" smtClean="0"/>
              <a:t/>
            </a:r>
            <a:br>
              <a:rPr lang="ru-RU" sz="9600" dirty="0" smtClean="0"/>
            </a:br>
            <a:r>
              <a:rPr lang="ru-RU" b="1" i="1" dirty="0" smtClean="0"/>
              <a:t>Работу выполнила ученица</a:t>
            </a:r>
          </a:p>
          <a:p>
            <a:r>
              <a:rPr lang="ru-RU" b="1" i="1" dirty="0" smtClean="0"/>
              <a:t> 3 «б» класса</a:t>
            </a:r>
            <a:br>
              <a:rPr lang="ru-RU" b="1" i="1" dirty="0" smtClean="0"/>
            </a:br>
            <a:r>
              <a:rPr lang="ru-RU" b="1" i="1" dirty="0" smtClean="0"/>
              <a:t> МБОУ «Александро-Невская СОШ»</a:t>
            </a:r>
          </a:p>
          <a:p>
            <a:r>
              <a:rPr lang="ru-RU" b="1" i="1" dirty="0" smtClean="0"/>
              <a:t> </a:t>
            </a:r>
            <a:r>
              <a:rPr lang="ru-RU" b="1" i="1" dirty="0" err="1" smtClean="0"/>
              <a:t>Александро-Невского</a:t>
            </a:r>
            <a:r>
              <a:rPr lang="ru-RU" b="1" i="1" dirty="0" smtClean="0"/>
              <a:t> района</a:t>
            </a:r>
            <a:br>
              <a:rPr lang="ru-RU" b="1" i="1" dirty="0" smtClean="0"/>
            </a:br>
            <a:r>
              <a:rPr lang="ru-RU" b="1" i="1" dirty="0" smtClean="0"/>
              <a:t>Рязанской области </a:t>
            </a:r>
            <a:br>
              <a:rPr lang="ru-RU" b="1" i="1" dirty="0" smtClean="0"/>
            </a:br>
            <a:r>
              <a:rPr lang="ru-RU" b="1" i="1" dirty="0" smtClean="0"/>
              <a:t>Никитина Елена </a:t>
            </a:r>
            <a:endParaRPr lang="ru-RU" b="1" i="1" dirty="0"/>
          </a:p>
        </p:txBody>
      </p:sp>
      <p:pic>
        <p:nvPicPr>
          <p:cNvPr id="4" name="Рисунок 4" descr="http://stranamasterov.ru/files/imagecache/orig_with_logo/i1003/schneemann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85728"/>
            <a:ext cx="48101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err="1" smtClean="0"/>
              <a:t>Папье́-маше</a:t>
            </a:r>
            <a:r>
              <a:rPr lang="ru-RU" sz="2000" b="1" dirty="0" smtClean="0"/>
              <a:t>́ (</a:t>
            </a:r>
            <a:r>
              <a:rPr lang="ru-RU" sz="2000" b="1" u="sng" dirty="0" smtClean="0">
                <a:hlinkClick r:id="rId3" tooltip="Французский язык"/>
              </a:rPr>
              <a:t>фр.</a:t>
            </a:r>
            <a:r>
              <a:rPr lang="ru-RU" sz="2000" b="1" dirty="0" smtClean="0"/>
              <a:t> </a:t>
            </a:r>
            <a:r>
              <a:rPr lang="fr-FR" sz="2000" b="1" i="1" dirty="0" smtClean="0"/>
              <a:t>papier mâché</a:t>
            </a:r>
            <a:r>
              <a:rPr lang="ru-RU" sz="2000" b="1" dirty="0" smtClean="0"/>
              <a:t>, букв. «жёваная бумага») — легко поддающаяся формовке масса, получаемая из смеси волокнистых материалов (</a:t>
            </a:r>
            <a:r>
              <a:rPr lang="ru-RU" sz="2000" b="1" u="sng" dirty="0" smtClean="0">
                <a:hlinkClick r:id="rId4" tooltip="Бумага"/>
              </a:rPr>
              <a:t>бумаги</a:t>
            </a:r>
            <a:r>
              <a:rPr lang="ru-RU" sz="2000" b="1" dirty="0" smtClean="0"/>
              <a:t>, </a:t>
            </a:r>
            <a:r>
              <a:rPr lang="ru-RU" sz="2000" b="1" u="sng" dirty="0" smtClean="0">
                <a:hlinkClick r:id="rId5" tooltip="Картон"/>
              </a:rPr>
              <a:t>картона</a:t>
            </a:r>
            <a:r>
              <a:rPr lang="ru-RU" sz="2000" b="1" dirty="0" smtClean="0"/>
              <a:t>) с </a:t>
            </a:r>
            <a:r>
              <a:rPr lang="ru-RU" sz="2000" b="1" u="sng" dirty="0" smtClean="0">
                <a:hlinkClick r:id="rId6" tooltip="Клей"/>
              </a:rPr>
              <a:t>клеящими</a:t>
            </a:r>
            <a:r>
              <a:rPr lang="ru-RU" sz="2000" b="1" dirty="0" smtClean="0"/>
              <a:t> веществами, </a:t>
            </a:r>
            <a:r>
              <a:rPr lang="ru-RU" sz="2000" b="1" u="sng" dirty="0" smtClean="0">
                <a:hlinkClick r:id="rId7" tooltip="Крахмал"/>
              </a:rPr>
              <a:t>крахмалом</a:t>
            </a:r>
            <a:r>
              <a:rPr lang="ru-RU" sz="2000" b="1" dirty="0" smtClean="0"/>
              <a:t>, </a:t>
            </a:r>
            <a:r>
              <a:rPr lang="ru-RU" sz="2000" b="1" u="sng" dirty="0" smtClean="0">
                <a:hlinkClick r:id="rId8" tooltip="Гипс"/>
              </a:rPr>
              <a:t>гипсом</a:t>
            </a:r>
            <a:r>
              <a:rPr lang="ru-RU" sz="2000" b="1" dirty="0" smtClean="0"/>
              <a:t> и т. д. Папье-маше изобрели в начале XVI века во Франции и использовали первоначально для изготовления кукол.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Содержимое 4" descr="http://img.artgallery.tut.ua/lumis-doll/352/537/530/dsc_0071_60037114.jpg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0034" y="1857364"/>
            <a:ext cx="3484563" cy="4597400"/>
          </a:xfrm>
          <a:prstGeom prst="rect">
            <a:avLst/>
          </a:prstGeom>
        </p:spPr>
      </p:pic>
      <p:pic>
        <p:nvPicPr>
          <p:cNvPr id="4" name="Рисунок 5" descr="http://img-fotki.yandex.ru/get/4422/49614401.3c6/0_6abde_2715b6bd_X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4" y="1857364"/>
            <a:ext cx="40195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3171820" cy="564360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2700" b="1" dirty="0" smtClean="0"/>
              <a:t>Метод проектов </a:t>
            </a:r>
            <a:r>
              <a:rPr lang="ru-RU" sz="2700" dirty="0" smtClean="0"/>
              <a:t>– это совокупность </a:t>
            </a:r>
            <a:r>
              <a:rPr lang="ru-RU" sz="2700" dirty="0" err="1" smtClean="0"/>
              <a:t>учебно</a:t>
            </a:r>
            <a:r>
              <a:rPr lang="ru-RU" sz="2700" dirty="0" smtClean="0"/>
              <a:t> – познавательных приемов, которые позволяют учащимся  приобретать  знания и умения  в процессе  планирования и  самостоятельного выполнения определенных заданий с обязательной презентацией</a:t>
            </a:r>
            <a:br>
              <a:rPr lang="ru-RU" sz="2700" dirty="0" smtClean="0"/>
            </a:br>
            <a:r>
              <a:rPr lang="ru-RU" sz="2700" dirty="0" smtClean="0"/>
              <a:t>результатов.</a:t>
            </a:r>
            <a:r>
              <a:rPr lang="ru-RU" sz="2700" b="1" dirty="0" smtClean="0"/>
              <a:t> </a:t>
            </a:r>
            <a:br>
              <a:rPr lang="ru-RU" sz="27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3886200"/>
            <a:ext cx="284321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www.edu.cap.ru/home/4350/kniga.jpg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928670"/>
            <a:ext cx="4797417" cy="532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400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Несмотря на французское название изделий, папье-маше не было во Франции до середины XVII-го века. Родина папье-маше - Китай, где была изобретена бумага. Китайцы использовали папье-маше для шлемов и других вещей, которым придавали жесткость с помощью многих слоев лака. </a:t>
            </a:r>
            <a:br>
              <a:rPr lang="ru-RU" sz="1800" b="1" dirty="0" smtClean="0"/>
            </a:br>
            <a:r>
              <a:rPr lang="ru-RU" sz="1800" b="1" dirty="0" smtClean="0"/>
              <a:t>    Из Китая увлечение папье-маше получило распространение в Японии и Персии, где оно было использовано при изготовлении масок для специальных церемоний. И далее распространилось по всему миру.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Китай                                                   Япония                                                         Франция</a:t>
            </a:r>
            <a:endParaRPr lang="ru-RU" sz="1800" b="1" dirty="0"/>
          </a:p>
        </p:txBody>
      </p:sp>
      <p:pic>
        <p:nvPicPr>
          <p:cNvPr id="3" name="Содержимое 3" descr="http://www.tcc.com.ua/hot/detail/map/map_16.gif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596" y="3357562"/>
            <a:ext cx="2214562" cy="3214687"/>
          </a:xfrm>
          <a:prstGeom prst="rect">
            <a:avLst/>
          </a:prstGeom>
        </p:spPr>
      </p:pic>
      <p:pic>
        <p:nvPicPr>
          <p:cNvPr id="4" name="Рисунок 5" descr="http://otzivi-turistov.ru/wp-content/uploads/2012/03/Japan-map-r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3357563"/>
            <a:ext cx="22145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samlib.ru/img/w/wojtowa_k_w/il/20_s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3357563"/>
            <a:ext cx="221456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358299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Для создания простейшего папье-маше, а именно изготовления посуды из него потребуется совсем немного инструментов и материалов: </a:t>
            </a:r>
            <a:br>
              <a:rPr lang="ru-RU" sz="2800" b="1" dirty="0" smtClean="0"/>
            </a:br>
            <a:r>
              <a:rPr lang="ru-RU" sz="2800" b="1" dirty="0" smtClean="0"/>
              <a:t>ножницы</a:t>
            </a:r>
            <a:br>
              <a:rPr lang="ru-RU" sz="2800" b="1" dirty="0" smtClean="0"/>
            </a:br>
            <a:r>
              <a:rPr lang="ru-RU" sz="2800" b="1" dirty="0" smtClean="0"/>
              <a:t>клей на основе крахмала или муки</a:t>
            </a:r>
            <a:br>
              <a:rPr lang="ru-RU" sz="2800" b="1" dirty="0" smtClean="0"/>
            </a:br>
            <a:r>
              <a:rPr lang="ru-RU" sz="2800" b="1" dirty="0" smtClean="0"/>
              <a:t>«клейстер» (можно клей ПВА)</a:t>
            </a:r>
            <a:br>
              <a:rPr lang="ru-RU" sz="2800" b="1" dirty="0" smtClean="0"/>
            </a:br>
            <a:r>
              <a:rPr lang="ru-RU" sz="2800" b="1" dirty="0" smtClean="0"/>
              <a:t>любой посудный предмет</a:t>
            </a:r>
            <a:br>
              <a:rPr lang="ru-RU" sz="2800" b="1" dirty="0" smtClean="0"/>
            </a:br>
            <a:r>
              <a:rPr lang="ru-RU" sz="2800" b="1" dirty="0" smtClean="0"/>
              <a:t>кисточка</a:t>
            </a:r>
            <a:br>
              <a:rPr lang="ru-RU" sz="2800" b="1" dirty="0" smtClean="0"/>
            </a:br>
            <a:r>
              <a:rPr lang="ru-RU" sz="2800" b="1" dirty="0" smtClean="0"/>
              <a:t>бумага (</a:t>
            </a:r>
            <a:r>
              <a:rPr lang="ru-RU" sz="2800" b="1" smtClean="0"/>
              <a:t>можно газетная)</a:t>
            </a:r>
            <a:endParaRPr lang="ru-RU" sz="2800" b="1" dirty="0"/>
          </a:p>
        </p:txBody>
      </p:sp>
      <p:pic>
        <p:nvPicPr>
          <p:cNvPr id="3" name="Рисунок 8" descr="http://im4-tub-ru.yandex.net/i?id=139460697-02-72&amp;n=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643446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9" descr="http://im0-tub-ru.yandex.net/i?id=139888130-36-72&amp;n=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1071546"/>
            <a:ext cx="1428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http://im5-tub-ru.yandex.net/i?id=29970979-42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071942"/>
            <a:ext cx="26765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1" descr="http://im0-tub-ru.yandex.net/i?id=336456225-07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643569" y="2285993"/>
            <a:ext cx="15001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2" descr="http://im7-tub-ru.yandex.net/i?id=418765246-60-72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4500570"/>
            <a:ext cx="24288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/>
              <a:t>Для начала следует приготовить «клейстер», клей на основе муки или крахмала. Можно воспользоваться стандартным клеем ПВА.</a:t>
            </a:r>
            <a:endParaRPr lang="ru-RU" sz="2800" b="1" dirty="0"/>
          </a:p>
        </p:txBody>
      </p:sp>
      <p:pic>
        <p:nvPicPr>
          <p:cNvPr id="3" name="Рисунок 4" descr="http://im8-tub-ru.yandex.net/i?id=342423044-35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286000"/>
            <a:ext cx="407193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2214578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Далее приступайте к нарезке бумаги для папье-маше. Ножницами мелко нарежьте бумагу полосками и различными фигурками. В процессе создания вам подойдут любые кусочки бумаги.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" name="Рисунок 4" descr="http://im0-tub-ru.yandex.net/i?id=84650175-63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214688"/>
            <a:ext cx="36290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http://www.uzbekistans.ru/images/stories/post-3939-1168505400_thumb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14942" y="2071678"/>
            <a:ext cx="3348037" cy="45259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Намажьте кисточкой  </a:t>
            </a:r>
            <a:r>
              <a:rPr lang="ru-RU" sz="2800" b="1" dirty="0" smtClean="0"/>
              <a:t>заготовку. </a:t>
            </a:r>
            <a:r>
              <a:rPr lang="ru-RU" sz="2800" b="1" dirty="0" smtClean="0"/>
              <a:t>Начинайте осторожно клеить кусочки бумаги равномерным слоем,  покрывая всю площадь. Повторяйте до тех пор, пока толщина бумажного слоя не будет достигать нужного вам размера.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3" name="Содержимое 3" descr="http://stranamasterov.ru/files/imagecache/orig_with_logo/i1003/SDC11660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57356" y="2786058"/>
            <a:ext cx="5643602" cy="37147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Бумага сохнет </a:t>
            </a:r>
            <a:r>
              <a:rPr lang="ru-RU" sz="2800" b="1" dirty="0" smtClean="0"/>
              <a:t> </a:t>
            </a:r>
            <a:r>
              <a:rPr lang="ru-RU" sz="2800" b="1" dirty="0" smtClean="0"/>
              <a:t>24 </a:t>
            </a:r>
            <a:r>
              <a:rPr lang="ru-RU" sz="2800" b="1" dirty="0" smtClean="0"/>
              <a:t>часа.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" name="Содержимое 3" descr="http://im0-tub-ru.yandex.net/i?id=135270898-20-72&amp;n=21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472" y="2714620"/>
            <a:ext cx="3500462" cy="3286128"/>
          </a:xfrm>
          <a:prstGeom prst="rect">
            <a:avLst/>
          </a:prstGeom>
        </p:spPr>
      </p:pic>
      <p:pic>
        <p:nvPicPr>
          <p:cNvPr id="4" name="Рисунок 4" descr="http://im6-tub-ru.yandex.net/i?id=385223073-20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714620"/>
            <a:ext cx="414337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/>
              <a:t>Выждав сутки, подденьте край бумажного слоя кончиком ножниц или ножа и постепенно начните снимать получившийся «слепок».</a:t>
            </a:r>
            <a:endParaRPr lang="ru-RU" sz="2800" b="1" dirty="0"/>
          </a:p>
        </p:txBody>
      </p:sp>
      <p:pic>
        <p:nvPicPr>
          <p:cNvPr id="3" name="Содержимое 3" descr="http://img-fotki.yandex.ru/get/5406/kseniakud.1/0_3d1f1_835b5bf0_L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8662" y="1643050"/>
            <a:ext cx="7500990" cy="474027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42876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/>
              <a:t>Приступайте к декорированию . Для начала можно окрасить одним слоем краски. А поверх неё уже наносить узоры и любые другие иллюстрации. 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3" name="Содержимое 3" descr="http://www.hand-made-gallery.ru/_fr/1/8079129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1604" y="2000240"/>
            <a:ext cx="6035675" cy="45259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/>
              <a:t>Готовое папье-маше можно покрыть лаком, чтобы сделать рисунок глянцевым.  От этого оно  станет более прочным  и долговечным.</a:t>
            </a:r>
            <a:endParaRPr lang="ru-RU" sz="2800" b="1" dirty="0"/>
          </a:p>
        </p:txBody>
      </p:sp>
      <p:pic>
        <p:nvPicPr>
          <p:cNvPr id="3" name="Содержимое 3" descr="http://forum.hobbyportal.ru/files/thumbs/t_217_116637492925170_m_604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5750" y="2571750"/>
            <a:ext cx="4714875" cy="4044950"/>
          </a:xfrm>
          <a:prstGeom prst="rect">
            <a:avLst/>
          </a:prstGeom>
        </p:spPr>
      </p:pic>
      <p:pic>
        <p:nvPicPr>
          <p:cNvPr id="4" name="Рисунок 4" descr="http://4.bp.blogspot.com/_S59r-D2Tq_I/SW3kMrEaWgI/AAAAAAAAAFY/77JbB5vb9-U/s400/%D0%BF%D0%BE%D0%B4%D0%B5%D0%BB%D0%BA%D0%B8-%D0%B8%D0%B7-%D0%B1%D1%83%D0%BC%D0%B0%D0%B3%D0%B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571744"/>
            <a:ext cx="381000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57166"/>
            <a:ext cx="8286750" cy="621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6000" dirty="0" smtClean="0">
                <a:solidFill>
                  <a:schemeClr val="bg1"/>
                </a:solidFill>
              </a:rPr>
              <a:t/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>   </a:t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/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/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/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>ЛЕС - ЭТО ПУТЬ</a:t>
            </a:r>
            <a:br>
              <a:rPr lang="ru-RU" sz="6000" dirty="0" smtClean="0">
                <a:solidFill>
                  <a:schemeClr val="bg1"/>
                </a:solidFill>
              </a:rPr>
            </a:br>
            <a:r>
              <a:rPr lang="ru-RU" sz="6000" dirty="0" smtClean="0">
                <a:solidFill>
                  <a:schemeClr val="bg1"/>
                </a:solidFill>
              </a:rPr>
              <a:t> К СПАСЕНИЮ ЧЕЛОВЕЧЕСТВА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4429132"/>
            <a:ext cx="4500594" cy="1857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Работу выполнила ученица 3 «б» класса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МБОУ «Александро-Невская СОШ» </a:t>
            </a:r>
            <a:r>
              <a:rPr lang="ru-RU" dirty="0" err="1" smtClean="0">
                <a:solidFill>
                  <a:schemeClr val="tx1"/>
                </a:solidFill>
              </a:rPr>
              <a:t>Александро-Невского</a:t>
            </a:r>
            <a:r>
              <a:rPr lang="ru-RU" dirty="0" smtClean="0">
                <a:solidFill>
                  <a:schemeClr val="tx1"/>
                </a:solidFill>
              </a:rPr>
              <a:t> района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Рязанской области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Безбородкина</a:t>
            </a:r>
            <a:r>
              <a:rPr lang="ru-RU" dirty="0" smtClean="0">
                <a:solidFill>
                  <a:schemeClr val="tx1"/>
                </a:solidFill>
              </a:rPr>
              <a:t> Анастасия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42844" y="428604"/>
            <a:ext cx="3857652" cy="5857916"/>
          </a:xfrm>
        </p:spPr>
        <p:txBody>
          <a:bodyPr>
            <a:normAutofit fontScale="9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     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800" b="1" dirty="0" smtClean="0"/>
              <a:t>             </a:t>
            </a:r>
            <a:r>
              <a:rPr lang="ru-RU" sz="1800" dirty="0"/>
              <a:t>П</a:t>
            </a:r>
            <a:r>
              <a:rPr lang="ru-RU" sz="1800" dirty="0" smtClean="0"/>
              <a:t>роектная </a:t>
            </a:r>
            <a:r>
              <a:rPr lang="ru-RU" sz="1800" dirty="0"/>
              <a:t>деятельность имеет ту </a:t>
            </a:r>
            <a:r>
              <a:rPr lang="ru-RU" sz="1800" dirty="0" smtClean="0"/>
              <a:t>же  </a:t>
            </a:r>
            <a:r>
              <a:rPr lang="ru-RU" sz="1800" dirty="0"/>
              <a:t>структуру, что и учебная деятельность.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              </a:t>
            </a:r>
            <a:r>
              <a:rPr lang="ru-RU" sz="1800" dirty="0"/>
              <a:t>У</a:t>
            </a:r>
            <a:r>
              <a:rPr lang="ru-RU" sz="1800" dirty="0" smtClean="0"/>
              <a:t>чебная </a:t>
            </a:r>
            <a:r>
              <a:rPr lang="ru-RU" sz="1800" dirty="0"/>
              <a:t>деятельность </a:t>
            </a:r>
            <a:r>
              <a:rPr lang="ru-RU" sz="1800" dirty="0" smtClean="0"/>
              <a:t> формируется </a:t>
            </a:r>
            <a:r>
              <a:rPr lang="ru-RU" sz="1800" dirty="0"/>
              <a:t>и </a:t>
            </a:r>
            <a:r>
              <a:rPr lang="ru-RU" sz="1800" dirty="0" smtClean="0"/>
              <a:t>осознается быстрее.</a:t>
            </a:r>
            <a:br>
              <a:rPr lang="ru-RU" sz="1800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 </a:t>
            </a:r>
            <a:r>
              <a:rPr lang="ru-RU" sz="1800" b="1" dirty="0"/>
              <a:t> </a:t>
            </a:r>
            <a:r>
              <a:rPr lang="ru-RU" sz="1800" b="1" dirty="0" smtClean="0"/>
              <a:t>            </a:t>
            </a:r>
            <a:r>
              <a:rPr lang="ru-RU" sz="1800" dirty="0" smtClean="0"/>
              <a:t> </a:t>
            </a:r>
            <a:r>
              <a:rPr lang="ru-RU" sz="1800" dirty="0"/>
              <a:t>Е</a:t>
            </a:r>
            <a:r>
              <a:rPr lang="ru-RU" sz="1800" dirty="0" smtClean="0"/>
              <a:t>сли </a:t>
            </a:r>
            <a:r>
              <a:rPr lang="ru-RU" sz="1800" dirty="0"/>
              <a:t>у ребенка учебная деятельность в силу разных причин формируется медленно, то участие детей в проектной  деятельности может сделать ее либо корректирующей, либо </a:t>
            </a:r>
            <a:r>
              <a:rPr lang="ru-RU" sz="1800" dirty="0" smtClean="0"/>
              <a:t>компенсаторной.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             </a:t>
            </a:r>
            <a:r>
              <a:rPr lang="ru-RU" sz="1800" dirty="0" smtClean="0"/>
              <a:t> </a:t>
            </a:r>
            <a:r>
              <a:rPr lang="ru-RU" sz="1800" dirty="0"/>
              <a:t>М</a:t>
            </a:r>
            <a:r>
              <a:rPr lang="ru-RU" sz="1800" dirty="0" smtClean="0"/>
              <a:t>ладшему  школьнику  гораздо </a:t>
            </a:r>
            <a:r>
              <a:rPr lang="ru-RU" sz="1800" dirty="0"/>
              <a:t>легче раскрыть свои возможности, открыть новое в себе, повысить самооценку именно в проектной  деятельности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             Участие в проектах – это  дополнительная  мотивация к </a:t>
            </a:r>
            <a:r>
              <a:rPr lang="ru-RU" sz="1800" dirty="0"/>
              <a:t>учебной </a:t>
            </a:r>
            <a:r>
              <a:rPr lang="ru-RU" sz="1800" dirty="0" smtClean="0"/>
              <a:t>деятельности.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857364"/>
            <a:ext cx="45005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Блок-схема: узел 10"/>
          <p:cNvSpPr/>
          <p:nvPr/>
        </p:nvSpPr>
        <p:spPr>
          <a:xfrm>
            <a:off x="500034" y="571480"/>
            <a:ext cx="228600" cy="2754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500034" y="1571612"/>
            <a:ext cx="228600" cy="2754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500034" y="2285992"/>
            <a:ext cx="228600" cy="2754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500034" y="4000504"/>
            <a:ext cx="228600" cy="2754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500034" y="5286388"/>
            <a:ext cx="228600" cy="27545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Леса - это не только украшение земли, ее великолепный и удивительный наряд... Леса - величайшие источники здоровья и вдохновения. Это - исполинские зеленые лаборатории, вырабатывающие кислород, уловители ядовитых газов и пыли. </a:t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                                                                                   </a:t>
            </a:r>
            <a:r>
              <a:rPr lang="ru-RU" sz="2000" b="1" i="1" dirty="0" smtClean="0"/>
              <a:t>Л. ЛЕОНОВ</a:t>
            </a:r>
            <a:endParaRPr lang="ru-RU" sz="2000" b="1" dirty="0"/>
          </a:p>
        </p:txBody>
      </p:sp>
      <p:pic>
        <p:nvPicPr>
          <p:cNvPr id="3" name="Содержимое 5" descr="http://img0.liveinternet.ru/images/attach/c/2/64/47/64047856_214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2910" y="2143116"/>
            <a:ext cx="7786742" cy="450059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/>
              <a:t>Россия –великая лесная держава. Одна пятая часть всех лесов в мире – наши русские леса. </a:t>
            </a:r>
            <a:br>
              <a:rPr lang="ru-RU" sz="2000" b="1" dirty="0" smtClean="0"/>
            </a:br>
            <a:r>
              <a:rPr lang="ru-RU" sz="2000" b="1" dirty="0" smtClean="0"/>
              <a:t>Это 8 миллионов квадратных </a:t>
            </a:r>
            <a:r>
              <a:rPr lang="ru-RU" sz="2000" b="1" dirty="0" smtClean="0"/>
              <a:t>километров.</a:t>
            </a:r>
            <a:endParaRPr lang="ru-RU" sz="2000" b="1" dirty="0"/>
          </a:p>
        </p:txBody>
      </p:sp>
      <p:pic>
        <p:nvPicPr>
          <p:cNvPr id="3" name="Содержимое 3" descr="http://foto.lib.ru/img/s/shatalow_s_w/alb_0010/priroda05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224" y="1571613"/>
            <a:ext cx="7358114" cy="50974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b="1" dirty="0" smtClean="0"/>
              <a:t>Однако…</a:t>
            </a:r>
            <a:endParaRPr lang="ru-RU" sz="48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0166" y="2143116"/>
            <a:ext cx="5357813" cy="41005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/>
              <a:t>Каждую секунду с лица Земли исчезает лес площадью с футбольное поле.</a:t>
            </a:r>
            <a:endParaRPr lang="ru-RU" sz="24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4750" y="1600200"/>
            <a:ext cx="6794500" cy="45259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 smtClean="0"/>
              <a:t>На сегодняшний день Россия занимает первое место в мире по объемам и темпам рубки леса.</a:t>
            </a:r>
            <a:endParaRPr lang="ru-RU" sz="28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313" y="2928938"/>
            <a:ext cx="4524375" cy="3667125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2428875"/>
            <a:ext cx="2857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dirty="0" smtClean="0"/>
              <a:t>А </a:t>
            </a:r>
            <a:r>
              <a:rPr lang="ru-RU" sz="3600" b="1" dirty="0" smtClean="0"/>
              <a:t>еще бывает и так…</a:t>
            </a:r>
            <a:endParaRPr lang="ru-RU" sz="36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55825" y="1600200"/>
            <a:ext cx="4832350" cy="452596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Большинство пожаров возникает из-за упущенного по неосторожности огня: от </a:t>
            </a:r>
            <a:r>
              <a:rPr lang="ru-RU" sz="2400" b="1" dirty="0" err="1" smtClean="0"/>
              <a:t>сельхоз-палов</a:t>
            </a:r>
            <a:r>
              <a:rPr lang="ru-RU" sz="2400" b="1" dirty="0" smtClean="0"/>
              <a:t>, а также от людей, работающих или отдыхающих в лесу. </a:t>
            </a:r>
            <a:endParaRPr lang="ru-RU" sz="24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50" y="3214688"/>
            <a:ext cx="4857750" cy="3400425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357438"/>
            <a:ext cx="3333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По существующим оценкам, за семь месяцев 2012 года площадь пройденных пожарами лесов уже превышает показатели 2010 и 2011 годов, вместе взятых.</a:t>
            </a:r>
            <a:endParaRPr lang="ru-RU" sz="24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63" y="2857500"/>
            <a:ext cx="3786187" cy="3571875"/>
          </a:xfrm>
          <a:prstGeom prst="rect">
            <a:avLst/>
          </a:prstGeom>
        </p:spPr>
      </p:pic>
      <p:pic>
        <p:nvPicPr>
          <p:cNvPr id="4" name="Picture 2" descr="&amp;Tcy;&amp;ucy;&amp;shcy;&amp;iecy;&amp;ncy;&amp;icy;&amp;iecy; &amp;lcy;&amp;iecy;&amp;scy;&amp;ncy;&amp;ycy;&amp;khcy; &amp;pcy;&amp;ocy;&amp;zhcy;&amp;acy;&amp;rcy;&amp;ocy;&amp;vcy; &amp;vcy; &amp;rcy;&amp;iecy;&amp;scy;&amp;pcy;&amp;ucy;&amp;bcy;&amp;lcy;&amp;icy;&amp;kcy;&amp;iecy; &amp;Tcy;&amp;ycy;&amp;vcy;&amp;a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928813"/>
            <a:ext cx="44291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 smtClean="0"/>
              <a:t>Чтобы на месте уничтоженного леса вырос новый, должно пройти 80-100 лет.</a:t>
            </a:r>
            <a:endParaRPr lang="ru-RU" sz="28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875" y="3143250"/>
            <a:ext cx="5238750" cy="3486150"/>
          </a:xfrm>
          <a:prstGeom prst="rect">
            <a:avLst/>
          </a:prstGeom>
        </p:spPr>
      </p:pic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00174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 smtClean="0"/>
              <a:t>Причины, по которым ухудшается качество леса.</a:t>
            </a:r>
            <a:endParaRPr lang="ru-RU" sz="28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50" y="1571625"/>
            <a:ext cx="8501063" cy="49291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9048" cy="60118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Интеграция – ( от латинского  </a:t>
            </a:r>
            <a:r>
              <a:rPr lang="en-US" sz="2400" b="1" dirty="0" smtClean="0"/>
              <a:t>integration  -</a:t>
            </a:r>
            <a:r>
              <a:rPr lang="ru-RU" sz="2400" b="1" dirty="0" smtClean="0"/>
              <a:t>восстановление, восполнение, происходит от  </a:t>
            </a:r>
            <a:r>
              <a:rPr lang="en-US" sz="2400" b="1" dirty="0" smtClean="0"/>
              <a:t>integer - </a:t>
            </a:r>
            <a:r>
              <a:rPr lang="ru-RU" sz="2400" b="1" dirty="0" smtClean="0"/>
              <a:t> целый) -</a:t>
            </a:r>
            <a:r>
              <a:rPr lang="ru-RU" sz="2400" dirty="0" smtClean="0"/>
              <a:t>объединение </a:t>
            </a:r>
            <a:r>
              <a:rPr lang="ru-RU" sz="2400" dirty="0"/>
              <a:t>отдельных частей в целом, а также процесс, ведущий к такому объединению.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 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Содержимое 3" descr="http://www.zs76.ru/news/files/2011121801065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571625"/>
            <a:ext cx="4286280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4348" y="1142984"/>
            <a:ext cx="7286676" cy="52864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smtClean="0"/>
              <a:t>Ежегодно растения выделяют в атмосферу более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25 </a:t>
            </a:r>
            <a:r>
              <a:rPr lang="ru-RU" sz="2400" b="1" dirty="0" smtClean="0"/>
              <a:t>миллиардов тонн кислорода. Леса – зеленые легкие нашей планеты. </a:t>
            </a:r>
            <a:endParaRPr lang="ru-RU" sz="2400" b="1" dirty="0"/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63" y="1571612"/>
            <a:ext cx="8143903" cy="500063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7166"/>
            <a:ext cx="621510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rmAutofit/>
          </a:bodyPr>
          <a:lstStyle/>
          <a:p>
            <a:pPr algn="l"/>
            <a:r>
              <a:rPr lang="ru-RU" sz="3100" b="1" dirty="0" smtClean="0"/>
              <a:t>«Ученые –экологи</a:t>
            </a:r>
            <a:r>
              <a:rPr lang="ru-RU" sz="3100" b="1" dirty="0" smtClean="0"/>
              <a:t>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074" name="Picture 2" descr="C:\Users\aaa\Desktop\доча\IMG_1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786058"/>
            <a:ext cx="4160317" cy="3768733"/>
          </a:xfrm>
          <a:prstGeom prst="rect">
            <a:avLst/>
          </a:prstGeom>
          <a:noFill/>
        </p:spPr>
      </p:pic>
      <p:pic>
        <p:nvPicPr>
          <p:cNvPr id="1026" name="Picture 2" descr="C:\Users\aaa\Desktop\доча\IMG_1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4000528" cy="3322116"/>
          </a:xfrm>
          <a:prstGeom prst="rect">
            <a:avLst/>
          </a:prstGeom>
          <a:noFill/>
        </p:spPr>
      </p:pic>
      <p:pic>
        <p:nvPicPr>
          <p:cNvPr id="5" name="Рисунок 4" descr="C:\Users\aaa\Desktop\доча\IMG_13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aa\Desktop\доча\IMG_13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071546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243998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/>
              <a:t>«Ученые- экологи»</a:t>
            </a:r>
            <a:endParaRPr lang="ru-RU" sz="2800" b="1" dirty="0"/>
          </a:p>
        </p:txBody>
      </p:sp>
      <p:pic>
        <p:nvPicPr>
          <p:cNvPr id="4" name="Содержимое 3" descr="C:\Users\aaa\Desktop\доча\IMG_158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928934"/>
            <a:ext cx="4000527" cy="366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aa\Desktop\доча\IMG_15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28604"/>
            <a:ext cx="29051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aa\Desktop\доча\IMG_15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28604"/>
            <a:ext cx="2038350" cy="217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aa\Desktop\доча\IMG_158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496"/>
            <a:ext cx="400052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3225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/>
              <a:t>«</a:t>
            </a:r>
            <a:r>
              <a:rPr lang="ru-RU" sz="3100" b="1" dirty="0" smtClean="0"/>
              <a:t>Ученые – экспериментаторы»</a:t>
            </a:r>
            <a:br>
              <a:rPr lang="ru-RU" sz="31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074" name="Picture 2" descr="C:\Users\aaa\Pictures\2012-06-24 фото школа\фото школа 0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3857652" cy="2911477"/>
          </a:xfrm>
          <a:prstGeom prst="rect">
            <a:avLst/>
          </a:prstGeom>
          <a:noFill/>
        </p:spPr>
      </p:pic>
      <p:pic>
        <p:nvPicPr>
          <p:cNvPr id="8" name="Рисунок 7" descr="C:\Users\aaa\Pictures\2012-06-24 фото школа\фото школа 0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785794"/>
            <a:ext cx="3714776" cy="265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aa\Pictures\2012-06-24 фото школа\фото школа 07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876"/>
            <a:ext cx="4019551" cy="294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aa\Desktop\доча\IMG_13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928670"/>
            <a:ext cx="382905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Изготовление бумаги в домашних условиях.</a:t>
            </a:r>
            <a:endParaRPr lang="ru-RU" sz="3200" dirty="0"/>
          </a:p>
        </p:txBody>
      </p:sp>
      <p:pic>
        <p:nvPicPr>
          <p:cNvPr id="4" name="Содержимое 3" descr="F:\бумага своими руками\SDC1014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1643074" cy="148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F:\бумага своими руками\SDC101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428736"/>
            <a:ext cx="15240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F:\бумага своими руками\SDC101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428736"/>
            <a:ext cx="1809750" cy="15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бумага своими руками\SDC101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1428736"/>
            <a:ext cx="1590675" cy="157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F:\бумага своими руками\SDC1017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143380"/>
            <a:ext cx="1752600" cy="1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бумага своими руками\SDC1019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143380"/>
            <a:ext cx="1857388" cy="1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Pictures\2012-11-15\48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286124"/>
            <a:ext cx="2000264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8001024" y="3286124"/>
            <a:ext cx="484632" cy="692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F:\бумага своими руками\SDC1019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143380"/>
            <a:ext cx="1643074" cy="1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лево 12"/>
          <p:cNvSpPr/>
          <p:nvPr/>
        </p:nvSpPr>
        <p:spPr>
          <a:xfrm>
            <a:off x="2214546" y="5000636"/>
            <a:ext cx="3571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4357686" y="5000636"/>
            <a:ext cx="3571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6786578" y="5000636"/>
            <a:ext cx="35719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000232" y="2143116"/>
            <a:ext cx="5000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286248" y="2143116"/>
            <a:ext cx="4286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6715140" y="2143116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0" cy="30829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«Ученые-аналитики»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098" name="Picture 2" descr="C:\Users\aaa\Desktop\доча\IMG_13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3857652" cy="3429024"/>
          </a:xfrm>
          <a:prstGeom prst="rect">
            <a:avLst/>
          </a:prstGeom>
          <a:noFill/>
        </p:spPr>
      </p:pic>
      <p:pic>
        <p:nvPicPr>
          <p:cNvPr id="6" name="Рисунок 5" descr="C:\Users\aaa\Desktop\доча\IMG_13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071810"/>
            <a:ext cx="3781429" cy="330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aa\Desktop\доча\IMG_13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85728"/>
            <a:ext cx="35719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05"/>
            <a:ext cx="7890100" cy="3357586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262кг  500г  вес всех тетрадей, исписанных  учениками нашего класса за учебный год. Если их сдать в макулатуру, то можно </a:t>
            </a:r>
            <a:br>
              <a:rPr lang="ru-RU" sz="2200" dirty="0" smtClean="0"/>
            </a:br>
            <a:r>
              <a:rPr lang="ru-RU" sz="2200" dirty="0" smtClean="0"/>
              <a:t>спасти жизнь 5 деревьям.</a:t>
            </a:r>
            <a:br>
              <a:rPr lang="ru-RU" sz="2200" dirty="0" smtClean="0"/>
            </a:br>
            <a:r>
              <a:rPr lang="ru-RU" sz="2200" b="1" i="1" dirty="0" smtClean="0"/>
              <a:t> ( В классе 25 учеников, один ученик</a:t>
            </a:r>
            <a:br>
              <a:rPr lang="ru-RU" sz="2200" b="1" i="1" dirty="0" smtClean="0"/>
            </a:br>
            <a:r>
              <a:rPr lang="ru-RU" sz="2200" b="1" i="1" dirty="0" smtClean="0"/>
              <a:t> исписывает в год  около 70 тетрадей.</a:t>
            </a:r>
            <a:br>
              <a:rPr lang="ru-RU" sz="2200" b="1" i="1" dirty="0" smtClean="0"/>
            </a:br>
            <a:r>
              <a:rPr lang="ru-RU" sz="2200" b="1" i="1" dirty="0" smtClean="0"/>
              <a:t> Одна тетрадь весит 150 г.</a:t>
            </a:r>
            <a:br>
              <a:rPr lang="ru-RU" sz="2200" b="1" i="1" dirty="0" smtClean="0"/>
            </a:br>
            <a:r>
              <a:rPr lang="ru-RU" sz="2200" b="1" i="1" dirty="0" smtClean="0"/>
              <a:t>60 кг макулатуры спасает </a:t>
            </a:r>
            <a:br>
              <a:rPr lang="ru-RU" sz="2200" b="1" i="1" dirty="0" smtClean="0"/>
            </a:br>
            <a:r>
              <a:rPr lang="ru-RU" sz="2200" b="1" i="1" dirty="0" smtClean="0"/>
              <a:t>жизнь одного дерева.)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aaa\Desktop\доча\IMG_15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143248"/>
            <a:ext cx="2643206" cy="270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aa\Desktop\доча\IMG_15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14422"/>
            <a:ext cx="3105464" cy="316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aa\Desktop\доча\IMG_15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00504"/>
            <a:ext cx="2643206" cy="26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632271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Чтобы сделать тетради только  для нашего класса, необходимо </a:t>
            </a:r>
            <a:r>
              <a:rPr lang="ru-RU" sz="2000" dirty="0" smtClean="0">
                <a:solidFill>
                  <a:srgbClr val="C00000"/>
                </a:solidFill>
              </a:rPr>
              <a:t>спилить 10 деревьев.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/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b="1" i="1" dirty="0" smtClean="0"/>
              <a:t> ( Из одного дерева можно сделать</a:t>
            </a:r>
            <a:br>
              <a:rPr lang="ru-RU" sz="2000" b="1" i="1" dirty="0" smtClean="0"/>
            </a:br>
            <a:r>
              <a:rPr lang="ru-RU" sz="2000" b="1" i="1" dirty="0" smtClean="0"/>
              <a:t> 2000 обычных школьных тетрадей.)</a:t>
            </a:r>
            <a:br>
              <a:rPr lang="ru-RU" sz="20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C00000"/>
                </a:solidFill>
              </a:rPr>
              <a:t>18270 тетрадей исписывают </a:t>
            </a:r>
            <a:r>
              <a:rPr lang="ru-RU" sz="2000" dirty="0" smtClean="0"/>
              <a:t>все ученики нашей начальной школы</a:t>
            </a:r>
            <a:r>
              <a:rPr lang="ru-RU" sz="2000" b="1" i="1" dirty="0" smtClean="0"/>
              <a:t>.</a:t>
            </a:r>
            <a:br>
              <a:rPr lang="ru-RU" sz="2000" b="1" i="1" dirty="0" smtClean="0"/>
            </a:br>
            <a:r>
              <a:rPr lang="ru-RU" sz="2000" b="1" i="1" dirty="0" smtClean="0"/>
              <a:t> ( В начальной школе </a:t>
            </a:r>
            <a:br>
              <a:rPr lang="ru-RU" sz="2000" b="1" i="1" dirty="0" smtClean="0"/>
            </a:br>
            <a:r>
              <a:rPr lang="ru-RU" sz="2000" b="1" i="1" dirty="0" smtClean="0"/>
              <a:t>обучается 261 человек.)</a:t>
            </a:r>
            <a:br>
              <a:rPr lang="ru-RU" sz="20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Для всех учеников  МБОУ «Александро – Невская СОШ» </a:t>
            </a:r>
            <a:r>
              <a:rPr lang="ru-RU" sz="2000" dirty="0" smtClean="0">
                <a:solidFill>
                  <a:srgbClr val="C00000"/>
                </a:solidFill>
              </a:rPr>
              <a:t>спиливают 2009 деревьев</a:t>
            </a:r>
            <a:r>
              <a:rPr lang="ru-RU" sz="2000" dirty="0" smtClean="0"/>
              <a:t>, чтобы потом сделать тетради на учебный год.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 descr="C:\Users\aaa\Desktop\доча\IMG_157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85728"/>
            <a:ext cx="3286148" cy="31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aa\Desktop\доча\IMG_15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714752"/>
            <a:ext cx="3384376" cy="291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err="1"/>
              <a:t>Межпредметный</a:t>
            </a:r>
            <a:r>
              <a:rPr lang="ru-RU" sz="2400" b="1" dirty="0"/>
              <a:t> (интегрированный) проект  </a:t>
            </a:r>
            <a:r>
              <a:rPr lang="ru-RU" sz="2000" dirty="0"/>
              <a:t>– </a:t>
            </a:r>
            <a:r>
              <a:rPr lang="ru-RU" sz="2400" dirty="0"/>
              <a:t>это проект, интегрирующий смежную тематику нескольких предметов.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Содержимое 4" descr="http://im2-tub-ru.yandex.net/i?id=742627454-10-72&amp;n=21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135732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2-tub-ru.yandex.net/i?id=487208300-59-72&amp;n=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214422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6-tub-ru.yandex.net/i?id=559192825-63-72&amp;n=2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214422"/>
            <a:ext cx="13573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100book.ru/b4970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4071942"/>
            <a:ext cx="164307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3-tub-ru.yandex.net/i?id=192441438-45-72&amp;n=2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4357694"/>
            <a:ext cx="1428750" cy="200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3-tub-ru.yandex.net/i?id=379800509-67-72&amp;n=2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4429132"/>
            <a:ext cx="1785950" cy="185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2071670" y="20002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072066" y="19288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3000364" y="514351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6215074" y="507207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>
            <a:off x="714348" y="328612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143768" y="321468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3571900" cy="1143008"/>
          </a:xfrm>
        </p:spPr>
        <p:txBody>
          <a:bodyPr>
            <a:normAutofit fontScale="90000"/>
          </a:bodyPr>
          <a:lstStyle/>
          <a:p>
            <a:r>
              <a:rPr lang="ru-RU" sz="3200" b="1" u="sng" dirty="0" smtClean="0"/>
              <a:t>Результаты социологического опроса </a:t>
            </a:r>
            <a:endParaRPr lang="ru-RU" sz="3200" b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857364"/>
            <a:ext cx="4286280" cy="4786346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chemeClr val="tx1"/>
                </a:solidFill>
              </a:rPr>
              <a:t>Вопрос №1. Считаете ли Вы, что исчезновение лесов – экологическая проблема?</a:t>
            </a:r>
          </a:p>
          <a:p>
            <a:pPr algn="l"/>
            <a:r>
              <a:rPr lang="ru-RU" dirty="0" smtClean="0">
                <a:solidFill>
                  <a:srgbClr val="C00000"/>
                </a:solidFill>
              </a:rPr>
              <a:t>100% </a:t>
            </a:r>
            <a:r>
              <a:rPr lang="ru-RU" dirty="0" smtClean="0">
                <a:solidFill>
                  <a:schemeClr val="tx1"/>
                </a:solidFill>
              </a:rPr>
              <a:t>опрошенных на этот вопрос дали положительный </a:t>
            </a:r>
            <a:r>
              <a:rPr lang="ru-RU" dirty="0" smtClean="0">
                <a:solidFill>
                  <a:schemeClr val="tx1"/>
                </a:solidFill>
              </a:rPr>
              <a:t>ответ.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aaa\Desktop\IMG_1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290"/>
            <a:ext cx="42148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aa\Desktop\доча\IMG_1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429000"/>
            <a:ext cx="3071834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1143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r>
              <a:rPr lang="ru-RU" sz="2400" b="1" i="1" dirty="0" smtClean="0"/>
              <a:t>Вопрос  №2.Какие мероприятия могут решить данную проблему? </a:t>
            </a:r>
            <a:endParaRPr lang="ru-RU" sz="2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525963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50% </a:t>
            </a:r>
            <a:r>
              <a:rPr lang="ru-RU" sz="2800" dirty="0" smtClean="0"/>
              <a:t>предложили больше </a:t>
            </a:r>
          </a:p>
          <a:p>
            <a:pPr>
              <a:buNone/>
            </a:pPr>
            <a:r>
              <a:rPr lang="ru-RU" sz="2800" dirty="0" smtClean="0"/>
              <a:t>внимания уделять охране лесов, </a:t>
            </a:r>
          </a:p>
          <a:p>
            <a:pPr>
              <a:buNone/>
            </a:pPr>
            <a:r>
              <a:rPr lang="ru-RU" sz="2800" dirty="0" smtClean="0"/>
              <a:t>их восстановлению.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20% </a:t>
            </a:r>
            <a:r>
              <a:rPr lang="ru-RU" sz="2800" dirty="0" smtClean="0"/>
              <a:t>отметили, что нужно рассказывать о лесе, его жителях, необходимости сохранения этого зеленого богатства нашей планеты со страниц газет, в интернете, с экранов телевизоров.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30% </a:t>
            </a:r>
            <a:r>
              <a:rPr lang="ru-RU" sz="2800" dirty="0" smtClean="0"/>
              <a:t>считают, что необходимо возобновить сбор макулатуры для дальнейшей переработки, чтобы сохранять лес.</a:t>
            </a:r>
            <a:endParaRPr lang="ru-RU" sz="2800" dirty="0"/>
          </a:p>
        </p:txBody>
      </p:sp>
      <p:pic>
        <p:nvPicPr>
          <p:cNvPr id="5" name="Рисунок 4" descr="C:\Users\aaa\Desktop\доча\IMG_16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14290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 smtClean="0"/>
              <a:t> </a:t>
            </a:r>
            <a:r>
              <a:rPr lang="ru-RU" sz="2800" b="1" i="1" dirty="0" smtClean="0"/>
              <a:t>Вопрос №3.Сколько  кг макулатуры необходимо, чтобы спасти одно дерево?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65% </a:t>
            </a:r>
            <a:r>
              <a:rPr lang="ru-RU" dirty="0" smtClean="0"/>
              <a:t>назвали близко число кг макулатуры, позволяющих сохранить одно </a:t>
            </a:r>
            <a:r>
              <a:rPr lang="ru-RU" dirty="0" smtClean="0"/>
              <a:t>дерево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( от 60кг до 100кг).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35% </a:t>
            </a:r>
            <a:r>
              <a:rPr lang="ru-RU" dirty="0" smtClean="0"/>
              <a:t>затруднились ответить на этот вопрос.</a:t>
            </a:r>
          </a:p>
          <a:p>
            <a:endParaRPr lang="ru-RU" dirty="0"/>
          </a:p>
        </p:txBody>
      </p:sp>
      <p:pic>
        <p:nvPicPr>
          <p:cNvPr id="4" name="Рисунок 3" descr="C:\Users\aaa\Desktop\IMG_16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786190"/>
            <a:ext cx="30384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aa\Desktop\IMG_16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786190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i="1" dirty="0" smtClean="0"/>
              <a:t>Вопрос №4. Сколько необходимо лет, чтобы выросло полноценное дерево?</a:t>
            </a: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45%</a:t>
            </a:r>
            <a:r>
              <a:rPr lang="ru-RU" dirty="0" smtClean="0"/>
              <a:t> были близки к правильному ответу (около 50 лет).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30% </a:t>
            </a:r>
            <a:r>
              <a:rPr lang="ru-RU" dirty="0" smtClean="0"/>
              <a:t>завысили возраст полноценного дерева.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25% </a:t>
            </a:r>
            <a:r>
              <a:rPr lang="ru-RU" dirty="0" smtClean="0"/>
              <a:t>– занизили (от 30 до 40 лет).</a:t>
            </a:r>
            <a:endParaRPr lang="ru-RU" dirty="0"/>
          </a:p>
        </p:txBody>
      </p:sp>
      <p:pic>
        <p:nvPicPr>
          <p:cNvPr id="4" name="Рисунок 3" descr="C:\Users\aaa\Desktop\IMG_16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429132"/>
            <a:ext cx="257176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aaa\Desktop\доча\IMG_163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429132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aa\Desktop\доча\IMG_1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429132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 smtClean="0"/>
              <a:t>Классификация проектов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 СОДЕРЖАНИЮ </a:t>
            </a:r>
            <a:r>
              <a:rPr lang="ru-RU" b="1" dirty="0" smtClean="0"/>
              <a:t>(ПРАКТИКО- ОРИЕНТИРОВАННЫЕ, ИССЛЕДОВАТЕЛЬСКИЕ, ИНФОРМАЦИОННЫЕ, ТВОРЧЕСКИЕ, РОЛЕВЫЕ)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ПО КОМПЛЕКСНОСТИ </a:t>
            </a:r>
            <a:r>
              <a:rPr lang="ru-RU" b="1" dirty="0" smtClean="0"/>
              <a:t>(МОНОПРОЕКТЫ, МЕЖПРЕДМЕТНЫЕ)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ПО ХАРАКТЕРУ </a:t>
            </a:r>
            <a:r>
              <a:rPr lang="ru-RU" b="1" dirty="0" smtClean="0"/>
              <a:t>КОНТАКТОВ МЕЖДУ УЧАСТНИКАМИ (ВНУТРИКЛАССНЫЕ, ВНУТРИШКОЛЬНЫЕ, РЕГИОНАЛЬНЫЕ, МЕЖРЕГИОНАЛЬНЫЕ, МЕЖДУНАРОДНЫЕ)</a:t>
            </a:r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</a:rPr>
              <a:t>ПО ПРОДОЛЖИТЕЛЬНОСТИ </a:t>
            </a:r>
            <a:r>
              <a:rPr lang="ru-RU" b="1" dirty="0" smtClean="0"/>
              <a:t>(МИНИ-ПРОЕКТЫ, КРАТКОСРОЧНЫЕ, НЕДЕЛЬНЫЕ, ГОДИЧНЫЕ)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Особенности проектов младших школьников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   Чем младше дети, тем более «облегчённый» вариант проектной деятельности им предлагается.</a:t>
            </a:r>
          </a:p>
          <a:p>
            <a:pPr lvl="0">
              <a:buNone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                                         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   Темы детских проектных работ лучше выбирать из содержания учебных предметов или из близких к ним областей.                              </a:t>
            </a:r>
            <a:endParaRPr lang="ru-RU" sz="2400" dirty="0" smtClean="0"/>
          </a:p>
          <a:p>
            <a:pPr lvl="0">
              <a:buNone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   Проблема проекта должна быть в области познавательных интересов учащихся и находиться в зоне их ближайшего развития.</a:t>
            </a:r>
            <a:endParaRPr lang="ru-RU" sz="2400" dirty="0" smtClean="0"/>
          </a:p>
          <a:p>
            <a:pPr lvl="0"/>
            <a:endParaRPr lang="ru-RU" sz="2400" dirty="0" smtClean="0"/>
          </a:p>
          <a:p>
            <a:pPr lvl="0">
              <a:buFont typeface="Wingdings" pitchFamily="2" charset="2"/>
              <a:buChar char="v"/>
            </a:pPr>
            <a:endParaRPr lang="ru-RU" sz="28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42844" y="1714488"/>
            <a:ext cx="5000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42844" y="2857496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42844" y="4143380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    Длительность выполнения проекта в режиме </a:t>
            </a:r>
            <a:r>
              <a:rPr lang="ru-RU" sz="2400" dirty="0" err="1" smtClean="0">
                <a:latin typeface="Tahoma" pitchFamily="34" charset="0"/>
                <a:cs typeface="Tahoma" pitchFamily="34" charset="0"/>
              </a:rPr>
              <a:t>урочно-внеурочных</a:t>
            </a:r>
            <a:r>
              <a:rPr lang="ru-RU" sz="2400" dirty="0" smtClean="0">
                <a:latin typeface="Tahoma" pitchFamily="34" charset="0"/>
                <a:cs typeface="Tahoma" pitchFamily="34" charset="0"/>
              </a:rPr>
              <a:t> занятий целесообразно ограничить одним уроком (в 1 классе), сдвоенными уроками или одной-двумя неделями (во 2 классе) и постепенно переходить к долгосрочным проектам, рассчитанным на месяц, четверть, полугодие (3-4 класс).  </a:t>
            </a:r>
          </a:p>
          <a:p>
            <a:pPr lvl="0">
              <a:buNone/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  </a:t>
            </a:r>
            <a:endParaRPr lang="ru-RU" sz="2400" dirty="0" smtClean="0"/>
          </a:p>
          <a:p>
            <a:pPr lvl="0">
              <a:buNone/>
            </a:pPr>
            <a:r>
              <a:rPr lang="ru-RU" b="1" dirty="0" smtClean="0">
                <a:latin typeface="Tahoma" pitchFamily="34" charset="0"/>
                <a:cs typeface="Tahoma" pitchFamily="34" charset="0"/>
              </a:rPr>
              <a:t>   </a:t>
            </a:r>
            <a:r>
              <a:rPr lang="ru-RU" sz="2800" dirty="0" smtClean="0">
                <a:latin typeface="Tahoma" pitchFamily="34" charset="0"/>
                <a:cs typeface="Tahoma" pitchFamily="34" charset="0"/>
              </a:rPr>
              <a:t>От </a:t>
            </a:r>
            <a:r>
              <a:rPr lang="ru-RU" sz="2800" dirty="0" err="1" smtClean="0">
                <a:latin typeface="Tahoma" pitchFamily="34" charset="0"/>
                <a:cs typeface="Tahoma" pitchFamily="34" charset="0"/>
              </a:rPr>
              <a:t>однопредметных</a:t>
            </a:r>
            <a:r>
              <a:rPr lang="ru-RU" sz="2800" dirty="0" smtClean="0">
                <a:latin typeface="Tahoma" pitchFamily="34" charset="0"/>
                <a:cs typeface="Tahoma" pitchFamily="34" charset="0"/>
              </a:rPr>
              <a:t> к </a:t>
            </a:r>
            <a:r>
              <a:rPr lang="ru-RU" sz="2800" dirty="0" err="1" smtClean="0">
                <a:latin typeface="Tahoma" pitchFamily="34" charset="0"/>
                <a:cs typeface="Tahoma" pitchFamily="34" charset="0"/>
              </a:rPr>
              <a:t>межпредметным</a:t>
            </a:r>
            <a:r>
              <a:rPr lang="ru-RU" sz="2800" dirty="0" smtClean="0">
                <a:latin typeface="Tahoma" pitchFamily="34" charset="0"/>
                <a:cs typeface="Tahoma" pitchFamily="34" charset="0"/>
              </a:rPr>
              <a:t>, от личных проектов к групповым и </a:t>
            </a:r>
            <a:r>
              <a:rPr lang="ru-RU" sz="2800" dirty="0" err="1" smtClean="0">
                <a:latin typeface="Tahoma" pitchFamily="34" charset="0"/>
                <a:cs typeface="Tahoma" pitchFamily="34" charset="0"/>
              </a:rPr>
              <a:t>общеклассным</a:t>
            </a:r>
            <a:r>
              <a:rPr lang="ru-RU" sz="2800" dirty="0" smtClean="0">
                <a:latin typeface="Tahoma" pitchFamily="34" charset="0"/>
                <a:cs typeface="Tahoma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42844" y="285728"/>
            <a:ext cx="5715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42844" y="3143248"/>
            <a:ext cx="7143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 2011-2012 учебный </a:t>
            </a:r>
            <a:r>
              <a:rPr lang="ru-RU" sz="2800" b="1" dirty="0" smtClean="0"/>
              <a:t>год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школьный уровень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1" y="1785925"/>
          <a:ext cx="8572561" cy="487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445"/>
                <a:gridCol w="3767116"/>
                <a:gridCol w="2535527"/>
                <a:gridCol w="1545473"/>
              </a:tblGrid>
              <a:tr h="618831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Фамилия ученика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</a:t>
                      </a:r>
                      <a:endParaRPr lang="ru-RU" dirty="0"/>
                    </a:p>
                  </a:txBody>
                  <a:tcPr/>
                </a:tc>
              </a:tr>
              <a:tr h="97057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 «Литературное творчество»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Масленников Владимир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место</a:t>
                      </a:r>
                      <a:endParaRPr lang="ru-RU" dirty="0"/>
                    </a:p>
                  </a:txBody>
                  <a:tcPr/>
                </a:tc>
              </a:tr>
              <a:tr h="90626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Конкурс «Литературное творчество»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Ахлестова</a:t>
                      </a:r>
                      <a:r>
                        <a:rPr lang="ru-RU" dirty="0" smtClean="0"/>
                        <a:t> Таисия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место </a:t>
                      </a:r>
                      <a:endParaRPr lang="ru-RU" dirty="0"/>
                    </a:p>
                  </a:txBody>
                  <a:tcPr/>
                </a:tc>
              </a:tr>
              <a:tr h="906261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Конкурс «Литературное творчество»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Алышев</a:t>
                      </a:r>
                      <a:r>
                        <a:rPr lang="ru-RU" dirty="0" smtClean="0"/>
                        <a:t> Александр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место</a:t>
                      </a:r>
                      <a:endParaRPr lang="ru-RU" dirty="0"/>
                    </a:p>
                  </a:txBody>
                  <a:tcPr/>
                </a:tc>
              </a:tr>
              <a:tr h="388229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Турнир по шашкам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Алышев</a:t>
                      </a:r>
                      <a:r>
                        <a:rPr lang="ru-RU" baseline="0" dirty="0" smtClean="0"/>
                        <a:t> Александр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место</a:t>
                      </a:r>
                      <a:endParaRPr lang="ru-RU" dirty="0"/>
                    </a:p>
                  </a:txBody>
                  <a:tcPr/>
                </a:tc>
              </a:tr>
              <a:tr h="679401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Турнир по шашкам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Масленников  Владимир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место</a:t>
                      </a:r>
                      <a:endParaRPr lang="ru-RU" dirty="0"/>
                    </a:p>
                  </a:txBody>
                  <a:tcPr/>
                </a:tc>
              </a:tr>
              <a:tr h="388229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Олимпиада по литературе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Захарова Виктория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место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http://alnevskaja-shkola.edusite.ru/images/p1_korpu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42852"/>
            <a:ext cx="26479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/>
              <a:t>2011-2012 учебный </a:t>
            </a:r>
            <a:r>
              <a:rPr lang="ru-RU" sz="2800" b="1" dirty="0" smtClean="0"/>
              <a:t>год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муниципальный </a:t>
            </a:r>
            <a:r>
              <a:rPr lang="ru-RU" sz="2800" b="1" dirty="0" smtClean="0"/>
              <a:t>уровень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3" y="1214421"/>
          <a:ext cx="8858314" cy="521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80"/>
                <a:gridCol w="5064685"/>
                <a:gridCol w="1928826"/>
                <a:gridCol w="1357323"/>
              </a:tblGrid>
              <a:tr h="500067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Фамилия ученика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</a:t>
                      </a:r>
                      <a:endParaRPr lang="ru-RU" dirty="0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Районный этап областного конкурса детского рисунка «Мир моей семьи»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Лаврушина Юлия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место</a:t>
                      </a:r>
                      <a:endParaRPr lang="ru-RU" sz="1600" dirty="0"/>
                    </a:p>
                  </a:txBody>
                  <a:tcPr/>
                </a:tc>
              </a:tr>
              <a:tr h="638189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Районный конкурс детского рисунка, посвященного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145-летию р.п.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Александро-Невский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Лаврушина Юлия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1 место</a:t>
                      </a:r>
                      <a:endParaRPr lang="ru-RU" sz="1600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Районный конкурс детского рисунка, посвященного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145-летию р.п.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Александро-Невский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Никитина Елена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место</a:t>
                      </a:r>
                      <a:endParaRPr lang="ru-RU" sz="1600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Районный конкурс детского рисунка, посвященного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145-летию р.п.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Александро-Невский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Ахлестова</a:t>
                      </a:r>
                      <a:r>
                        <a:rPr lang="ru-RU" sz="1600" dirty="0" smtClean="0"/>
                        <a:t> Таисия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место</a:t>
                      </a:r>
                      <a:endParaRPr lang="ru-RU" sz="1600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Районный конкурс детского рисунка, посвященного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145-летию р.п.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Александро-Невский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Захарова Виктория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место</a:t>
                      </a:r>
                      <a:endParaRPr lang="ru-RU" sz="1600" dirty="0"/>
                    </a:p>
                  </a:txBody>
                  <a:tcPr/>
                </a:tc>
              </a:tr>
              <a:tr h="398076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Конкурс декоративно-прикладного творчества «Юный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самоделкин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Номинация «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Бисероплетение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Галактионов Михаил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 место </a:t>
                      </a:r>
                      <a:endParaRPr lang="ru-RU" sz="1600" dirty="0"/>
                    </a:p>
                  </a:txBody>
                  <a:tcPr/>
                </a:tc>
              </a:tr>
              <a:tr h="39807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БУК «Центральная библиотека»  «Лучший читатель-2011 года»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Тополова</a:t>
                      </a:r>
                      <a:r>
                        <a:rPr lang="ru-RU" sz="1600" baseline="0" dirty="0" smtClean="0"/>
                        <a:t> Дарья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http://www.ryazanreg.ru/data/catalog/25/9_2145464874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142852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4286280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2011-2012 учебный </a:t>
            </a:r>
            <a:r>
              <a:rPr lang="ru-RU" sz="2800" b="1" dirty="0" smtClean="0"/>
              <a:t>год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региональный </a:t>
            </a:r>
            <a:r>
              <a:rPr lang="ru-RU" sz="2800" b="1" dirty="0" smtClean="0"/>
              <a:t>уровень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785925"/>
          <a:ext cx="8572560" cy="2643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695"/>
                <a:gridCol w="4762567"/>
                <a:gridCol w="2083622"/>
                <a:gridCol w="1309676"/>
              </a:tblGrid>
              <a:tr h="731159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Фамилия ученика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Резуль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тат </a:t>
                      </a:r>
                      <a:endParaRPr lang="ru-RU" dirty="0"/>
                    </a:p>
                  </a:txBody>
                  <a:tcPr/>
                </a:tc>
              </a:tr>
              <a:tr h="79484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Детский творческий конкурс «Моя сеть», проходящий в рамках недели «Безопасный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рунет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Титов Олег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Диплом участника </a:t>
                      </a:r>
                      <a:endParaRPr lang="ru-RU" sz="1600" dirty="0"/>
                    </a:p>
                  </a:txBody>
                  <a:tcPr/>
                </a:tc>
              </a:tr>
              <a:tr h="111720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Областной  конкурс рисунков «Мир моей семьи»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Ахлестова</a:t>
                      </a:r>
                      <a:r>
                        <a:rPr lang="ru-RU" sz="1600" dirty="0" smtClean="0"/>
                        <a:t> Таисия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Лауреат конкурса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im2-tub-ru.yandex.net/i?id=311441364-27-72&amp;n=2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142852"/>
            <a:ext cx="1800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2-tub-ru.yandex.net/i?id=223855254-45-72&amp;n=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5214950"/>
            <a:ext cx="2928958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8-tub-ru.yandex.net/i?id=315858234-61-72&amp;n=2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5214950"/>
            <a:ext cx="18764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2-tub-ru.yandex.net/i?id=340332190-58-72&amp;n=2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214950"/>
            <a:ext cx="17859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857232"/>
            <a:ext cx="3357586" cy="17145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/>
              <a:t>2 класс </a:t>
            </a:r>
            <a:br>
              <a:rPr lang="ru-RU" sz="2700" b="1" dirty="0" smtClean="0"/>
            </a:br>
            <a:r>
              <a:rPr lang="ru-RU" sz="2700" b="1" dirty="0" smtClean="0"/>
              <a:t>2011-2012 учебный год </a:t>
            </a:r>
            <a:br>
              <a:rPr lang="ru-RU" sz="2700" b="1" dirty="0" smtClean="0"/>
            </a:br>
            <a:r>
              <a:rPr lang="ru-RU" sz="2700" b="1" dirty="0" smtClean="0"/>
              <a:t>(</a:t>
            </a:r>
            <a:r>
              <a:rPr lang="ru-RU" sz="2700" b="1" dirty="0" smtClean="0"/>
              <a:t>проект</a:t>
            </a:r>
            <a:br>
              <a:rPr lang="ru-RU" sz="2700" b="1" dirty="0" smtClean="0"/>
            </a:br>
            <a:r>
              <a:rPr lang="ru-RU" sz="2700" b="1" dirty="0" smtClean="0"/>
              <a:t> </a:t>
            </a:r>
            <a:r>
              <a:rPr lang="ru-RU" sz="2700" b="1" dirty="0" smtClean="0"/>
              <a:t>«Секрет хризантем»)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3" y="3071811"/>
          <a:ext cx="6357984" cy="3677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833"/>
                <a:gridCol w="1920642"/>
                <a:gridCol w="2318013"/>
                <a:gridCol w="1589496"/>
              </a:tblGrid>
              <a:tr h="608229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</a:tr>
              <a:tr h="1025261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Окружающий</a:t>
                      </a:r>
                      <a:r>
                        <a:rPr lang="ru-RU" baseline="0" dirty="0" smtClean="0"/>
                        <a:t> мир 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Природа и </a:t>
                      </a:r>
                      <a:r>
                        <a:rPr lang="ru-RU" dirty="0" smtClean="0"/>
                        <a:t>человек.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 </a:t>
                      </a:r>
                      <a:endParaRPr lang="ru-RU" dirty="0"/>
                    </a:p>
                  </a:txBody>
                  <a:tcPr/>
                </a:tc>
              </a:tr>
              <a:tr h="1866972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Изобразительное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искусство.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Тёплые и холодные цвета спектра.  Беседа о красоте осенней природы. Хризантема – царица осени.</a:t>
                      </a:r>
                      <a:endParaRPr lang="ru-RU" b="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9" name="Picture 5" descr="C:\Users\aaa\Desktop\2012-11-01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42852"/>
            <a:ext cx="2357436" cy="2357430"/>
          </a:xfrm>
          <a:prstGeom prst="rect">
            <a:avLst/>
          </a:prstGeom>
          <a:noFill/>
        </p:spPr>
      </p:pic>
      <p:pic>
        <p:nvPicPr>
          <p:cNvPr id="1031" name="Picture 7" descr="C:\Users\aaa\Desktop\2012-11-01\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071810"/>
            <a:ext cx="2357422" cy="2214554"/>
          </a:xfrm>
          <a:prstGeom prst="rect">
            <a:avLst/>
          </a:prstGeom>
          <a:noFill/>
        </p:spPr>
      </p:pic>
      <p:pic>
        <p:nvPicPr>
          <p:cNvPr id="1032" name="Picture 8" descr="C:\Users\aaa\Desktop\2012-11-01\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42852"/>
            <a:ext cx="2714644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b="1" dirty="0"/>
              <a:t>2011-2012 учебный </a:t>
            </a:r>
            <a:r>
              <a:rPr lang="ru-RU" sz="2800" b="1" dirty="0" smtClean="0"/>
              <a:t>год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всероссийский </a:t>
            </a:r>
            <a:r>
              <a:rPr lang="ru-RU" sz="2800" b="1" dirty="0" smtClean="0"/>
              <a:t>уровень</a:t>
            </a:r>
            <a:endParaRPr lang="ru-RU" sz="2800" b="1" dirty="0"/>
          </a:p>
        </p:txBody>
      </p:sp>
      <p:pic>
        <p:nvPicPr>
          <p:cNvPr id="4" name="Содержимое 3" descr="http://im4-tub-ru.yandex.net/i?id=559530479-39-72&amp;n=21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72074"/>
            <a:ext cx="20574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2-tub-ru.yandex.net/i?id=306577675-12-72&amp;n=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5072074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0-tub-ru.yandex.net/i?id=420197287-20-72&amp;n=2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5072074"/>
            <a:ext cx="1924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6" y="1857364"/>
          <a:ext cx="8644000" cy="242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2"/>
                <a:gridCol w="3607618"/>
                <a:gridCol w="2161000"/>
                <a:gridCol w="2161000"/>
              </a:tblGrid>
              <a:tr h="1000132">
                <a:tc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Фамилия ученика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</a:t>
                      </a:r>
                      <a:endParaRPr lang="ru-RU" dirty="0"/>
                    </a:p>
                  </a:txBody>
                  <a:tcPr/>
                </a:tc>
              </a:tr>
              <a:tr h="142876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Олимпиада по русскому языку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Масленников Владимир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место по  России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http://im8-tub-ru.yandex.net/i?id=505532170-67-72&amp;n=2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214290"/>
            <a:ext cx="2286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72198" y="2130425"/>
            <a:ext cx="2386002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3886200"/>
            <a:ext cx="2200268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IMG_06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50112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3571868" cy="229710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2 класс </a:t>
            </a:r>
            <a:br>
              <a:rPr lang="ru-RU" sz="2400" b="1" dirty="0" smtClean="0"/>
            </a:br>
            <a:r>
              <a:rPr lang="ru-RU" sz="2400" b="1" dirty="0" smtClean="0"/>
              <a:t>2011-2012 учебный год </a:t>
            </a:r>
            <a:br>
              <a:rPr lang="ru-RU" sz="2400" b="1" dirty="0" smtClean="0"/>
            </a:br>
            <a:r>
              <a:rPr lang="ru-RU" sz="2400" b="1" dirty="0" smtClean="0"/>
              <a:t>(проект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«</a:t>
            </a:r>
            <a:r>
              <a:rPr lang="ru-RU" sz="2400" b="1" dirty="0" smtClean="0"/>
              <a:t>Что вы знаете о </a:t>
            </a:r>
            <a:r>
              <a:rPr lang="ru-RU" sz="2400" b="1" dirty="0" smtClean="0"/>
              <a:t>птицах?»)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2285992"/>
          <a:ext cx="5643602" cy="374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59"/>
                <a:gridCol w="1741405"/>
                <a:gridCol w="2357454"/>
                <a:gridCol w="1285884"/>
              </a:tblGrid>
              <a:tr h="7858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</a:t>
                      </a:r>
                      <a:endParaRPr lang="ru-RU" dirty="0"/>
                    </a:p>
                  </a:txBody>
                  <a:tcPr/>
                </a:tc>
              </a:tr>
              <a:tr h="111708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Окружающий мир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Птицы, их существенные признаки. Строение тела птиц.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 </a:t>
                      </a:r>
                      <a:endParaRPr lang="ru-RU" dirty="0"/>
                    </a:p>
                  </a:txBody>
                  <a:tcPr/>
                </a:tc>
              </a:tr>
              <a:tr h="85929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Изобразитель</a:t>
                      </a:r>
                    </a:p>
                    <a:p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ное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искусство.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Птицы - верные друзья.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 </a:t>
                      </a:r>
                      <a:endParaRPr lang="ru-RU" dirty="0"/>
                    </a:p>
                  </a:txBody>
                  <a:tcPr/>
                </a:tc>
              </a:tr>
              <a:tr h="85929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Литература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А.К. Толстой «Вот уж снег последний в поле тает…»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 descr="C:\Users\aaa\Pictures\2012-06-24 фото школа\фото школа 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357298"/>
            <a:ext cx="2500298" cy="2357454"/>
          </a:xfrm>
          <a:prstGeom prst="rect">
            <a:avLst/>
          </a:prstGeom>
          <a:noFill/>
        </p:spPr>
      </p:pic>
      <p:pic>
        <p:nvPicPr>
          <p:cNvPr id="2052" name="Picture 4" descr="C:\Users\aaa\Pictures\2012-06-24 фото школа\фото школа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0"/>
            <a:ext cx="2714612" cy="2214554"/>
          </a:xfrm>
          <a:prstGeom prst="rect">
            <a:avLst/>
          </a:prstGeom>
          <a:noFill/>
        </p:spPr>
      </p:pic>
      <p:pic>
        <p:nvPicPr>
          <p:cNvPr id="2053" name="Picture 5" descr="C:\Users\aaa\Pictures\2012-06-24 фото школа\фото школа 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000504"/>
            <a:ext cx="3214678" cy="27146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6710" y="2130425"/>
            <a:ext cx="67149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5072074"/>
            <a:ext cx="5643602" cy="1428760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Птицы нашей малой Родины.</a:t>
            </a:r>
          </a:p>
        </p:txBody>
      </p:sp>
      <p:pic>
        <p:nvPicPr>
          <p:cNvPr id="5" name="i-main-pic" descr="Картинка 6 из 51837">
            <a:hlinkClick r:id="rId3" tgtFrame="_blank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14290"/>
            <a:ext cx="27860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-main-pic" descr="Картинка 80 из 455">
            <a:hlinkClick r:id="rId5" tgtFrame="_blank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142852"/>
            <a:ext cx="3643337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-main-pic" descr="Картинка 35 из 4362">
            <a:hlinkClick r:id="rId7" tgtFrame="_blank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643182"/>
            <a:ext cx="2500330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s51.radikal.ru/i131/1105/c5/33e2a72de08e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57884" y="3500438"/>
            <a:ext cx="242889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274638"/>
            <a:ext cx="2971792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00892" y="1600200"/>
            <a:ext cx="168590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фото школа 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фото школа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43380"/>
            <a:ext cx="2500330" cy="236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фото школа 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14338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фото школа 0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66"/>
            <a:ext cx="4071966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фото школа 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143380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</TotalTime>
  <Words>1405</Words>
  <Application>Microsoft Office PowerPoint</Application>
  <PresentationFormat>Экран (4:3)</PresentationFormat>
  <Paragraphs>258</Paragraphs>
  <Slides>61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 Интегративная организация образовательного процесса  в начальной школе  через реализацию  проектной деятельности   Учитель начальных классов  высшей квалификационной категории МБОУ «Александро-Невская СОШ»  Аброськина Ольга Александровна</vt:lpstr>
      <vt:lpstr>          Метод проектов – это совокупность учебно – познавательных приемов, которые позволяют учащимся  приобретать  знания и умения  в процессе  планирования и  самостоятельного выполнения определенных заданий с обязательной презентацией результатов.    </vt:lpstr>
      <vt:lpstr>                                         Проектная деятельность имеет ту же  структуру, что и учебная деятельность.                 Учебная деятельность  формируется и осознается быстрее.                 Если у ребенка учебная деятельность в силу разных причин формируется медленно, то участие детей в проектной  деятельности может сделать ее либо корректирующей, либо компенсаторной.                 Младшему  школьнику  гораздо легче раскрыть свои возможности, открыть новое в себе, повысить самооценку именно в проектной  деятельности.              Участие в проектах – это  дополнительная  мотивация к учебной деятельности.              </vt:lpstr>
      <vt:lpstr>Интеграция – ( от латинского  integration  -восстановление, восполнение, происходит от  integer -  целый) -объединение отдельных частей в целом, а также процесс, ведущий к такому объединению.   </vt:lpstr>
      <vt:lpstr>Межпредметный (интегрированный) проект  – это проект, интегрирующий смежную тематику нескольких предметов.  </vt:lpstr>
      <vt:lpstr>2 класс  2011-2012 учебный год  (проект  «Секрет хризантем»)   </vt:lpstr>
      <vt:lpstr>2 класс  2011-2012 учебный год  (проект  «Что вы знаете о птицах?»)  </vt:lpstr>
      <vt:lpstr>Слайд 8</vt:lpstr>
      <vt:lpstr>Слайд 9</vt:lpstr>
      <vt:lpstr>Слайд 10</vt:lpstr>
      <vt:lpstr>Слайд 11</vt:lpstr>
      <vt:lpstr>3 класс  2012-2013 учебный год (проект  «Вторая жизнь бумаги») </vt:lpstr>
      <vt:lpstr>   Погружение в проект    Бумагу получают из целлюлозы, а ее, в свою очередь, из древесины.   350 миллионов тонн бумаги производится во всём мире каждый год. А куда использованную бумагу девают потом? Что с ней происходит?         </vt:lpstr>
      <vt:lpstr>Слайд 14</vt:lpstr>
      <vt:lpstr>Слайд 15</vt:lpstr>
      <vt:lpstr>Слайд 16</vt:lpstr>
      <vt:lpstr>«Ученые-исследователи»</vt:lpstr>
      <vt:lpstr>Слайд 18</vt:lpstr>
      <vt:lpstr>Папье́-маше́ (фр. papier mâché, букв. «жёваная бумага») — легко поддающаяся формовке масса, получаемая из смеси волокнистых материалов (бумаги, картона) с клеящими веществами, крахмалом, гипсом и т. д. Папье-маше изобрели в начале XVI века во Франции и использовали первоначально для изготовления кукол.  </vt:lpstr>
      <vt:lpstr>Несмотря на французское название изделий, папье-маше не было во Франции до середины XVII-го века. Родина папье-маше - Китай, где была изобретена бумага. Китайцы использовали папье-маше для шлемов и других вещей, которым придавали жесткость с помощью многих слоев лака.      Из Китая увлечение папье-маше получило распространение в Японии и Персии, где оно было использовано при изготовлении масок для специальных церемоний. И далее распространилось по всему миру.  Китай                                                   Япония                                                         Франция</vt:lpstr>
      <vt:lpstr>Для создания простейшего папье-маше, а именно изготовления посуды из него потребуется совсем немного инструментов и материалов:  ножницы клей на основе крахмала или муки «клейстер» (можно клей ПВА) любой посудный предмет кисточка бумага (можно газетная)</vt:lpstr>
      <vt:lpstr>Для начала следует приготовить «клейстер», клей на основе муки или крахмала. Можно воспользоваться стандартным клеем ПВА.</vt:lpstr>
      <vt:lpstr>Далее приступайте к нарезке бумаги для папье-маше. Ножницами мелко нарежьте бумагу полосками и различными фигурками. В процессе создания вам подойдут любые кусочки бумаги. </vt:lpstr>
      <vt:lpstr>Намажьте кисточкой  заготовку. Начинайте осторожно клеить кусочки бумаги равномерным слоем,  покрывая всю площадь. Повторяйте до тех пор, пока толщина бумажного слоя не будет достигать нужного вам размера. </vt:lpstr>
      <vt:lpstr>Бумага сохнет  24 часа. </vt:lpstr>
      <vt:lpstr>Выждав сутки, подденьте край бумажного слоя кончиком ножниц или ножа и постепенно начните снимать получившийся «слепок».</vt:lpstr>
      <vt:lpstr>Приступайте к декорированию . Для начала можно окрасить одним слоем краски. А поверх неё уже наносить узоры и любые другие иллюстрации.  </vt:lpstr>
      <vt:lpstr>Готовое папье-маше можно покрыть лаком, чтобы сделать рисунок глянцевым.  От этого оно  станет более прочным  и долговечным.</vt:lpstr>
      <vt:lpstr>        ЛЕС - ЭТО ПУТЬ  К СПАСЕНИЮ ЧЕЛОВЕЧЕСТВА</vt:lpstr>
      <vt:lpstr>Леса - это не только украшение земли, ее великолепный и удивительный наряд... Леса - величайшие источники здоровья и вдохновения. Это - исполинские зеленые лаборатории, вырабатывающие кислород, уловители ядовитых газов и пыли.                                                                                                                       Л. ЛЕОНОВ</vt:lpstr>
      <vt:lpstr>Россия –великая лесная держава. Одна пятая часть всех лесов в мире – наши русские леса.  Это 8 миллионов квадратных километров.</vt:lpstr>
      <vt:lpstr>Однако…</vt:lpstr>
      <vt:lpstr>Каждую секунду с лица Земли исчезает лес площадью с футбольное поле.</vt:lpstr>
      <vt:lpstr>На сегодняшний день Россия занимает первое место в мире по объемам и темпам рубки леса.</vt:lpstr>
      <vt:lpstr>А еще бывает и так…</vt:lpstr>
      <vt:lpstr>Большинство пожаров возникает из-за упущенного по неосторожности огня: от сельхоз-палов, а также от людей, работающих или отдыхающих в лесу. </vt:lpstr>
      <vt:lpstr>По существующим оценкам, за семь месяцев 2012 года площадь пройденных пожарами лесов уже превышает показатели 2010 и 2011 годов, вместе взятых.</vt:lpstr>
      <vt:lpstr>Чтобы на месте уничтоженного леса вырос новый, должно пройти 80-100 лет.</vt:lpstr>
      <vt:lpstr>Причины, по которым ухудшается качество леса.</vt:lpstr>
      <vt:lpstr>Слайд 40</vt:lpstr>
      <vt:lpstr>Ежегодно растения выделяют в атмосферу более  25 миллиардов тонн кислорода. Леса – зеленые легкие нашей планеты. </vt:lpstr>
      <vt:lpstr>Слайд 42</vt:lpstr>
      <vt:lpstr>«Ученые –экологи»      </vt:lpstr>
      <vt:lpstr>«Ученые- экологи»</vt:lpstr>
      <vt:lpstr>«Ученые – экспериментаторы»          </vt:lpstr>
      <vt:lpstr>Изготовление бумаги в домашних условиях.</vt:lpstr>
      <vt:lpstr>  «Ученые-аналитики»       </vt:lpstr>
      <vt:lpstr>  262кг  500г  вес всех тетрадей, исписанных  учениками нашего класса за учебный год. Если их сдать в макулатуру, то можно  спасти жизнь 5 деревьям.  ( В классе 25 учеников, один ученик  исписывает в год  около 70 тетрадей.  Одна тетрадь весит 150 г. 60 кг макулатуры спасает  жизнь одного дерева.)    </vt:lpstr>
      <vt:lpstr>Чтобы сделать тетради только  для нашего класса, необходимо спилить 10 деревьев.   ( Из одного дерева можно сделать  2000 обычных школьных тетрадей.)  18270 тетрадей исписывают все ученики нашей начальной школы.  ( В начальной школе  обучается 261 человек.)    Для всех учеников  МБОУ «Александро – Невская СОШ» спиливают 2009 деревьев, чтобы потом сделать тетради на учебный год. </vt:lpstr>
      <vt:lpstr>Результаты социологического опроса </vt:lpstr>
      <vt:lpstr> Вопрос  №2.Какие мероприятия могут решить данную проблему? </vt:lpstr>
      <vt:lpstr> Вопрос №3.Сколько  кг макулатуры необходимо, чтобы спасти одно дерево?</vt:lpstr>
      <vt:lpstr>Вопрос №4. Сколько необходимо лет, чтобы выросло полноценное дерево?</vt:lpstr>
      <vt:lpstr>Классификация проектов</vt:lpstr>
      <vt:lpstr>Особенности проектов младших школьников</vt:lpstr>
      <vt:lpstr>Слайд 56</vt:lpstr>
      <vt:lpstr> 2011-2012 учебный год  школьный уровень</vt:lpstr>
      <vt:lpstr>2011-2012 учебный год  муниципальный уровень </vt:lpstr>
      <vt:lpstr>2011-2012 учебный год  региональный уровень </vt:lpstr>
      <vt:lpstr>2011-2012 учебный год  всероссийский уровень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проектов – это совокупность учебно – познавательных приемов, которые позволяют учащимся  приобретать  знания и умения  в процессе  планирования и  самостоятельного выполнения определенных заданий с обязательной презентацией   результатов.</dc:title>
  <dc:creator>aaa</dc:creator>
  <cp:lastModifiedBy>aaa</cp:lastModifiedBy>
  <cp:revision>121</cp:revision>
  <dcterms:created xsi:type="dcterms:W3CDTF">2012-11-27T16:54:33Z</dcterms:created>
  <dcterms:modified xsi:type="dcterms:W3CDTF">2012-12-03T20:45:14Z</dcterms:modified>
</cp:coreProperties>
</file>