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</p:sldMasterIdLst>
  <p:notesMasterIdLst>
    <p:notesMasterId r:id="rId17"/>
  </p:notesMasterIdLst>
  <p:sldIdLst>
    <p:sldId id="256" r:id="rId2"/>
    <p:sldId id="257" r:id="rId3"/>
    <p:sldId id="280" r:id="rId4"/>
    <p:sldId id="276" r:id="rId5"/>
    <p:sldId id="281" r:id="rId6"/>
    <p:sldId id="283" r:id="rId7"/>
    <p:sldId id="284" r:id="rId8"/>
    <p:sldId id="265" r:id="rId9"/>
    <p:sldId id="274" r:id="rId10"/>
    <p:sldId id="266" r:id="rId11"/>
    <p:sldId id="261" r:id="rId12"/>
    <p:sldId id="268" r:id="rId13"/>
    <p:sldId id="273" r:id="rId14"/>
    <p:sldId id="285" r:id="rId15"/>
    <p:sldId id="28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4" autoAdjust="0"/>
    <p:restoredTop sz="94660"/>
  </p:normalViewPr>
  <p:slideViewPr>
    <p:cSldViewPr>
      <p:cViewPr varScale="1">
        <p:scale>
          <a:sx n="110" d="100"/>
          <a:sy n="110" d="100"/>
        </p:scale>
        <p:origin x="166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Каким способом интересуетесь питанием ребенка в </a:t>
            </a:r>
            <a:r>
              <a:rPr lang="ru-RU" dirty="0" smtClean="0"/>
              <a:t>учреждении</a:t>
            </a:r>
            <a:endParaRPr lang="ru-RU" dirty="0"/>
          </a:p>
        </c:rich>
      </c:tx>
      <c:layout>
        <c:manualLayout>
          <c:xMode val="edge"/>
          <c:yMode val="edge"/>
          <c:x val="7.6379512926115584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Каким способом интересуетесь питанием ребенка в учереждении</c:v>
                </c:pt>
              </c:strCache>
            </c:strRef>
          </c:tx>
          <c:explosion val="9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63000"/>
                      <a:satMod val="165000"/>
                    </a:schemeClr>
                  </a:gs>
                  <a:gs pos="30000">
                    <a:schemeClr val="accent1">
                      <a:shade val="58000"/>
                      <a:satMod val="165000"/>
                    </a:schemeClr>
                  </a:gs>
                  <a:gs pos="75000">
                    <a:schemeClr val="accent1">
                      <a:shade val="30000"/>
                      <a:satMod val="175000"/>
                    </a:schemeClr>
                  </a:gs>
                  <a:gs pos="100000">
                    <a:schemeClr val="accent1">
                      <a:shade val="15000"/>
                      <a:satMod val="175000"/>
                    </a:schemeClr>
                  </a:gs>
                </a:gsLst>
                <a:path path="circle">
                  <a:fillToRect l="5000" t="100000" r="120000" b="10000"/>
                </a:path>
              </a:gradFill>
              <a:ln>
                <a:noFill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bevelT w="47625" h="69850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8E-4C88-A725-BF0E537749D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63000"/>
                      <a:satMod val="165000"/>
                    </a:schemeClr>
                  </a:gs>
                  <a:gs pos="30000">
                    <a:schemeClr val="accent2">
                      <a:shade val="58000"/>
                      <a:satMod val="165000"/>
                    </a:schemeClr>
                  </a:gs>
                  <a:gs pos="75000">
                    <a:schemeClr val="accent2">
                      <a:shade val="30000"/>
                      <a:satMod val="175000"/>
                    </a:schemeClr>
                  </a:gs>
                  <a:gs pos="100000">
                    <a:schemeClr val="accent2">
                      <a:shade val="15000"/>
                      <a:satMod val="175000"/>
                    </a:schemeClr>
                  </a:gs>
                </a:gsLst>
                <a:path path="circle">
                  <a:fillToRect l="5000" t="100000" r="120000" b="10000"/>
                </a:path>
              </a:gradFill>
              <a:ln>
                <a:noFill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bevelT w="47625" h="69850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8E-4C88-A725-BF0E537749D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63000"/>
                      <a:satMod val="165000"/>
                    </a:schemeClr>
                  </a:gs>
                  <a:gs pos="30000">
                    <a:schemeClr val="accent3">
                      <a:shade val="58000"/>
                      <a:satMod val="165000"/>
                    </a:schemeClr>
                  </a:gs>
                  <a:gs pos="75000">
                    <a:schemeClr val="accent3">
                      <a:shade val="30000"/>
                      <a:satMod val="175000"/>
                    </a:schemeClr>
                  </a:gs>
                  <a:gs pos="100000">
                    <a:schemeClr val="accent3">
                      <a:shade val="15000"/>
                      <a:satMod val="175000"/>
                    </a:schemeClr>
                  </a:gs>
                </a:gsLst>
                <a:path path="circle">
                  <a:fillToRect l="5000" t="100000" r="120000" b="10000"/>
                </a:path>
              </a:gradFill>
              <a:ln>
                <a:noFill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bevelT w="47625" h="69850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98E-4C88-A725-BF0E537749D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63000"/>
                      <a:satMod val="165000"/>
                    </a:schemeClr>
                  </a:gs>
                  <a:gs pos="30000">
                    <a:schemeClr val="accent4">
                      <a:shade val="58000"/>
                      <a:satMod val="165000"/>
                    </a:schemeClr>
                  </a:gs>
                  <a:gs pos="75000">
                    <a:schemeClr val="accent4">
                      <a:shade val="30000"/>
                      <a:satMod val="175000"/>
                    </a:schemeClr>
                  </a:gs>
                  <a:gs pos="100000">
                    <a:schemeClr val="accent4">
                      <a:shade val="15000"/>
                      <a:satMod val="175000"/>
                    </a:schemeClr>
                  </a:gs>
                </a:gsLst>
                <a:path path="circle">
                  <a:fillToRect l="5000" t="100000" r="120000" b="10000"/>
                </a:path>
              </a:gradFill>
              <a:ln>
                <a:noFill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bevelT w="47625" h="69850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98E-4C88-A725-BF0E537749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Спрашиваю ребенка</c:v>
                </c:pt>
                <c:pt idx="1">
                  <c:v>Читаю меню</c:v>
                </c:pt>
                <c:pt idx="2">
                  <c:v>Спрашиваю педагога</c:v>
                </c:pt>
                <c:pt idx="3">
                  <c:v>Посещаю процесс питания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0.54300000000000004</c:v>
                </c:pt>
                <c:pt idx="1">
                  <c:v>0.24299999999999999</c:v>
                </c:pt>
                <c:pt idx="2">
                  <c:v>0.14299999999999999</c:v>
                </c:pt>
                <c:pt idx="3">
                  <c:v>7.0999999999999994E-2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4B7-4FBE-81C7-38E4E23BFFF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Разнообразно ли питание в </a:t>
            </a:r>
            <a:r>
              <a:rPr lang="ru-RU" dirty="0" smtClean="0"/>
              <a:t>учреждении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Разнообразно ли питание в учереждении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09C-4053-8C15-AF57C704FBA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09C-4053-8C15-AF57C704FBA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09C-4053-8C15-AF57C704FBA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09C-4053-8C15-AF57C704FB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0.72</c:v>
                </c:pt>
                <c:pt idx="1">
                  <c:v>0.14000000000000001</c:v>
                </c:pt>
                <c:pt idx="2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27-4438-8F53-DAA43733DA8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Совпадает ли питание дома с </a:t>
            </a:r>
            <a:r>
              <a:rPr lang="ru-RU" dirty="0" smtClean="0"/>
              <a:t>рационом питания </a:t>
            </a:r>
            <a:r>
              <a:rPr lang="ru-RU" dirty="0"/>
              <a:t>в </a:t>
            </a:r>
            <a:r>
              <a:rPr lang="ru-RU" dirty="0" smtClean="0"/>
              <a:t>учреждении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Совпадает ли питание дома с рационом в учереждении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6E2-4EAE-821D-CBE07A7115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6E2-4EAE-821D-CBE07A7115A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6E2-4EAE-821D-CBE07A7115A7}"/>
              </c:ext>
            </c:extLst>
          </c:dPt>
          <c:dLbls>
            <c:dLbl>
              <c:idx val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6E2-4EAE-821D-CBE07A7115A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0.123436843832021"/>
                  <c:y val="-0.1513085629921260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6E2-4EAE-821D-CBE07A7115A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1775918635170603E-2"/>
                  <c:y val="6.914566929133855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6E2-4EAE-821D-CBE07A7115A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Набор продуктов</c:v>
                </c:pt>
                <c:pt idx="1">
                  <c:v>Не совпадает</c:v>
                </c:pt>
                <c:pt idx="2">
                  <c:v>Меню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0.48499999999999999</c:v>
                </c:pt>
                <c:pt idx="1">
                  <c:v>0.41499999999999998</c:v>
                </c:pt>
                <c:pt idx="2" formatCode="0%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E2-4EAE-821D-CBE07A7115A7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418278921389684"/>
          <c:y val="0.16596236313792079"/>
          <c:w val="0.19573896551176853"/>
          <c:h val="0.212337342585539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0480068897637796"/>
          <c:y val="0.33627682086614175"/>
          <c:w val="0.50498211942257221"/>
          <c:h val="0.6637231791338582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Любимое первое блюдо</c:v>
                </c:pt>
              </c:strCache>
            </c:strRef>
          </c:tx>
          <c:explosion val="2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CCB-4E17-9D25-D7046560B8F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CCB-4E17-9D25-D7046560B8F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CCB-4E17-9D25-D7046560B8F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CCB-4E17-9D25-D7046560B8F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CCB-4E17-9D25-D7046560B8F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CCB-4E17-9D25-D7046560B8F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CCB-4E17-9D25-D7046560B8F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CCB-4E17-9D25-D7046560B8F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Суп с макаронами</c:v>
                </c:pt>
                <c:pt idx="1">
                  <c:v>Борщ</c:v>
                </c:pt>
                <c:pt idx="2">
                  <c:v>Суп с крупами</c:v>
                </c:pt>
                <c:pt idx="3">
                  <c:v>Рассольник</c:v>
                </c:pt>
                <c:pt idx="4">
                  <c:v>Другое</c:v>
                </c:pt>
                <c:pt idx="5">
                  <c:v>Суп с бобовыми</c:v>
                </c:pt>
                <c:pt idx="6">
                  <c:v>Щи</c:v>
                </c:pt>
                <c:pt idx="7">
                  <c:v>Другое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0.39</c:v>
                </c:pt>
                <c:pt idx="1">
                  <c:v>0.37</c:v>
                </c:pt>
                <c:pt idx="2">
                  <c:v>0.16</c:v>
                </c:pt>
                <c:pt idx="3">
                  <c:v>0.1</c:v>
                </c:pt>
                <c:pt idx="4">
                  <c:v>0.1</c:v>
                </c:pt>
                <c:pt idx="5">
                  <c:v>0.06</c:v>
                </c:pt>
                <c:pt idx="6">
                  <c:v>0.06</c:v>
                </c:pt>
                <c:pt idx="7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77-45D2-AA6A-9401B55BB48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173690875043339"/>
          <c:y val="0.11043597895515417"/>
          <c:w val="0.2655135038543241"/>
          <c:h val="0.2365992819671482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Любимое второе блюдо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EC6-494B-9602-54F88C437C6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EC6-494B-9602-54F88C437C6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EC6-494B-9602-54F88C437C6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EC6-494B-9602-54F88C437C6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EC6-494B-9602-54F88C437C6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EC6-494B-9602-54F88C437C6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EC6-494B-9602-54F88C437C6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EC6-494B-9602-54F88C437C6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Блюдо из макарон</c:v>
                </c:pt>
                <c:pt idx="1">
                  <c:v>Блюдо из творога</c:v>
                </c:pt>
                <c:pt idx="2">
                  <c:v>Котлета мясная</c:v>
                </c:pt>
                <c:pt idx="3">
                  <c:v>Молочная каша</c:v>
                </c:pt>
                <c:pt idx="4">
                  <c:v>Каша</c:v>
                </c:pt>
                <c:pt idx="5">
                  <c:v>Плов</c:v>
                </c:pt>
                <c:pt idx="6">
                  <c:v>Другое</c:v>
                </c:pt>
                <c:pt idx="7">
                  <c:v>Все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0.24299999999999999</c:v>
                </c:pt>
                <c:pt idx="1">
                  <c:v>0.14299999999999999</c:v>
                </c:pt>
                <c:pt idx="2">
                  <c:v>0.128</c:v>
                </c:pt>
                <c:pt idx="3">
                  <c:v>5.7000000000000002E-2</c:v>
                </c:pt>
                <c:pt idx="4">
                  <c:v>7.0999999999999994E-2</c:v>
                </c:pt>
                <c:pt idx="5" formatCode="0%">
                  <c:v>0.1</c:v>
                </c:pt>
                <c:pt idx="6">
                  <c:v>0.157</c:v>
                </c:pt>
                <c:pt idx="7">
                  <c:v>1.4E-2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FF-43E7-98D9-08F39953918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95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u-RU" u="sng" dirty="0"/>
              <a:t>Соблюдаете ли Вы в питании ребенка учет сезонности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95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Соблюдаете ли Вы в питании ребенка учет сезонности</c:v>
                </c:pt>
              </c:strCache>
            </c:strRef>
          </c:tx>
          <c:spPr>
            <a:solidFill>
              <a:schemeClr val="lt1"/>
            </a:solidFill>
            <a:ln w="19050">
              <a:solidFill>
                <a:schemeClr val="accent1"/>
              </a:solidFill>
            </a:ln>
            <a:effectLst/>
          </c:spPr>
          <c:dPt>
            <c:idx val="0"/>
            <c:bubble3D val="0"/>
            <c:spPr>
              <a:solidFill>
                <a:schemeClr val="lt1"/>
              </a:solidFill>
              <a:ln w="19050"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651-4166-9631-3F4557C146E5}"/>
              </c:ext>
            </c:extLst>
          </c:dPt>
          <c:dPt>
            <c:idx val="1"/>
            <c:bubble3D val="0"/>
            <c:spPr>
              <a:solidFill>
                <a:schemeClr val="lt1"/>
              </a:solidFill>
              <a:ln w="19050"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651-4166-9631-3F4557C146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0.85</c:v>
                </c:pt>
                <c:pt idx="1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A7-438D-BABD-91BD8B1EA3E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Меню детского сада которое Вы готовите дома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277-4EF7-8759-DB77BE73D94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277-4EF7-8759-DB77BE73D94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277-4EF7-8759-DB77BE73D94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277-4EF7-8759-DB77BE73D94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277-4EF7-8759-DB77BE73D94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277-4EF7-8759-DB77BE73D94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Блюдо из творога</c:v>
                </c:pt>
                <c:pt idx="1">
                  <c:v>Молочная каша</c:v>
                </c:pt>
                <c:pt idx="2">
                  <c:v>Мясная котлета</c:v>
                </c:pt>
                <c:pt idx="3">
                  <c:v>Плов</c:v>
                </c:pt>
                <c:pt idx="4">
                  <c:v>Кисель</c:v>
                </c:pt>
                <c:pt idx="5">
                  <c:v>Салат из свежих овощей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0.214</c:v>
                </c:pt>
                <c:pt idx="1">
                  <c:v>0.17100000000000001</c:v>
                </c:pt>
                <c:pt idx="2">
                  <c:v>0.128</c:v>
                </c:pt>
                <c:pt idx="3">
                  <c:v>0.128</c:v>
                </c:pt>
                <c:pt idx="4">
                  <c:v>0.128</c:v>
                </c:pt>
                <c:pt idx="5">
                  <c:v>0.114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38-4821-8AA6-7F90EB9415F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57134292385931"/>
          <c:y val="0.26959343682856518"/>
          <c:w val="0.70839238583100372"/>
          <c:h val="0.599798154236585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Считаете ли Вы,что пища которую употребляет ребенок дома разнообразна и полезна?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406-41F8-AD31-D63683F7F70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406-41F8-AD31-D63683F7F70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406-41F8-AD31-D63683F7F70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 </c:v>
                </c:pt>
                <c:pt idx="2">
                  <c:v>ПОЧТИ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</c:v>
                </c:pt>
                <c:pt idx="1">
                  <c:v>0.21</c:v>
                </c:pt>
                <c:pt idx="2">
                  <c:v>0.09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37-4788-A111-55A70B0D980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410581506959683"/>
          <c:y val="0.39904409042437056"/>
          <c:w val="0.12636070967089741"/>
          <c:h val="0.2881511434366703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916666666666665E-2"/>
          <c:y val="0.31113161755973473"/>
          <c:w val="0.80031805523009114"/>
          <c:h val="0.644357204244228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Формат встреч для обсуждения администрации и родителей вопросов питания в учреждении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611-473D-976C-92BBEB79CEB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611-473D-976C-92BBEB79CEB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611-473D-976C-92BBEB79CEB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Коллективно</c:v>
                </c:pt>
                <c:pt idx="1">
                  <c:v>Он лайн</c:v>
                </c:pt>
                <c:pt idx="2">
                  <c:v>Индивидуально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0.37</c:v>
                </c:pt>
                <c:pt idx="1">
                  <c:v>0.33</c:v>
                </c:pt>
                <c:pt idx="2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87-4DD6-A655-BF20C49E68F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>
      <cs:styleClr val="0"/>
    </cs:lnRef>
    <cs:fillRef idx="0"/>
    <cs:effectRef idx="0"/>
    <cs:fontRef idx="minor">
      <cs:styleClr val="0"/>
    </cs:fontRef>
    <cs:defRPr sz="1197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0.78495</cdr:x>
      <cdr:y>0.78601</cdr:y>
    </cdr:from>
    <cdr:to>
      <cdr:x>1</cdr:x>
      <cdr:y>0.99809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256584" y="4169809"/>
          <a:ext cx="1440160" cy="112512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0.75852</cdr:y>
    </cdr:from>
    <cdr:to>
      <cdr:x>0.25881</cdr:x>
      <cdr:y>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-539552" y="3811926"/>
          <a:ext cx="1658669" cy="121356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1.15728E-7</cdr:x>
      <cdr:y>0.14329</cdr:y>
    </cdr:from>
    <cdr:to>
      <cdr:x>0.23333</cdr:x>
      <cdr:y>0.36442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1" y="982653"/>
          <a:ext cx="2016224" cy="151654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0.7582</cdr:x>
      <cdr:y>0.15761</cdr:y>
    </cdr:from>
    <cdr:to>
      <cdr:x>1</cdr:x>
      <cdr:y>0.3635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>
          <a:off x="6551612" y="1080919"/>
          <a:ext cx="2089347" cy="1411977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0E51E60-7FA9-42E4-A638-7918745570CB}" type="datetimeFigureOut">
              <a:rPr lang="ru-RU"/>
              <a:pPr>
                <a:defRPr/>
              </a:pPr>
              <a:t>07.03.2022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770566-0915-40BF-A911-D232B1088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305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525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474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159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171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395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760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3EA7A0-B448-4D5E-8426-47F472D54DA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22036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045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39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8DAC5-F222-49AF-A027-230782B4A9E1}" type="datetimeFigureOut">
              <a:rPr lang="ru-RU"/>
              <a:pPr>
                <a:defRPr/>
              </a:pPr>
              <a:t>07.03.2022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BDD87-BACE-458A-8463-FB641CDD1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50DD5-9AAD-4B44-82FA-9167B4A1BE17}" type="datetimeFigureOut">
              <a:rPr lang="ru-RU"/>
              <a:pPr>
                <a:defRPr/>
              </a:pPr>
              <a:t>07.03.2022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1F830-1891-4C32-B592-6748D85E6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2E784-CD72-49FE-B09F-5C01256D0C18}" type="datetimeFigureOut">
              <a:rPr lang="ru-RU"/>
              <a:pPr>
                <a:defRPr/>
              </a:pPr>
              <a:t>07.03.2022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CE8F7-3048-450C-803F-C0F5954C5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4D0D98A-C780-4EFE-987B-EC6FE3F4889C}" type="datetimeFigureOut">
              <a:rPr lang="ru-RU"/>
              <a:pPr>
                <a:defRPr/>
              </a:pPr>
              <a:t>07.03.2022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039329D-9467-431B-B6F0-3CD8BBE0C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32FC8-F844-47C7-9AB3-71D6E09A5C96}" type="datetimeFigureOut">
              <a:rPr lang="ru-RU"/>
              <a:pPr>
                <a:defRPr/>
              </a:pPr>
              <a:t>07.03.2022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CA501-C70F-45E1-B185-7966D2CE6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5BDE4-7755-4D2B-95EC-0140EC28CBD4}" type="datetimeFigureOut">
              <a:rPr lang="ru-RU"/>
              <a:pPr>
                <a:defRPr/>
              </a:pPr>
              <a:t>07.03.2022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130ED-BDE8-415D-8903-6707507E3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7AEBE-C117-4BD6-A910-B2F5AFEAC49C}" type="datetimeFigureOut">
              <a:rPr lang="ru-RU"/>
              <a:pPr>
                <a:defRPr/>
              </a:pPr>
              <a:t>07.03.2022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C42E9-1729-42E5-B776-59E51A771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1443B68-C138-45E3-A5E6-3ECC0E95DFAB}" type="datetimeFigureOut">
              <a:rPr lang="ru-RU"/>
              <a:pPr>
                <a:defRPr/>
              </a:pPr>
              <a:t>07.03.2022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E31412-04EF-44E7-A968-B2CFA2EB3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A23D3-1EAA-4EA9-B4DF-3469CD8C9D05}" type="datetimeFigureOut">
              <a:rPr lang="ru-RU"/>
              <a:pPr>
                <a:defRPr/>
              </a:pPr>
              <a:t>07.03.2022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40927-905E-4FDC-B503-9006632FE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Прямая соединительная линия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E65E6E9-F12F-43BB-A56C-9355A246C69A}" type="datetimeFigureOut">
              <a:rPr lang="ru-RU"/>
              <a:pPr>
                <a:defRPr/>
              </a:pPr>
              <a:t>07.03.2022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66F9B23-F0C2-46DB-9DF2-C3A7718DB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ая соединительная линия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" name="Прямая соединительная линия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CD84368-D1F4-43DC-8BBD-64E3305CC3AB}" type="datetimeFigureOut">
              <a:rPr lang="ru-RU"/>
              <a:pPr>
                <a:defRPr/>
              </a:pPr>
              <a:t>07.03.2022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52CF451-B0A1-45C0-9904-4155D1B9E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4B3BB2-A7F1-45BD-AAE4-FD0EF600CF08}" type="datetimeFigureOut">
              <a:rPr lang="ru-RU"/>
              <a:pPr>
                <a:defRPr/>
              </a:pPr>
              <a:t>07.03.2022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909035-EEC8-47E3-B7E4-94C3DCA8E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0" r:id="rId4"/>
    <p:sldLayoutId id="2147483921" r:id="rId5"/>
    <p:sldLayoutId id="2147483928" r:id="rId6"/>
    <p:sldLayoutId id="2147483922" r:id="rId7"/>
    <p:sldLayoutId id="2147483929" r:id="rId8"/>
    <p:sldLayoutId id="2147483930" r:id="rId9"/>
    <p:sldLayoutId id="2147483923" r:id="rId10"/>
    <p:sldLayoutId id="2147483924" r:id="rId11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5" y="260350"/>
            <a:ext cx="7956376" cy="1872506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CC"/>
                </a:solidFill>
                <a:latin typeface="Garamond" pitchFamily="18" charset="0"/>
              </a:rPr>
              <a:t>Проект: Гостиная «Разговоры по душам»</a:t>
            </a:r>
            <a:br>
              <a:rPr lang="ru-RU" dirty="0" smtClean="0">
                <a:solidFill>
                  <a:srgbClr val="0000CC"/>
                </a:solidFill>
                <a:latin typeface="Garamond" pitchFamily="18" charset="0"/>
              </a:rPr>
            </a:br>
            <a:r>
              <a:rPr lang="ru-RU" dirty="0" smtClean="0">
                <a:solidFill>
                  <a:srgbClr val="0000CC"/>
                </a:solidFill>
                <a:latin typeface="Garamond" pitchFamily="18" charset="0"/>
              </a:rPr>
              <a:t>Каково оно: Едим в школе»</a:t>
            </a:r>
            <a:br>
              <a:rPr lang="ru-RU" dirty="0" smtClean="0">
                <a:solidFill>
                  <a:srgbClr val="0000CC"/>
                </a:solidFill>
                <a:latin typeface="Garamond" pitchFamily="18" charset="0"/>
              </a:rPr>
            </a:br>
            <a:endParaRPr lang="ru-RU" dirty="0">
              <a:solidFill>
                <a:srgbClr val="0000CC"/>
              </a:solidFill>
              <a:latin typeface="Garamond" pitchFamily="18" charset="0"/>
            </a:endParaRPr>
          </a:p>
        </p:txBody>
      </p:sp>
      <p:pic>
        <p:nvPicPr>
          <p:cNvPr id="8196" name="Picture 3" descr="C:\Users\Владимир\Downloads\дети едят мороженое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276872"/>
            <a:ext cx="36576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56176" y="3933056"/>
            <a:ext cx="2823120" cy="17312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C00000"/>
                </a:solidFill>
              </a:rPr>
              <a:t>Выполнила:</a:t>
            </a:r>
          </a:p>
          <a:p>
            <a:pPr algn="ctr"/>
            <a:r>
              <a:rPr lang="ru-RU" i="1" dirty="0" smtClean="0">
                <a:solidFill>
                  <a:srgbClr val="C00000"/>
                </a:solidFill>
              </a:rPr>
              <a:t>Воспитатель ГПД</a:t>
            </a:r>
          </a:p>
          <a:p>
            <a:pPr algn="ctr"/>
            <a:r>
              <a:rPr lang="ru-RU" i="1" dirty="0" smtClean="0">
                <a:solidFill>
                  <a:srgbClr val="C00000"/>
                </a:solidFill>
              </a:rPr>
              <a:t>Агоева Вера Сергеевна</a:t>
            </a:r>
            <a:endParaRPr lang="ru-RU" i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Какие продукты чаще в рационе ребенка дома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Яйца-17,1%</a:t>
            </a:r>
          </a:p>
          <a:p>
            <a:pPr eaLnBrk="1" hangingPunct="1"/>
            <a:r>
              <a:rPr lang="ru-RU" b="1" dirty="0" smtClean="0"/>
              <a:t>Каши-15,7%</a:t>
            </a:r>
          </a:p>
          <a:p>
            <a:pPr eaLnBrk="1" hangingPunct="1"/>
            <a:r>
              <a:rPr lang="ru-RU" b="1" dirty="0" smtClean="0"/>
              <a:t>Мучные изделия-15,7%</a:t>
            </a:r>
          </a:p>
          <a:p>
            <a:pPr eaLnBrk="1" hangingPunct="1"/>
            <a:r>
              <a:rPr lang="ru-RU" b="1" dirty="0" smtClean="0"/>
              <a:t>Фрукты-12,6%</a:t>
            </a:r>
          </a:p>
          <a:p>
            <a:pPr eaLnBrk="1" hangingPunct="1"/>
            <a:r>
              <a:rPr lang="ru-RU" b="1" dirty="0" smtClean="0"/>
              <a:t>Овощи-10%</a:t>
            </a:r>
          </a:p>
          <a:p>
            <a:pPr eaLnBrk="1" hangingPunct="1"/>
            <a:r>
              <a:rPr lang="ru-RU" b="1" dirty="0" smtClean="0"/>
              <a:t>Молочные продукты-10%</a:t>
            </a:r>
          </a:p>
          <a:p>
            <a:pPr eaLnBrk="1" hangingPunct="1"/>
            <a:r>
              <a:rPr lang="ru-RU" b="1" dirty="0" smtClean="0"/>
              <a:t>Кондитерские изделия-10%</a:t>
            </a:r>
          </a:p>
          <a:p>
            <a:pPr eaLnBrk="1" hangingPunct="1"/>
            <a:r>
              <a:rPr lang="ru-RU" b="1" dirty="0" smtClean="0"/>
              <a:t>Творог-8,9%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774" y="1417639"/>
            <a:ext cx="2259830" cy="15073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774" y="2956331"/>
            <a:ext cx="2253680" cy="1942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0774" y="4913496"/>
            <a:ext cx="2253680" cy="1827872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5763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Какие напитки пьет ваш ребенок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sz="quarter" idx="1"/>
          </p:nvPr>
        </p:nvSpPr>
        <p:spPr>
          <a:xfrm>
            <a:off x="457199" y="772642"/>
            <a:ext cx="8240713" cy="5683722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Вода- 24,3% </a:t>
            </a:r>
          </a:p>
          <a:p>
            <a:pPr eaLnBrk="1" hangingPunct="1"/>
            <a:r>
              <a:rPr lang="ru-RU" sz="2800" b="1" dirty="0" smtClean="0"/>
              <a:t>Соки- 17,1%</a:t>
            </a:r>
          </a:p>
          <a:p>
            <a:pPr eaLnBrk="1" hangingPunct="1"/>
            <a:r>
              <a:rPr lang="ru-RU" sz="2800" b="1" dirty="0" smtClean="0"/>
              <a:t>Компот-15,7%</a:t>
            </a:r>
          </a:p>
          <a:p>
            <a:pPr eaLnBrk="1" hangingPunct="1"/>
            <a:r>
              <a:rPr lang="ru-RU" sz="2800" b="1" dirty="0" smtClean="0"/>
              <a:t>Молоко-12,9%</a:t>
            </a:r>
          </a:p>
          <a:p>
            <a:pPr eaLnBrk="1" hangingPunct="1"/>
            <a:r>
              <a:rPr lang="ru-RU" sz="2800" b="1" dirty="0" smtClean="0"/>
              <a:t>Чай-12,9%</a:t>
            </a:r>
          </a:p>
          <a:p>
            <a:pPr eaLnBrk="1" hangingPunct="1"/>
            <a:r>
              <a:rPr lang="ru-RU" sz="2800" b="1" dirty="0" smtClean="0"/>
              <a:t>Кисломолочные продукты-5,7%</a:t>
            </a:r>
          </a:p>
          <a:p>
            <a:pPr eaLnBrk="1" hangingPunct="1"/>
            <a:r>
              <a:rPr lang="ru-RU" sz="2800" b="1" dirty="0" smtClean="0"/>
              <a:t>Газированная вода-4,3%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772641"/>
            <a:ext cx="2232248" cy="15762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437112"/>
            <a:ext cx="2736304" cy="17101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7904" y="1415772"/>
            <a:ext cx="2356098" cy="18662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4535" y="4437112"/>
            <a:ext cx="2646040" cy="171019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770364748"/>
              </p:ext>
            </p:extLst>
          </p:nvPr>
        </p:nvGraphicFramePr>
        <p:xfrm>
          <a:off x="395536" y="116632"/>
          <a:ext cx="813690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4581128"/>
            <a:ext cx="3384376" cy="1916832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134100642"/>
              </p:ext>
            </p:extLst>
          </p:nvPr>
        </p:nvGraphicFramePr>
        <p:xfrm>
          <a:off x="179512" y="404664"/>
          <a:ext cx="8568952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Отзывы и предложения по питанию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1800" dirty="0" smtClean="0"/>
              <a:t>Больше подливки в котлеты и каши;</a:t>
            </a:r>
          </a:p>
          <a:p>
            <a:r>
              <a:rPr lang="ru-RU" sz="1800" dirty="0" smtClean="0"/>
              <a:t>Убрать гороховое пюре;</a:t>
            </a:r>
          </a:p>
          <a:p>
            <a:r>
              <a:rPr lang="ru-RU" sz="1800" dirty="0" smtClean="0"/>
              <a:t>Добавить в рацион свежие овощи ( помидоры);</a:t>
            </a:r>
          </a:p>
          <a:p>
            <a:r>
              <a:rPr lang="ru-RU" sz="1800" dirty="0" smtClean="0"/>
              <a:t>Больше котлет и ежиков;</a:t>
            </a:r>
          </a:p>
          <a:p>
            <a:r>
              <a:rPr lang="ru-RU" sz="1800" dirty="0" smtClean="0"/>
              <a:t>Уменьшить количество сахара в напитках и контролировать  кол-во соли в блюдах;</a:t>
            </a:r>
          </a:p>
          <a:p>
            <a:r>
              <a:rPr lang="ru-RU" sz="1800" dirty="0" smtClean="0"/>
              <a:t>Меньше капусты в рационе ( не едят капустную запеканку);</a:t>
            </a:r>
          </a:p>
          <a:p>
            <a:r>
              <a:rPr lang="ru-RU" sz="1800" dirty="0" smtClean="0"/>
              <a:t>Возможность приносить перекус;</a:t>
            </a:r>
          </a:p>
          <a:p>
            <a:r>
              <a:rPr lang="ru-RU" sz="1800" dirty="0" smtClean="0"/>
              <a:t>Подавать блюдо эстетично;</a:t>
            </a:r>
          </a:p>
          <a:p>
            <a:r>
              <a:rPr lang="ru-RU" sz="1800" dirty="0" smtClean="0"/>
              <a:t>Микроволновка в классе/группе.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4293096"/>
            <a:ext cx="4248472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07080"/>
      </p:ext>
    </p:extLst>
  </p:cSld>
  <p:clrMapOvr>
    <a:masterClrMapping/>
  </p:clrMapOvr>
  <p:transition>
    <p:checke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Спасибо за внимание!</a:t>
            </a:r>
            <a:endParaRPr lang="ru-RU" sz="44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http://dou1241.ru/assets/drgalleries/62/thumb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16832"/>
            <a:ext cx="3816424" cy="414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24382"/>
      </p:ext>
    </p:extLst>
  </p:cSld>
  <p:clrMapOvr>
    <a:masterClrMapping/>
  </p:clrMapOvr>
  <p:transition>
    <p:checke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12045189"/>
              </p:ext>
            </p:extLst>
          </p:nvPr>
        </p:nvGraphicFramePr>
        <p:xfrm>
          <a:off x="611560" y="764704"/>
          <a:ext cx="7695506" cy="5521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700808"/>
            <a:ext cx="1790850" cy="218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20888"/>
            <a:ext cx="2520280" cy="286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51714350"/>
              </p:ext>
            </p:extLst>
          </p:nvPr>
        </p:nvGraphicFramePr>
        <p:xfrm>
          <a:off x="323528" y="548680"/>
          <a:ext cx="5761792" cy="476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72372493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249830712"/>
              </p:ext>
            </p:extLst>
          </p:nvPr>
        </p:nvGraphicFramePr>
        <p:xfrm>
          <a:off x="323528" y="260648"/>
          <a:ext cx="828092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0073330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260648"/>
            <a:ext cx="8748464" cy="6213177"/>
          </a:xfrm>
        </p:spPr>
        <p:txBody>
          <a:bodyPr/>
          <a:lstStyle/>
          <a:p>
            <a:endParaRPr lang="ru-RU" dirty="0" smtClean="0"/>
          </a:p>
          <a:p>
            <a:pPr>
              <a:buFontTx/>
              <a:buChar char="-"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342532421"/>
              </p:ext>
            </p:extLst>
          </p:nvPr>
        </p:nvGraphicFramePr>
        <p:xfrm>
          <a:off x="251520" y="260648"/>
          <a:ext cx="8496944" cy="659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0467916"/>
      </p:ext>
    </p:extLst>
  </p:cSld>
  <p:clrMapOvr>
    <a:masterClrMapping/>
  </p:clrMapOvr>
  <p:transition>
    <p:checke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lt;strong&gt;Макароны&lt;/strong&gt; по-флотски - рецепт с фото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013176"/>
            <a:ext cx="2015823" cy="1619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&lt;strong&gt;Мясные&lt;/strong&gt; &lt;strong&gt;котлеты&lt;/strong&gt; со свеклой - 6 пошаговых фото в рецепт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013176"/>
            <a:ext cx="2333351" cy="1843381"/>
          </a:xfrm>
          <a:prstGeom prst="rect">
            <a:avLst/>
          </a:prstGeom>
        </p:spPr>
      </p:pic>
      <p:pic>
        <p:nvPicPr>
          <p:cNvPr id="5" name="Рисунок 4" descr="Как приготовить &lt;strong&gt;плов&lt;/strong&gt; в домашних условиях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019241"/>
            <a:ext cx="2435171" cy="1831249"/>
          </a:xfrm>
          <a:prstGeom prst="rect">
            <a:avLst/>
          </a:prstGeom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732444039"/>
              </p:ext>
            </p:extLst>
          </p:nvPr>
        </p:nvGraphicFramePr>
        <p:xfrm>
          <a:off x="827584" y="620688"/>
          <a:ext cx="763284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98499353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979155320"/>
              </p:ext>
            </p:extLst>
          </p:nvPr>
        </p:nvGraphicFramePr>
        <p:xfrm>
          <a:off x="107504" y="0"/>
          <a:ext cx="864096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9004350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770362871"/>
              </p:ext>
            </p:extLst>
          </p:nvPr>
        </p:nvGraphicFramePr>
        <p:xfrm>
          <a:off x="107504" y="0"/>
          <a:ext cx="8280920" cy="47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Рисунок 12" descr="Рецепт ягодного &lt;strong&gt;киселя&lt;/strong&gt; - 6 пошаговых фото в рецепт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078443"/>
            <a:ext cx="2376264" cy="17795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136" y="5084568"/>
            <a:ext cx="2456901" cy="1512784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Что не любит есть Ваш ребенок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Печень - 18,6%</a:t>
            </a:r>
          </a:p>
          <a:p>
            <a:r>
              <a:rPr lang="ru-RU" b="1" dirty="0" smtClean="0"/>
              <a:t>Каши-17,2%</a:t>
            </a:r>
          </a:p>
          <a:p>
            <a:r>
              <a:rPr lang="ru-RU" b="1" dirty="0" smtClean="0"/>
              <a:t>Рыба- 14,3%</a:t>
            </a:r>
          </a:p>
          <a:p>
            <a:r>
              <a:rPr lang="ru-RU" b="1" dirty="0" smtClean="0"/>
              <a:t>Другое-12,9%</a:t>
            </a:r>
          </a:p>
          <a:p>
            <a:r>
              <a:rPr lang="ru-RU" b="1" dirty="0" smtClean="0"/>
              <a:t>Запеканка-8,6%</a:t>
            </a:r>
          </a:p>
          <a:p>
            <a:r>
              <a:rPr lang="ru-RU" b="1" dirty="0" smtClean="0"/>
              <a:t>Кисель-5,7%</a:t>
            </a:r>
          </a:p>
          <a:p>
            <a:r>
              <a:rPr lang="ru-RU" b="1" dirty="0"/>
              <a:t>Суп-5,7</a:t>
            </a:r>
            <a:r>
              <a:rPr lang="ru-RU" b="1" dirty="0" smtClean="0"/>
              <a:t>%</a:t>
            </a:r>
          </a:p>
          <a:p>
            <a:r>
              <a:rPr lang="ru-RU" b="1" dirty="0" smtClean="0"/>
              <a:t>Салат из свежих овощей -5,7%</a:t>
            </a:r>
          </a:p>
          <a:p>
            <a:r>
              <a:rPr lang="ru-RU" b="1" dirty="0" smtClean="0"/>
              <a:t>Капуста-5,7%</a:t>
            </a:r>
            <a:endParaRPr lang="ru-RU" b="1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1400053"/>
            <a:ext cx="4754983" cy="3371283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1417</TotalTime>
  <Words>241</Words>
  <Application>Microsoft Office PowerPoint</Application>
  <PresentationFormat>Экран (4:3)</PresentationFormat>
  <Paragraphs>69</Paragraphs>
  <Slides>15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Schoolbook</vt:lpstr>
      <vt:lpstr>Garamond</vt:lpstr>
      <vt:lpstr>Wingdings</vt:lpstr>
      <vt:lpstr>Wingdings 2</vt:lpstr>
      <vt:lpstr>Эркер</vt:lpstr>
      <vt:lpstr>Проект: Гостиная «Разговоры по душам» Каково оно: Едим в школе»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не любит есть Ваш ребенок</vt:lpstr>
      <vt:lpstr>Какие продукты чаще в рационе ребенка дома</vt:lpstr>
      <vt:lpstr>Какие напитки пьет ваш ребенок</vt:lpstr>
      <vt:lpstr>Презентация PowerPoint</vt:lpstr>
      <vt:lpstr>Презентация PowerPoint</vt:lpstr>
      <vt:lpstr>Отзывы и предложения по питанию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питания в дошкольных образовательных учреждениях</dc:title>
  <dc:creator>Сафарова</dc:creator>
  <cp:lastModifiedBy>user</cp:lastModifiedBy>
  <cp:revision>120</cp:revision>
  <dcterms:created xsi:type="dcterms:W3CDTF">2010-02-07T12:11:39Z</dcterms:created>
  <dcterms:modified xsi:type="dcterms:W3CDTF">2022-03-07T02:07:57Z</dcterms:modified>
</cp:coreProperties>
</file>