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1" r:id="rId9"/>
    <p:sldId id="260" r:id="rId10"/>
    <p:sldId id="272" r:id="rId11"/>
    <p:sldId id="273" r:id="rId12"/>
    <p:sldId id="270" r:id="rId13"/>
    <p:sldId id="274" r:id="rId14"/>
    <p:sldId id="261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5DA5B-1DA7-45F9-BB19-AE1FE03843F4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4668-C376-4E8A-8B15-7CEFCF6B4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50D152-9F37-4143-A0A1-F5983DFCF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4322D8-0EC4-41DB-8095-F781A7581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E456C7-AB2F-4692-9155-BA05994B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36C433-254B-4A6E-ACD5-F7279CEE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22DD8E-F525-4A9D-B27F-BA093CCC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8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43A48-29A2-495F-8D13-1030CB9B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4D1DA3-96FA-4A2D-B840-AB4BB619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DBB8C7-DE86-4ACA-B6DB-D69856598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EEC8C5-0253-4469-8E6A-DE56EDF1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1D5622-E5A7-426C-88BB-CF7B64D6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3E47E8-E381-4524-9B45-E408C96C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9168FD-C2C1-47D0-B25D-CE43A2F1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DA0706-4FA1-48A2-ADC2-4323DD6C7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marL="1828800" indent="0">
              <a:buNone/>
              <a:defRPr/>
            </a:lvl5pPr>
          </a:lstStyle>
          <a:p>
            <a:pPr lvl="4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64733-1D3B-4EF8-A72E-1551C463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6365A9-11A7-46D2-8BD0-1166F37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-PC\Desktop\самар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7" y="4789"/>
            <a:ext cx="10908067" cy="67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3FE02A-067C-451F-947A-0CCDBB0E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4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0DEE35-AF8A-4260-A782-DAB19822A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AC51AE-1A59-4002-A27B-57568168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EE4899-306D-4F38-9CEC-E958AC23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2005F0-915C-433A-AAFB-6D51026E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7CA61C-D4BC-439A-9C7D-E7F0BDEB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D386D-97EB-417C-B7A7-DB656252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5DA29-B96E-4F80-9392-2C68A0B6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D2AF3C-D889-47EE-A4F7-75264E4D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9ABC8D-861A-4FC5-A900-4D274418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B7F61C-0EBD-4002-81BC-ABFE31AD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4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1E5D1-6067-4EA3-8A26-3FCF45EF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DD8A14-52F6-458A-980F-73E0193F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F10F3D-DA5C-4D65-8298-1D59BC0C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2A823A-37F4-4441-868A-D83D1210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884A02-A125-4332-8CED-A87410AD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2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EA482-D1CA-40A9-A9D0-818D4A7B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6F967-2807-4270-8CB1-1DE1BE432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7AECD0-B457-4D93-8B15-7DE10DBA8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2E88F1-AD89-4F75-8A27-AC51BF8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4AFC4E-DB45-4B50-9E32-966AE8B0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1A5E5A-37EC-4A27-A2BF-F4E390D8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8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b="1" dirty="0" smtClean="0"/>
              <a:t>Решение задачи 4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7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B34F9-EDF2-4970-A642-16AE289C2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12" y="89012"/>
            <a:ext cx="11031228" cy="1723603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algn="ctr">
              <a:defRPr sz="4400" b="1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4000" dirty="0" smtClean="0"/>
              <a:t>Самарские клубы</a:t>
            </a:r>
            <a:br>
              <a:rPr lang="ru-RU" sz="4000" dirty="0" smtClean="0"/>
            </a:br>
            <a:r>
              <a:rPr lang="ru-RU" sz="3200" dirty="0" smtClean="0"/>
              <a:t>На набережной летом 2022 года планируется высадить 1.700.000 цветов, из них однолетников: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DB6814-3907-49BC-BCBF-16CAA61AE2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79653"/>
            <a:ext cx="5431539" cy="4254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Сальвии</a:t>
            </a:r>
            <a:r>
              <a:rPr lang="ru-RU" dirty="0" smtClean="0"/>
              <a:t>                                       Петуньи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DBB5E2-4466-47D7-A12E-EABB8FBB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370" y="3034513"/>
            <a:ext cx="1254265" cy="1060057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FD5E05A-77ED-48EC-8514-54FBA5B308C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8432" y="2023009"/>
            <a:ext cx="4986956" cy="4820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Ипомея </a:t>
            </a:r>
            <a:r>
              <a:rPr lang="ru-RU" dirty="0" err="1" smtClean="0"/>
              <a:t>ботата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AD8D43-1C07-4E42-A14D-2CC92D536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762674" cy="158140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64885C-96F5-4647-A695-8933380B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879" y="6374076"/>
            <a:ext cx="3276599" cy="390865"/>
          </a:xfrm>
        </p:spPr>
        <p:txBody>
          <a:bodyPr/>
          <a:lstStyle>
            <a:lvl1pPr algn="r">
              <a:defRPr sz="24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ru-RU" dirty="0" smtClean="0"/>
              <a:t>Тагетесы (бархатцы)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85EBFA3-CF95-4E3E-AB7C-7990AABE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dirty="0" err="1" smtClean="0"/>
              <a:t>Ангелония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526346D-CD9B-4CDF-B1D1-9632C369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Нимезия</a:t>
            </a:r>
            <a:endParaRPr lang="ru-RU" dirty="0"/>
          </a:p>
        </p:txBody>
      </p:sp>
      <p:pic>
        <p:nvPicPr>
          <p:cNvPr id="1026" name="Picture 2" descr="D:\Набережная\Сльия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6" y="2529309"/>
            <a:ext cx="2915215" cy="19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бережная\петунья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47" y="2583550"/>
            <a:ext cx="3580498" cy="19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бережная\ипомея ботата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49" y="2459569"/>
            <a:ext cx="3178267" cy="21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бережная\Тагетесы -бархатцы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41" y="4310410"/>
            <a:ext cx="2933306" cy="20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бережная\Немезия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95" y="4574561"/>
            <a:ext cx="2528423" cy="16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Набережная\Ангелония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88" y="4574562"/>
            <a:ext cx="2668129" cy="17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3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3B8EB-E2EA-4EA6-9AA5-42D41211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07F9F4-9D0E-43E3-B12D-E547C66B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8FEB3A-8F8B-489A-9E1A-4A537CBF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8BD4EF-1611-444D-BDDB-93846049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DCB3D6-CF63-4740-8613-35AFBBD5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4AE203-598E-4805-B5CC-0E0F50E4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4A253E-9E4D-4472-B010-0AF5A14C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F7E022-D438-45E4-8DFC-10BDFDD6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C96BB8-7356-47A0-84EC-7ED68236D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4CD314-1F19-4B48-B4ED-0CAE50C8C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18A379-71F7-40FF-8DC2-F7940634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D1B18-89CC-46D8-8513-D1D521A8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3B7E67-1078-4715-B228-8F831FDB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B1DFDA-104C-4C37-BD82-7A6A585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CD4F9F-5698-45E6-9CBA-FABF4C16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47E505-5602-4EAF-A3C4-4E265EE56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92DB-982B-4F98-A2B1-DA8C618D99B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DD52F-B363-41E8-BBB2-18CFAF501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17DB73-B07D-4806-B934-14DBD1867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981E-B084-42E9-9396-08ED4D240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9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jp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1.png"/><Relationship Id="rId7" Type="http://schemas.openxmlformats.org/officeDocument/2006/relationships/image" Target="../media/image3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5586" y="907482"/>
            <a:ext cx="10515600" cy="2396436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Самара в задачах на дроби</a:t>
            </a:r>
            <a:br>
              <a:rPr lang="ru-RU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63EE0F-582C-47E6-B4F1-7D8359778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C00000"/>
              </a:solidFill>
            </a:endParaRPr>
          </a:p>
          <a:p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F35389-17E9-4D63-88FE-153B40C19E17}"/>
              </a:ext>
            </a:extLst>
          </p:cNvPr>
          <p:cNvSpPr txBox="1"/>
          <p:nvPr/>
        </p:nvSpPr>
        <p:spPr>
          <a:xfrm>
            <a:off x="4455886" y="4775200"/>
            <a:ext cx="6212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</a:rPr>
              <a:t>Проект выполнили: обучающиеся 5 «А» класса ГБОУ школы-интерната № 113</a:t>
            </a:r>
          </a:p>
          <a:p>
            <a:r>
              <a:rPr lang="ru-RU" sz="2800" b="1" dirty="0">
                <a:solidFill>
                  <a:srgbClr val="FF0000"/>
                </a:solidFill>
                <a:latin typeface="+mj-lt"/>
              </a:rPr>
              <a:t>Ананьева Татьяна, Ваганова Анастасия.</a:t>
            </a:r>
          </a:p>
          <a:p>
            <a:r>
              <a:rPr lang="ru-RU" sz="2800" b="1" dirty="0">
                <a:solidFill>
                  <a:srgbClr val="FF0000"/>
                </a:solidFill>
                <a:latin typeface="+mj-lt"/>
              </a:rPr>
              <a:t>Руководитель: Губарева Е.Г.</a:t>
            </a:r>
          </a:p>
        </p:txBody>
      </p:sp>
      <p:sp>
        <p:nvSpPr>
          <p:cNvPr id="4" name="AutoShape 2" descr="На Южном шоссе появится 17-метровая надпись «Самара» с подсветкой - Новости  - РегионСамар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64234" y="270235"/>
                <a:ext cx="9947694" cy="5828641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  <a:effectLst/>
                  </a:rPr>
                  <a:t>Решение задачи 4.</a:t>
                </a:r>
                <a:br>
                  <a:rPr lang="ru-RU" dirty="0" smtClean="0">
                    <a:solidFill>
                      <a:srgbClr val="FF0000"/>
                    </a:solidFill>
                    <a:effectLst/>
                  </a:rPr>
                </a:br>
                <a:r>
                  <a:rPr lang="ru-RU" sz="2400" dirty="0" smtClean="0">
                    <a:solidFill>
                      <a:srgbClr val="FF0000"/>
                    </a:solidFill>
                    <a:effectLst/>
                  </a:rPr>
                  <a:t/>
                </a:r>
                <a:br>
                  <a:rPr lang="ru-RU" sz="2400" dirty="0" smtClean="0">
                    <a:solidFill>
                      <a:srgbClr val="FF0000"/>
                    </a:solidFill>
                    <a:effectLst/>
                  </a:rPr>
                </a:br>
                <a:r>
                  <a:rPr lang="ru-RU" sz="2400" dirty="0">
                    <a:solidFill>
                      <a:srgbClr val="FF0000"/>
                    </a:solidFill>
                    <a:effectLst/>
                  </a:rPr>
                  <a:t/>
                </a:r>
                <a:br>
                  <a:rPr lang="ru-RU" sz="2400" dirty="0">
                    <a:solidFill>
                      <a:srgbClr val="FF0000"/>
                    </a:solidFill>
                    <a:effectLst/>
                  </a:rPr>
                </a:br>
                <a:r>
                  <a:rPr lang="ru-RU" sz="2400" dirty="0" smtClean="0">
                    <a:solidFill>
                      <a:srgbClr val="FF0000"/>
                    </a:solidFill>
                    <a:effectLst/>
                  </a:rPr>
                  <a:t>    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1700000 = 170000</a:t>
                </a:r>
                <a:b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от1700000 = 212500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 1700000 = 510000</a:t>
                </a:r>
                <a:b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1700000 = 85000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Сильвии и других цветов по 170000 штук, петуньи и бархатцев по 212500 штук, </a:t>
                </a:r>
                <a:r>
                  <a:rPr lang="ru-RU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нимезии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ипомеи </a:t>
                </a:r>
                <a:r>
                  <a:rPr lang="ru-RU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ботаты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510000 и </a:t>
                </a:r>
                <a:r>
                  <a:rPr lang="ru-RU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ангелонии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85000 штук.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4234" y="270235"/>
                <a:ext cx="9947694" cy="5828641"/>
              </a:xfrm>
              <a:blipFill rotWithShape="1">
                <a:blip r:embed="rId2"/>
                <a:stretch>
                  <a:fillRect l="-1900" t="-6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09" y="181156"/>
            <a:ext cx="10527940" cy="81088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Задача7.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9177" y="1259457"/>
                <a:ext cx="11028273" cy="4830194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каком расстоянии расположен наш город от столицы Российской Федерации — Москвы?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∙ 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𝟕𝟒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𝟏𝟏𝟏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𝟐𝟐𝟒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Москва                           Рязань – 1                     Рузаевка                   Самара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177" y="1259457"/>
                <a:ext cx="11028273" cy="4830194"/>
              </a:xfrm>
              <a:blipFill rotWithShape="1">
                <a:blip r:embed="rId3"/>
                <a:stretch>
                  <a:fillRect l="-829" t="-17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36430" y="2307564"/>
            <a:ext cx="1466490" cy="888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564" y="2307564"/>
            <a:ext cx="1595887" cy="8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6487" y="2307564"/>
            <a:ext cx="1436297" cy="8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26747" y="2307564"/>
            <a:ext cx="1431985" cy="8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?</a:t>
            </a:r>
            <a:endParaRPr lang="ru-RU" sz="4000" dirty="0"/>
          </a:p>
        </p:txBody>
      </p:sp>
      <p:cxnSp>
        <p:nvCxnSpPr>
          <p:cNvPr id="9" name="Прямая со стрелкой 8"/>
          <p:cNvCxnSpPr>
            <a:endCxn id="5" idx="1"/>
          </p:cNvCxnSpPr>
          <p:nvPr/>
        </p:nvCxnSpPr>
        <p:spPr>
          <a:xfrm flipV="1">
            <a:off x="1802920" y="2745355"/>
            <a:ext cx="1647644" cy="6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5046451" y="2745355"/>
            <a:ext cx="1350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32784" y="2745355"/>
            <a:ext cx="1293963" cy="6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ая выноска 13"/>
          <p:cNvSpPr/>
          <p:nvPr/>
        </p:nvSpPr>
        <p:spPr>
          <a:xfrm>
            <a:off x="1069675" y="5589917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7418" y="365125"/>
            <a:ext cx="11086381" cy="200713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высокий железнодорожный вокзал в Европе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1017917" y="2035834"/>
                <a:ext cx="9454552" cy="41411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Современный самарский железнодорожный вокзал был построен в 2001 году. Это самое высокое здание железнодорожных вокзалов в Европе.</a:t>
                </a: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значение выражения: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³ (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 узнаете его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высоту.</a:t>
                </a: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917" y="2035834"/>
                <a:ext cx="9454552" cy="4141129"/>
              </a:xfrm>
              <a:blipFill rotWithShape="1">
                <a:blip r:embed="rId2"/>
                <a:stretch>
                  <a:fillRect l="-1032" t="-2062" r="-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94" y="5014074"/>
            <a:ext cx="6433719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ая выноска 18"/>
          <p:cNvSpPr/>
          <p:nvPr/>
        </p:nvSpPr>
        <p:spPr>
          <a:xfrm>
            <a:off x="1302589" y="5857336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788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094" y="77639"/>
            <a:ext cx="1001035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им. Куйбышева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0551" y="1164565"/>
                <a:ext cx="11036899" cy="5495027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Площадь Куйбышева — площадь в Самаре, образованная улицами Чапаевской, </a:t>
                </a:r>
                <a:r>
                  <a:rPr lang="ru-RU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Вилоновской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Галактионовской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Красноармейской. Является четвёртой по величине площадью в Европе.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По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углам площади Куйбышева располагаются четыре сквера, поэтому 8 гектаров её территории покрыто асфальтом, 7 — цветниками и зелёными насаждениями. </a:t>
                </a:r>
                <a:endPara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8.</a:t>
                </a:r>
                <a:endPara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Найдите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величину площади, которую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занимает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академический театр оперы и балета с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памятником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Валериану Владимировичу Куйбышева, если ее </a:t>
                </a:r>
                <a:endPara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ширина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 325 м,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ее длины.</a:t>
                </a:r>
              </a:p>
              <a:p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0551" y="1164565"/>
                <a:ext cx="11036899" cy="5495027"/>
              </a:xfrm>
              <a:blipFill rotWithShape="1">
                <a:blip r:embed="rId3"/>
                <a:stretch>
                  <a:fillRect l="-884" t="-1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D:\Набережная\пл Куйбыш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18" y="3916392"/>
            <a:ext cx="4127241" cy="27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741871" y="5874588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0" y="698740"/>
            <a:ext cx="7368397" cy="59608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289363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863850"/>
            <a:ext cx="8524508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4632385"/>
            <a:ext cx="6167886" cy="16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ая выноска 14"/>
          <p:cNvSpPr/>
          <p:nvPr/>
        </p:nvSpPr>
        <p:spPr>
          <a:xfrm>
            <a:off x="10722634" y="6055743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06" y="155276"/>
            <a:ext cx="10398544" cy="12767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«Самара космическая»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2694" y="1535503"/>
                <a:ext cx="10924756" cy="4554148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Один из наиболее молодых музеев города «Самара космическая», сразу после открытия стал одним из лауреатов премии «Туристический бренд Самарской области».</a:t>
                </a:r>
              </a:p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9.</a:t>
                </a:r>
                <a:endPara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уравнения 1) y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30;     2) х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0;    </a:t>
                </a:r>
                <a:endPara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 у = 1  и вы узнаете в каком году был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открыт музей.</a:t>
                </a:r>
              </a:p>
              <a:p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1                         2               3 </a:t>
                </a:r>
              </a:p>
              <a:p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2694" y="1535503"/>
                <a:ext cx="10924756" cy="4554148"/>
              </a:xfrm>
              <a:blipFill rotWithShape="1">
                <a:blip r:embed="rId3"/>
                <a:stretch>
                  <a:fillRect l="-837" t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14400" y="4416725"/>
            <a:ext cx="1699404" cy="90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6497" y="4425351"/>
            <a:ext cx="759125" cy="90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47714" y="44167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Памятный комплекс ракеты-носителя «Союз»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57" y="2292054"/>
            <a:ext cx="3164543" cy="45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935638" y="5943600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2" y="698741"/>
            <a:ext cx="10053488" cy="141473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509" y="2812211"/>
            <a:ext cx="10527941" cy="327743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https://ru.wikipedia.org/wiki/%D0%A1%D0%B0%D0%BC%D0%B0%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https://www.euromag.ru/stat/samara-5-rekordov-goroda-na-volge/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https://ru.wikipedia.org/wiki/%D0%9F%D0%B0%D0%BC%D1%8F%D1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Г.В. Дорофеев, И.Ф.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Шарыгин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С.Б. Суворова, Е.А.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Бунимович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Л.В. Кузнецова, С.С. Минаева, Л.О. Рослова. Учебник «Математика 5 класс» для общеобразовательных организаций. М. Просвещение. 2019.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 Л.В. Кузнецова, С.С. Минаева, Л.О. Рослова, С.Б. Суворова. Математика. Дидактические материалы. М. Просвещение. 2019. 144 С.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1F02AC-6AAD-461B-AFCF-20FD9958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2358879"/>
            <a:ext cx="10070687" cy="38348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E72C4-B98F-4A56-BBB5-9D6FE09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0" y="422695"/>
            <a:ext cx="10217389" cy="16562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7AD046-0595-4D1D-A807-3B2E81463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104" y="2592393"/>
            <a:ext cx="10450303" cy="360137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732" y="0"/>
            <a:ext cx="9932718" cy="12680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задачах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0332" y="1802921"/>
                <a:ext cx="10847118" cy="4286729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Наш </a:t>
                </a:r>
                <a:r>
                  <a:rPr lang="ru-RU" b="1" dirty="0">
                    <a:solidFill>
                      <a:schemeClr val="tx1"/>
                    </a:solidFill>
                  </a:rPr>
                  <a:t>город основан в 1586 году как крепость при впадении в Волгу Самарской перебоины — широкого рукава реки Самары. Первое время упоминается в грамотах как Самарский городок, Самарский город, с начала XVII века в употребление входит название город Самара.</a:t>
                </a:r>
              </a:p>
              <a:p>
                <a:r>
                  <a:rPr lang="ru-RU" b="1" dirty="0">
                    <a:solidFill>
                      <a:srgbClr val="FF0000"/>
                    </a:solidFill>
                  </a:rPr>
                  <a:t>Задача 1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Длина реки Волги 3530 км. Какова длина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реки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Самара, если </a:t>
                </a:r>
                <a:r>
                  <a:rPr lang="ru-RU" b="1" dirty="0">
                    <a:solidFill>
                      <a:schemeClr val="tx1"/>
                    </a:solidFill>
                  </a:rPr>
                  <a:t>известно, что ее длина составляет  </a:t>
                </a:r>
                <a:endParaRPr lang="ru-RU" b="1" dirty="0" smtClean="0">
                  <a:solidFill>
                    <a:schemeClr val="tx1"/>
                  </a:solidFill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длины </a:t>
                </a:r>
                <a:r>
                  <a:rPr lang="ru-RU" b="1" dirty="0">
                    <a:solidFill>
                      <a:schemeClr val="tx1"/>
                    </a:solidFill>
                  </a:rPr>
                  <a:t>реки Волги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(ответ округлите до целых)</a:t>
                </a:r>
                <a:endParaRPr lang="ru-RU" b="1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0332" y="1802921"/>
                <a:ext cx="10847118" cy="4286729"/>
              </a:xfrm>
              <a:blipFill rotWithShape="1">
                <a:blip r:embed="rId3"/>
                <a:stretch>
                  <a:fillRect l="-843" t="-1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72" y="3278038"/>
            <a:ext cx="5237128" cy="34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871268" y="5683828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32" y="215659"/>
            <a:ext cx="10847117" cy="14319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 делится на 9 районов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154" y="1785669"/>
            <a:ext cx="11248845" cy="45202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Куйбышевский    Самарский     Ленинский  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Железнодорожный     Октябрьский  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        Советский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Промышленный                     Кировский 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       Красноглинский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5923891" y="1647645"/>
            <a:ext cx="1675981" cy="552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H="1">
            <a:off x="5270740" y="1785669"/>
            <a:ext cx="534837" cy="2303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>
            <a:off x="5805577" y="1785669"/>
            <a:ext cx="1518249" cy="1509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H="1">
            <a:off x="3847381" y="1785669"/>
            <a:ext cx="1958196" cy="1509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5923891" y="1647645"/>
            <a:ext cx="1675981" cy="3174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4080294" y="1647645"/>
            <a:ext cx="1843597" cy="27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5923891" y="1647645"/>
            <a:ext cx="157732" cy="3838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 flipH="1">
            <a:off x="2803585" y="1785669"/>
            <a:ext cx="3001992" cy="309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2" idx="2"/>
          </p:cNvCxnSpPr>
          <p:nvPr/>
        </p:nvCxnSpPr>
        <p:spPr>
          <a:xfrm>
            <a:off x="5923891" y="164764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"/>
                <a:ext cx="11675254" cy="4255128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Задача 2</a:t>
                </a:r>
                <a:r>
                  <a:rPr lang="ru-RU" sz="2800" dirty="0"/>
                  <a:t/>
                </a:r>
                <a:br>
                  <a:rPr lang="ru-RU" sz="2800" dirty="0"/>
                </a:br>
                <a:r>
                  <a:rPr lang="ru-RU" sz="2400" b="1" dirty="0"/>
                  <a:t>Самара делится на 9 </a:t>
                </a:r>
                <a:r>
                  <a:rPr lang="ru-RU" sz="2400" b="1" dirty="0" smtClean="0"/>
                  <a:t>районов. Решите </a:t>
                </a:r>
                <a:r>
                  <a:rPr lang="ru-RU" sz="2400" b="1" dirty="0"/>
                  <a:t>примеры и узнайте, какой район в городе самый большой. </a:t>
                </a:r>
                <a:r>
                  <a:rPr lang="ru-RU" sz="2400" b="1" dirty="0" smtClean="0"/>
                  <a:t>(</a:t>
                </a:r>
                <a:r>
                  <a:rPr lang="ru-RU" sz="2400" b="1" dirty="0"/>
                  <a:t>Каждый ответ соответствует букве в алфавите) </a:t>
                </a:r>
                <a:r>
                  <a:rPr lang="ru-RU" sz="2800" b="1" dirty="0"/>
                  <a:t/>
                </a:r>
                <a:br>
                  <a:rPr lang="ru-RU" sz="2800" b="1" dirty="0"/>
                </a:br>
                <a:r>
                  <a:rPr lang="ru-RU" sz="2800" b="1" dirty="0"/>
                  <a:t>    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</a:t>
                </a:r>
                <a:r>
                  <a:rPr lang="ru-RU" sz="2800" b="1" dirty="0" smtClean="0"/>
                  <a:t/>
                </a:r>
                <a:br>
                  <a:rPr lang="ru-RU" sz="2800" b="1" dirty="0" smtClean="0"/>
                </a:br>
                <a:r>
                  <a:rPr lang="ru-RU" sz="2800" b="1" dirty="0" smtClean="0"/>
                  <a:t>                                      5</a:t>
                </a:r>
                <a:r>
                  <a:rPr lang="ru-RU" sz="2800" b="1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                       9) </a:t>
                </a:r>
                <a:r>
                  <a:rPr lang="ru-RU" sz="2800" b="1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b="1" dirty="0" smtClean="0"/>
                  <a:t> : </a:t>
                </a:r>
                <a:r>
                  <a:rPr lang="ru-RU" sz="2800" b="1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</a:t>
                </a:r>
                <a:br>
                  <a:rPr lang="ru-RU" sz="2800" b="1" dirty="0"/>
                </a:br>
                <a:r>
                  <a:rPr lang="ru-RU" sz="2800" b="1" dirty="0"/>
                  <a:t>2</a:t>
                </a:r>
                <a:r>
                  <a:rPr lang="ru-RU" sz="2800" b="1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ru-RU" sz="2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</a:t>
                </a:r>
                <a:r>
                  <a:rPr lang="ru-RU" sz="2800" b="1" dirty="0" smtClean="0"/>
                  <a:t/>
                </a:r>
                <a:br>
                  <a:rPr lang="ru-RU" sz="2800" b="1" dirty="0" smtClean="0"/>
                </a:br>
                <a:r>
                  <a:rPr lang="ru-RU" sz="2800" b="1" dirty="0" smtClean="0"/>
                  <a:t>                                    6</a:t>
                </a:r>
                <a:r>
                  <a:rPr lang="ru-RU" sz="2800" b="1" dirty="0"/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·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                         10) </a:t>
                </a:r>
                <a:r>
                  <a:rPr lang="ru-RU" sz="28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𝟏𝟗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2800" b="1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</a:t>
                </a:r>
                <a:br>
                  <a:rPr lang="ru-RU" sz="2800" b="1" dirty="0"/>
                </a:br>
                <a:r>
                  <a:rPr lang="ru-RU" sz="2800" b="1" dirty="0"/>
                  <a:t>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𝟏𝟗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sz="2800" b="1" dirty="0" smtClean="0"/>
                  <a:t>  </a:t>
                </a:r>
                <a:r>
                  <a:rPr lang="ru-RU" sz="2800" b="1" dirty="0"/>
                  <a:t>=                      7) </a:t>
                </a:r>
                <a:r>
                  <a:rPr lang="ru-RU" sz="2800" b="1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 smtClean="0"/>
                  <a:t>  </a:t>
                </a:r>
                <a:r>
                  <a:rPr lang="ru-RU" sz="2800" b="1" dirty="0"/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                        11) </a:t>
                </a:r>
                <a:r>
                  <a:rPr lang="ru-RU" sz="2800" b="1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 </a:t>
                </a:r>
                <a:r>
                  <a:rPr lang="ru-RU" sz="2800" b="1" dirty="0"/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</a:t>
                </a:r>
                <a:br>
                  <a:rPr lang="ru-RU" sz="2800" b="1" dirty="0"/>
                </a:br>
                <a:r>
                  <a:rPr lang="ru-RU" sz="2800" b="1" dirty="0" smtClean="0"/>
                  <a:t>                         4)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ru-RU" sz="2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/>
                  <a:t>- 2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               8)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=                    </a:t>
                </a:r>
                <a:r>
                  <a:rPr lang="ru-RU" sz="2800" b="1" dirty="0" smtClean="0"/>
                  <a:t>      </a:t>
                </a:r>
                <a:r>
                  <a:rPr lang="ru-RU" sz="2800" b="1" dirty="0"/>
                  <a:t>12)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ru-RU" sz="2800" b="1" dirty="0"/>
                  <a:t>: 4 =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"/>
                <a:ext cx="11675254" cy="4255128"/>
              </a:xfrm>
              <a:blipFill rotWithShape="1">
                <a:blip r:embed="rId3"/>
                <a:stretch>
                  <a:fillRect l="-888" b="-2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620" y="4544840"/>
            <a:ext cx="5323437" cy="188183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7" y="4390845"/>
            <a:ext cx="5672932" cy="239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58" y="362309"/>
            <a:ext cx="10308565" cy="1112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задачи 2.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6212" y="1621766"/>
                <a:ext cx="10855744" cy="4813540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𝟑</a:t>
                </a: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/𝟒 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𝟐/𝟑 = </a:t>
                </a:r>
                <a:endParaRPr lang="ru-RU" sz="8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5</a:t>
                </a:r>
                <a:r>
                  <a:rPr lang="ru-RU" sz="10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</a:t>
                </a:r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𝟑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= 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                        9) </a:t>
                </a:r>
                <a:r>
                  <a:rPr lang="ru-RU" sz="10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𝟏𝟏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=</a:t>
                </a:r>
                <a:b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</a:b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𝟑/𝟏𝟎  +  𝟐/𝟏𝟓 = 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8000" b="1" dirty="0">
                  <a:solidFill>
                    <a:srgbClr val="C00000"/>
                  </a:solidFill>
                </a:endParaRPr>
              </a:p>
              <a:p>
                <a:endParaRPr lang="ru-RU" sz="8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ru-RU" sz="10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𝟑</m:t>
                        </m:r>
                      </m:num>
                      <m:den>
                        <m:r>
                          <a:rPr lang="ru-RU" sz="10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10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</a:t>
                </a:r>
                <a:r>
                  <a:rPr lang="ru-RU" sz="10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=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4)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𝟑</m:t>
                        </m:r>
                      </m:num>
                      <m:den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𝟏𝟎</m:t>
                        </m:r>
                      </m:den>
                    </m:f>
                    <m:r>
                      <a:rPr lang="ru-RU" sz="8000" b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- 2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num>
                      <m:den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=               </a:t>
                </a:r>
                <a:r>
                  <a:rPr lang="ru-RU" sz="8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 </a:t>
                </a:r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8)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𝟑</m:t>
                        </m:r>
                      </m:num>
                      <m:den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𝟓</m:t>
                        </m:r>
                      </m:num>
                      <m:den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=                     </a:t>
                </a:r>
                <a:r>
                  <a:rPr lang="ru-RU" sz="8000" b="1" dirty="0" smtClean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12</a:t>
                </a:r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𝟓</m:t>
                        </m:r>
                      </m:num>
                      <m:den>
                        <m:r>
                          <a:rPr lang="ru-RU" sz="8000" b="1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8000" b="1" dirty="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+mj-cs"/>
                  </a:rPr>
                  <a:t> : 4 =</a:t>
                </a:r>
                <a:r>
                  <a:rPr lang="ru-RU" sz="8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8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 smtClean="0">
                  <a:solidFill>
                    <a:srgbClr val="C00000"/>
                  </a:solidFill>
                </a:endParaRPr>
              </a:p>
              <a:p>
                <a:endParaRPr lang="ru-RU" b="1" dirty="0">
                  <a:solidFill>
                    <a:srgbClr val="C00000"/>
                  </a:solidFill>
                </a:endParaRPr>
              </a:p>
              <a:p>
                <a:endParaRPr lang="ru-RU" b="1" dirty="0" smtClean="0">
                  <a:solidFill>
                    <a:srgbClr val="C00000"/>
                  </a:solidFill>
                </a:endParaRPr>
              </a:p>
              <a:p>
                <a:endParaRPr lang="ru-RU" b="1" dirty="0">
                  <a:solidFill>
                    <a:srgbClr val="C00000"/>
                  </a:solidFill>
                </a:endParaRPr>
              </a:p>
              <a:p>
                <a:endParaRPr lang="ru-RU" b="1" dirty="0" smtClean="0">
                  <a:solidFill>
                    <a:srgbClr val="C00000"/>
                  </a:solidFill>
                </a:endParaRPr>
              </a:p>
              <a:p>
                <a:r>
                  <a:rPr lang="ru-RU" sz="8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ru-RU" sz="8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Промышленный район</a:t>
                </a:r>
                <a:endParaRPr lang="ru-RU" sz="8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6212" y="1621766"/>
                <a:ext cx="10855744" cy="4813540"/>
              </a:xfrm>
              <a:blipFill rotWithShape="1">
                <a:blip r:embed="rId3"/>
                <a:stretch>
                  <a:fillRect l="-561" t="-2532" b="-2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0121" y="1552753"/>
                <a:ext cx="263105" cy="5165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21" y="1552753"/>
                <a:ext cx="263105" cy="516507"/>
              </a:xfrm>
              <a:prstGeom prst="rect">
                <a:avLst/>
              </a:prstGeom>
              <a:blipFill rotWithShape="1">
                <a:blip r:embed="rId4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719478" y="1552752"/>
            <a:ext cx="368779" cy="50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51826" y="2432649"/>
                <a:ext cx="457200" cy="569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26" y="2432649"/>
                <a:ext cx="457200" cy="5693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368614" y="2432649"/>
            <a:ext cx="444261" cy="56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495024" y="2061711"/>
                <a:ext cx="629729" cy="6092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24" y="2061711"/>
                <a:ext cx="629729" cy="6092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36103" y="2069259"/>
            <a:ext cx="457200" cy="60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Ы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902460" y="2069259"/>
                <a:ext cx="603849" cy="601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460" y="2069259"/>
                <a:ext cx="603849" cy="6016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9739223" y="2069260"/>
            <a:ext cx="483079" cy="60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8" y="4671203"/>
            <a:ext cx="4986067" cy="81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001328" y="3571335"/>
                <a:ext cx="370936" cy="672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8" y="3571335"/>
                <a:ext cx="370936" cy="6728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432649" y="3571335"/>
            <a:ext cx="319177" cy="6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382220" y="3571335"/>
                <a:ext cx="336430" cy="6728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220" y="3571335"/>
                <a:ext cx="336430" cy="6728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856671" y="3571335"/>
            <a:ext cx="293300" cy="6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36103" y="3571335"/>
                <a:ext cx="457200" cy="672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03" y="3571335"/>
                <a:ext cx="457200" cy="6728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944265" y="3571335"/>
            <a:ext cx="280358" cy="67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652295" y="3571336"/>
                <a:ext cx="429164" cy="672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95" y="3571336"/>
                <a:ext cx="429164" cy="6728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9204384" y="3571336"/>
            <a:ext cx="414069" cy="65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87593" y="4735902"/>
                <a:ext cx="284672" cy="6297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93" y="4735902"/>
                <a:ext cx="284672" cy="629728"/>
              </a:xfrm>
              <a:prstGeom prst="rect">
                <a:avLst/>
              </a:prstGeom>
              <a:blipFill rotWithShape="1">
                <a:blip r:embed="rId13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2523226" y="4731588"/>
            <a:ext cx="392502" cy="62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77" y="4714334"/>
            <a:ext cx="2441276" cy="81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583284" y="4714334"/>
                <a:ext cx="319176" cy="6469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284" y="4714334"/>
                <a:ext cx="319176" cy="6469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9055579" y="4735901"/>
            <a:ext cx="355839" cy="62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240546" y="4666890"/>
                <a:ext cx="569341" cy="6814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46" y="4666890"/>
                <a:ext cx="569341" cy="68148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5969480" y="4666890"/>
            <a:ext cx="491706" cy="69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5" y="267420"/>
            <a:ext cx="10588325" cy="14880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набережная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815" y="1768415"/>
            <a:ext cx="10950635" cy="479628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Протяженность Самарской набережной составляет около 5 км, и она является самой протяженной в Европейской части России. Сама набережная состоит из нескольких участков, так называемых «очередей».</a:t>
            </a:r>
          </a:p>
          <a:p>
            <a:r>
              <a:rPr lang="ru-RU" b="1" dirty="0">
                <a:solidFill>
                  <a:schemeClr val="tx1"/>
                </a:solidFill>
              </a:rPr>
              <a:t>I очередь: «Старая набережная», расположена между Некрасовским и </a:t>
            </a:r>
            <a:r>
              <a:rPr lang="ru-RU" b="1" dirty="0" err="1">
                <a:solidFill>
                  <a:schemeClr val="tx1"/>
                </a:solidFill>
              </a:rPr>
              <a:t>Вилоновским</a:t>
            </a:r>
            <a:r>
              <a:rPr lang="ru-RU" b="1" dirty="0">
                <a:solidFill>
                  <a:schemeClr val="tx1"/>
                </a:solidFill>
              </a:rPr>
              <a:t> спусками. Ее строительство начали в 1940 году, а продолжили в 1954 году.</a:t>
            </a:r>
          </a:p>
          <a:p>
            <a:r>
              <a:rPr lang="ru-RU" b="1" dirty="0">
                <a:solidFill>
                  <a:schemeClr val="tx1"/>
                </a:solidFill>
              </a:rPr>
              <a:t>II очередь: «Первая очередь» (1958 - 961), расположена между Студенческим переулком и заводом «</a:t>
            </a:r>
            <a:r>
              <a:rPr lang="ru-RU" b="1" dirty="0" err="1">
                <a:solidFill>
                  <a:schemeClr val="tx1"/>
                </a:solidFill>
              </a:rPr>
              <a:t>Кинап</a:t>
            </a:r>
            <a:r>
              <a:rPr lang="ru-RU" b="1" dirty="0">
                <a:solidFill>
                  <a:schemeClr val="tx1"/>
                </a:solidFill>
              </a:rPr>
              <a:t>». В 2014 году установили конную скульптуру первого Самарского воеводы - Григорию Осиповичу Запрокину.</a:t>
            </a:r>
          </a:p>
          <a:p>
            <a:r>
              <a:rPr lang="ru-RU" b="1" dirty="0">
                <a:solidFill>
                  <a:schemeClr val="tx1"/>
                </a:solidFill>
              </a:rPr>
              <a:t>III очередь: «Центральная» проходит от улицы Некрасовской до Речного вокзала.</a:t>
            </a:r>
          </a:p>
          <a:p>
            <a:r>
              <a:rPr lang="ru-RU" b="1" dirty="0">
                <a:solidFill>
                  <a:schemeClr val="tx1"/>
                </a:solidFill>
              </a:rPr>
              <a:t>IV очередь: «Октябрьская набережная» открыта в 1986 году. Протянулась от бывшего завода «</a:t>
            </a:r>
            <a:r>
              <a:rPr lang="ru-RU" b="1" dirty="0" err="1">
                <a:solidFill>
                  <a:schemeClr val="tx1"/>
                </a:solidFill>
              </a:rPr>
              <a:t>Кинап</a:t>
            </a:r>
            <a:r>
              <a:rPr lang="ru-RU" b="1" dirty="0">
                <a:solidFill>
                  <a:schemeClr val="tx1"/>
                </a:solidFill>
              </a:rPr>
              <a:t>» до Силикатного завода.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7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86" y="336430"/>
            <a:ext cx="10829864" cy="106104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Задача 3.</a:t>
            </a:r>
            <a:endParaRPr lang="ru-RU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449" y="1640512"/>
                <a:ext cx="10881624" cy="45282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Найдите длину II очереди Самарской набережной, если I очередь составляет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b="1" dirty="0">
                    <a:solidFill>
                      <a:schemeClr val="tx1"/>
                    </a:solidFill>
                  </a:rPr>
                  <a:t>III очередь 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b="1" dirty="0">
                    <a:solidFill>
                      <a:schemeClr val="tx1"/>
                    </a:solidFill>
                  </a:rPr>
                  <a:t>а IV очередь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b="1" dirty="0">
                    <a:solidFill>
                      <a:schemeClr val="tx1"/>
                    </a:solidFill>
                  </a:rPr>
                  <a:t>всей набережной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 smtClean="0"/>
                  <a:t>                                    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очередь «Старая                                                            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III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очередь              </a:t>
                </a: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                                        набережная»                                                                   «Центральная»                        </a:t>
                </a:r>
              </a:p>
              <a:p>
                <a:endParaRPr lang="ru-RU" b="1" dirty="0" smtClean="0">
                  <a:solidFill>
                    <a:schemeClr val="tx1"/>
                  </a:solidFill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                                    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                                          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                                         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II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очередь «Первая                                                                 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IV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очередь</a:t>
                </a:r>
              </a:p>
              <a:p>
                <a:r>
                  <a:rPr lang="ru-RU" b="1" dirty="0">
                    <a:solidFill>
                      <a:schemeClr val="tx1"/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                                                       очередь»                                                                         «Октябрьская»</a:t>
                </a:r>
                <a:endParaRPr lang="ru-RU" dirty="0" smtClean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449" y="1640512"/>
                <a:ext cx="10881624" cy="4528269"/>
              </a:xfrm>
              <a:blipFill rotWithShape="1">
                <a:blip r:embed="rId3"/>
                <a:stretch>
                  <a:fillRect l="-560" t="-538" r="-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Набережная\старая набереж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9" y="2468186"/>
            <a:ext cx="24384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абережная\первая очеред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" y="4431322"/>
            <a:ext cx="2680269" cy="18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Набережная\центральная набережн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81" y="2580233"/>
            <a:ext cx="2420103" cy="16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Набережная\Октярьская на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56" y="4545623"/>
            <a:ext cx="2565774" cy="171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4.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набережной летом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планируется высадить 1700000 цветов, из них однолетников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49718" y="1653936"/>
                <a:ext cx="4753604" cy="452302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Сильвии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Петуньи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однолетних цветов каждого вида планируется высадить на набережной нашего города этим летом?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9718" y="1653936"/>
                <a:ext cx="4753604" cy="4523027"/>
              </a:xfrm>
              <a:blipFill rotWithShape="1">
                <a:blip r:embed="rId2"/>
                <a:stretch>
                  <a:fillRect l="-1667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51562" y="1440610"/>
                <a:ext cx="6402238" cy="504645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Тагентесы (бархатцы)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Ангелогии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Ипомея ботата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Нимезия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Другие цветы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51562" y="1440610"/>
                <a:ext cx="6402238" cy="5046453"/>
              </a:xfrm>
              <a:blipFill rotWithShape="1">
                <a:blip r:embed="rId3"/>
                <a:stretch>
                  <a:fillRect l="-1427" t="-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D:\Набережная\Сль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7" y="1653936"/>
            <a:ext cx="2129323" cy="14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бережная\петунь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4" y="3364299"/>
            <a:ext cx="2728431" cy="15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абережная\Тагетесы -бархатц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68" y="1228259"/>
            <a:ext cx="2777383" cy="19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абережная\Ангело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79" y="2113472"/>
            <a:ext cx="2346988" cy="15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Набережная\ипомея ботат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91" y="35195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Набережная\Немез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47" y="5262652"/>
            <a:ext cx="2233698" cy="14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786</Words>
  <Application>Microsoft Office PowerPoint</Application>
  <PresentationFormat>Произвольный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Самара в задачах на дроби </vt:lpstr>
      <vt:lpstr>Цели и задачи проекта</vt:lpstr>
      <vt:lpstr>Сара в задачах</vt:lpstr>
      <vt:lpstr>Самара делится на 9 районов</vt:lpstr>
      <vt:lpstr>       Задача 2 Самара делится на 9 районов. Решите примеры и узнайте, какой район в городе самый большой. (Каждый ответ соответствует букве в алфавите)      1) 3/4 -  2/3 =                                        5) 7/12 -  3/8 =                        9) 31/9 : 211/12 = 2) 3/10  +  2/15 =                                      6)  5/8 ·  1/3 =                          10) 119/20  + 3/5 =     3) 9/14 — 19/35  =                      7) 21/7  · 4/5 =                         11) 32/5  · 3/4 =                          4) 33/10  - 27/12 =                8)  3/7 :  5/8 =                          12)  5/6 : 4 =</vt:lpstr>
      <vt:lpstr>Решение задачи 2.</vt:lpstr>
      <vt:lpstr>Самарская набережная</vt:lpstr>
      <vt:lpstr>Задача 3.</vt:lpstr>
      <vt:lpstr>Задача 4.  На набережной летом 2022 года планируется высадить 1700000 цветов, из них однолетников: </vt:lpstr>
      <vt:lpstr>Решение задачи 4.                                                                               1/10 от 1700000 = 170000                                                                      1/8 от1700000 = 212500                                                                     3/10 от  1700000 = 510000                                                                      1/12 от 1700000 = 85000     Ответ: Сильвии и других цветов по 170000 штук, петуньи и бархатцев по 212500 штук, нимезии и ипомеи ботаты 510000 и ангелонии 85000 штук.  </vt:lpstr>
      <vt:lpstr>Задача7.</vt:lpstr>
      <vt:lpstr>Самый высокий железнодорожный вокзал в Европе</vt:lpstr>
      <vt:lpstr>Площадь им. Куйбышева</vt:lpstr>
      <vt:lpstr>Задача 6.     </vt:lpstr>
      <vt:lpstr>«Самара космическая»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Губарева Ольга Юрьевна</dc:creator>
  <cp:lastModifiedBy>Lenovo-PC</cp:lastModifiedBy>
  <cp:revision>43</cp:revision>
  <dcterms:created xsi:type="dcterms:W3CDTF">2022-04-17T10:35:13Z</dcterms:created>
  <dcterms:modified xsi:type="dcterms:W3CDTF">2022-06-10T07:22:41Z</dcterms:modified>
</cp:coreProperties>
</file>