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88" r:id="rId10"/>
    <p:sldId id="259" r:id="rId11"/>
    <p:sldId id="286" r:id="rId12"/>
    <p:sldId id="261" r:id="rId13"/>
    <p:sldId id="271" r:id="rId14"/>
    <p:sldId id="260" r:id="rId15"/>
    <p:sldId id="268" r:id="rId16"/>
    <p:sldId id="269" r:id="rId17"/>
    <p:sldId id="272" r:id="rId18"/>
    <p:sldId id="270" r:id="rId19"/>
    <p:sldId id="287" r:id="rId20"/>
    <p:sldId id="273" r:id="rId21"/>
    <p:sldId id="274" r:id="rId22"/>
    <p:sldId id="275" r:id="rId23"/>
    <p:sldId id="276" r:id="rId24"/>
    <p:sldId id="277" r:id="rId25"/>
    <p:sldId id="289" r:id="rId26"/>
    <p:sldId id="279" r:id="rId27"/>
    <p:sldId id="280" r:id="rId28"/>
    <p:sldId id="290" r:id="rId29"/>
    <p:sldId id="281" r:id="rId30"/>
    <p:sldId id="282" r:id="rId31"/>
    <p:sldId id="283" r:id="rId32"/>
    <p:sldId id="284" r:id="rId33"/>
    <p:sldId id="28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82" d="100"/>
          <a:sy n="82" d="100"/>
        </p:scale>
        <p:origin x="-1266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view3D>
      <c:perspective val="30"/>
    </c:view3D>
    <c:plotArea>
      <c:layout>
        <c:manualLayout>
          <c:layoutTarget val="inner"/>
          <c:xMode val="edge"/>
          <c:yMode val="edge"/>
          <c:x val="9.2003440298159239E-2"/>
          <c:y val="4.2734866475023968E-2"/>
          <c:w val="0.77839038349373002"/>
          <c:h val="0.875482752155980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</c:v>
                </c:pt>
                <c:pt idx="1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</c:v>
                </c:pt>
                <c:pt idx="1">
                  <c:v>0</c:v>
                </c:pt>
              </c:numCache>
            </c:numRef>
          </c:val>
        </c:ser>
        <c:shape val="cylinder"/>
        <c:axId val="85386752"/>
        <c:axId val="85388288"/>
        <c:axId val="0"/>
      </c:bar3DChart>
      <c:catAx>
        <c:axId val="85386752"/>
        <c:scaling>
          <c:orientation val="minMax"/>
        </c:scaling>
        <c:axPos val="b"/>
        <c:numFmt formatCode="General" sourceLinked="1"/>
        <c:tickLblPos val="nextTo"/>
        <c:crossAx val="85388288"/>
        <c:crosses val="autoZero"/>
        <c:auto val="1"/>
        <c:lblAlgn val="ctr"/>
        <c:lblOffset val="100"/>
      </c:catAx>
      <c:valAx>
        <c:axId val="85388288"/>
        <c:scaling>
          <c:orientation val="minMax"/>
        </c:scaling>
        <c:axPos val="l"/>
        <c:majorGridlines/>
        <c:numFmt formatCode="General" sourceLinked="1"/>
        <c:tickLblPos val="nextTo"/>
        <c:crossAx val="8538675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C03ECD-1B35-4866-9B85-7E683F8CDF1D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B9D8E6-CDED-409C-8FE4-B4C6109709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C03ECD-1B35-4866-9B85-7E683F8CDF1D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B9D8E6-CDED-409C-8FE4-B4C6109709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C03ECD-1B35-4866-9B85-7E683F8CDF1D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B9D8E6-CDED-409C-8FE4-B4C6109709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C03ECD-1B35-4866-9B85-7E683F8CDF1D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B9D8E6-CDED-409C-8FE4-B4C6109709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C03ECD-1B35-4866-9B85-7E683F8CDF1D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B9D8E6-CDED-409C-8FE4-B4C6109709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C03ECD-1B35-4866-9B85-7E683F8CDF1D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B9D8E6-CDED-409C-8FE4-B4C6109709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C03ECD-1B35-4866-9B85-7E683F8CDF1D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B9D8E6-CDED-409C-8FE4-B4C6109709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C03ECD-1B35-4866-9B85-7E683F8CDF1D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B9D8E6-CDED-409C-8FE4-B4C6109709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C03ECD-1B35-4866-9B85-7E683F8CDF1D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B9D8E6-CDED-409C-8FE4-B4C6109709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C03ECD-1B35-4866-9B85-7E683F8CDF1D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B9D8E6-CDED-409C-8FE4-B4C6109709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C03ECD-1B35-4866-9B85-7E683F8CDF1D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B9D8E6-CDED-409C-8FE4-B4C6109709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2C03ECD-1B35-4866-9B85-7E683F8CDF1D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2B9D8E6-CDED-409C-8FE4-B4C6109709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images.yandex.ru/yandsearch?source=psearch&amp;img_url=http://s46.radikal.ru/i114/1103/82/46aab036b92bt.jpg&amp;uinfo=sw-1263-sh-624-fw-0-fh-448-pd-1&amp;text=%D0%B7%D0%B0%D0%B3%D0%B0%D0%B4%D0%BA%D0%B8%20%D0%BE%20%D0%BF%D0%B5%D1%80%D0%B2%D0%BE%D1%86%D0%B2%D0%B5%D1%82%D0%B0%D1%85%20%D0%B4%D0%BB%D1%8F%20%D0%B4%D0%B5%D1%82%D0%B5%D0%B9&amp;noreask=1&amp;pos=19&amp;lr=15&amp;rpt=simage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images.yandex.ru/yandsearch?source=psearch&amp;img_url=http://img1.liveinternet.ru/images/foto/c/0/apps/4/441/4441811_0_16d9f_5f3d31a0_xl.jpg&amp;uinfo=sw-1263-sh-624-fw-0-fh-448-pd-1&amp;text=%D0%B7%D0%B0%D0%B3%D0%B0%D0%B4%D0%BA%D0%B8%20%D0%BE%20%D0%BF%D0%B5%D1%80%D0%B2%D0%BE%D1%86%D0%B2%D0%B5%D1%82%D0%B0%D1%85%20%D0%B4%D0%BB%D1%8F%20%D0%B4%D0%B5%D1%82%D0%B5%D0%B9&amp;noreask=1&amp;pos=28&amp;lr=15&amp;rpt=simage" TargetMode="Externa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3714752"/>
            <a:ext cx="6000792" cy="10715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Первоцветы какие они?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32" y="3786190"/>
            <a:ext cx="6215106" cy="1214446"/>
          </a:xfrm>
        </p:spPr>
        <p:txBody>
          <a:bodyPr>
            <a:noAutofit/>
          </a:bodyPr>
          <a:lstStyle/>
          <a:p>
            <a:pPr algn="ct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latin typeface="Monotype Corsiva" pitchFamily="66" charset="0"/>
              <a:cs typeface="Times New Roman" pitchFamily="18" charset="0"/>
            </a:endParaRPr>
          </a:p>
          <a:p>
            <a:pPr algn="ctr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Экологический проект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 воспитатель старшей группы  МБДОУ №165  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Сильницкая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Е.В.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Проект «Первоцветы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0"/>
            <a:ext cx="5295900" cy="3971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3306" y="571480"/>
            <a:ext cx="2786082" cy="1143008"/>
          </a:xfrm>
        </p:spPr>
        <p:txBody>
          <a:bodyPr>
            <a:noAutofit/>
          </a:bodyPr>
          <a:lstStyle/>
          <a:p>
            <a:r>
              <a:rPr lang="ru-RU" sz="5400" b="1" spc="50" dirty="0" smtClean="0">
                <a:ln w="11430"/>
                <a:solidFill>
                  <a:srgbClr val="990099"/>
                </a:solidFill>
                <a:effectLst/>
              </a:rPr>
              <a:t>Ландыш</a:t>
            </a:r>
            <a:r>
              <a:rPr lang="ru-RU" sz="5400" b="1" spc="50" dirty="0" smtClean="0">
                <a:ln w="11430"/>
                <a:solidFill>
                  <a:srgbClr val="99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5400" b="1" spc="50" dirty="0" smtClean="0">
                <a:ln w="11430"/>
                <a:solidFill>
                  <a:srgbClr val="99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5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428736"/>
            <a:ext cx="4714907" cy="3429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57884" y="1071546"/>
            <a:ext cx="30003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 smtClean="0"/>
              <a:t>Многолетнее растение со шнуровидным, ветвистым, ползучим корневищем. Листьев обычно два, цветок безлистный до 30 см высотой. Соцветие- одностороннее. Цветки поникающие, на длинных изогнутых цветоножках, с сильным приятным запахом. Произрастает в светлых лесах. Ягоды оранжево-красные. Все части растения ЯДОВИТЫ. </a:t>
            </a:r>
            <a:endParaRPr lang="ru-RU" sz="20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</a:rPr>
              <a:t>Адонис Амурский</a:t>
            </a:r>
            <a:endParaRPr lang="ru-RU" sz="5400" b="1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http://m2.vgorode.ru/8257519/62597169/3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428736"/>
            <a:ext cx="421484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929322" y="1071546"/>
            <a:ext cx="285752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200" dirty="0" smtClean="0"/>
          </a:p>
          <a:p>
            <a:r>
              <a:rPr lang="ru-RU" sz="2200" b="1" dirty="0" smtClean="0"/>
              <a:t>(или горицвет)- травянистый многолетник с толстым корневищем. Стебель короткий. У него крупные золотисто-желтые цветки, похожие на звезду со многими лучами.</a:t>
            </a:r>
          </a:p>
          <a:p>
            <a:r>
              <a:rPr lang="ru-RU" sz="2200" b="1" dirty="0" smtClean="0"/>
              <a:t>Горицвет – относится к числу ценных лекарственных растений.</a:t>
            </a:r>
            <a:endParaRPr lang="ru-RU" sz="22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99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Мать-и-мачеха</a:t>
            </a:r>
            <a:br>
              <a:rPr lang="ru-RU" sz="5400" b="1" spc="50" dirty="0" smtClean="0">
                <a:ln w="11430"/>
                <a:solidFill>
                  <a:srgbClr val="99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5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357298"/>
            <a:ext cx="4392100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43570" y="1357298"/>
            <a:ext cx="350043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Она первая появляется после снега. Ёе весенние жёлтые соцветия на недлинных стебельках. Листья крупные: сверху зелёные, а снизу беловатые. Нижняя поверхность - тёплая, бархатистая - мать; верхняя - холодная, гладкая - мачеха. Мать-и-мачеха прекрасный медонос</a:t>
            </a:r>
            <a:endParaRPr lang="ru-RU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85728"/>
            <a:ext cx="749808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Хохлатка Торопливая</a:t>
            </a:r>
            <a:r>
              <a:rPr lang="ru-RU" sz="5400" dirty="0" smtClean="0">
                <a:solidFill>
                  <a:srgbClr val="7030A0"/>
                </a:solidFill>
              </a:rPr>
              <a:t> </a:t>
            </a:r>
            <a:endParaRPr lang="ru-RU" sz="5400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латка Торопливая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22" descr="corydalis_solid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714488"/>
            <a:ext cx="4357718" cy="36433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57818" y="1071546"/>
            <a:ext cx="3786182" cy="435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endParaRPr lang="ru-RU" sz="2200" b="1" dirty="0" smtClean="0"/>
          </a:p>
          <a:p>
            <a:pPr>
              <a:lnSpc>
                <a:spcPct val="90000"/>
              </a:lnSpc>
            </a:pPr>
            <a:endParaRPr lang="ru-RU" sz="2200" b="1" dirty="0" smtClean="0"/>
          </a:p>
          <a:p>
            <a:pPr>
              <a:lnSpc>
                <a:spcPct val="90000"/>
              </a:lnSpc>
            </a:pPr>
            <a:r>
              <a:rPr lang="ru-RU" sz="2200" b="1" dirty="0" smtClean="0"/>
              <a:t>Она как будто всё время спешит. Зацветает очень рано, едва снег успевает исчезнуть. Маленькое растение с чудесными сиреневыми цветами, собранными в густую кисть. У каждого цветка маленький хохолок. Зацветает лишь на 4-5 год своей жизни. Семена хохлатки разносят муравьи. </a:t>
            </a:r>
            <a:endParaRPr lang="ru-RU" sz="22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285728"/>
            <a:ext cx="7498080" cy="1143000"/>
          </a:xfrm>
        </p:spPr>
        <p:txBody>
          <a:bodyPr>
            <a:noAutofit/>
          </a:bodyPr>
          <a:lstStyle/>
          <a:p>
            <a:r>
              <a:rPr lang="ru-RU" sz="5400" b="1" spc="50" dirty="0" smtClean="0">
                <a:ln w="11430"/>
                <a:solidFill>
                  <a:srgbClr val="99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Подснежник</a:t>
            </a:r>
            <a:br>
              <a:rPr lang="ru-RU" sz="5400" b="1" spc="50" dirty="0" smtClean="0">
                <a:ln w="11430"/>
                <a:solidFill>
                  <a:srgbClr val="99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5400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357298"/>
            <a:ext cx="4714908" cy="3429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00760" y="1285860"/>
            <a:ext cx="292895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/>
              <a:t>Подснежник- невысокое луковичное растение с одиночными поникающими белыми цветами. Иногда за подснежники ошибочно принимают  за ветреницу.</a:t>
            </a:r>
            <a:endParaRPr lang="ru-RU" sz="22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642918"/>
            <a:ext cx="7498080" cy="642942"/>
          </a:xfrm>
        </p:spPr>
        <p:txBody>
          <a:bodyPr>
            <a:noAutofit/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99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Прострел</a:t>
            </a:r>
            <a:br>
              <a:rPr lang="ru-RU" sz="5400" b="1" spc="50" dirty="0" smtClean="0">
                <a:ln w="11430"/>
                <a:solidFill>
                  <a:srgbClr val="99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5400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1" y="1714488"/>
            <a:ext cx="4429155" cy="32147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00694" y="1000108"/>
            <a:ext cx="342902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/>
              <a:t>Народное название «сон – трава» родилось из поверья цветок этот будто навевает сны. Произрастает оно в светлых сосновых лесах, на известковых склонах по берегам рек, в степи. С каждым годом все реже можно встретить цветущий прострел. Размножается это растение в основном семенами. Прострел относится к семейству лютиковых, ядовит.</a:t>
            </a:r>
            <a:endParaRPr lang="ru-RU" sz="22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500042"/>
            <a:ext cx="7498080" cy="917596"/>
          </a:xfrm>
        </p:spPr>
        <p:txBody>
          <a:bodyPr>
            <a:noAutofit/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99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Одуванчик</a:t>
            </a:r>
            <a:br>
              <a:rPr lang="ru-RU" sz="5400" b="1" spc="50" dirty="0" smtClean="0">
                <a:ln w="11430"/>
                <a:solidFill>
                  <a:srgbClr val="99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1214422"/>
            <a:ext cx="35719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/>
              <a:t>Одуванчик растёт на лугах, у дорог, у жилья. Отвар из корней одуванчика возбуждает аппетит, молодые листья употребляют в салат, поджаренные корни используют как суррогат кофе.</a:t>
            </a:r>
            <a:endParaRPr lang="ru-RU" sz="2200" b="1" dirty="0"/>
          </a:p>
        </p:txBody>
      </p:sp>
      <p:pic>
        <p:nvPicPr>
          <p:cNvPr id="7" name="Содержимое 6" descr="http://www.tumentoday.ru/wp-content/uploads/2011/06/107-06-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142984"/>
            <a:ext cx="4286279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2 класс 2010 /2011 учебный го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4214818"/>
            <a:ext cx="3857620" cy="26431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</a:rPr>
              <a:t>Ветреница   (Анемона) </a:t>
            </a:r>
            <a:endParaRPr lang="ru-RU" sz="54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1500174"/>
            <a:ext cx="5361820" cy="5143536"/>
          </a:xfrm>
        </p:spPr>
        <p:txBody>
          <a:bodyPr>
            <a:noAutofit/>
          </a:bodyPr>
          <a:lstStyle/>
          <a:p>
            <a:pPr lvl="8" algn="just"/>
            <a:r>
              <a:rPr lang="ru-RU" sz="2200" b="1" dirty="0" smtClean="0"/>
              <a:t>«</a:t>
            </a:r>
            <a:r>
              <a:rPr lang="ru-RU" sz="2200" b="1" dirty="0" err="1" smtClean="0"/>
              <a:t>Анемос</a:t>
            </a:r>
            <a:r>
              <a:rPr lang="ru-RU" sz="2200" b="1" dirty="0" smtClean="0"/>
              <a:t>» означает ветер, потому что его цветок на тонком стебле качается даже от лёгкого ветерка. Цветет обычно ранней весной, когда наступает период тепла и света. Цветы жёлтые. Растение ЯДОВИТОЕ, в корм животным непригодно. </a:t>
            </a:r>
          </a:p>
          <a:p>
            <a:pPr lvl="5" algn="just"/>
            <a:endParaRPr lang="ru-RU" sz="2800" dirty="0"/>
          </a:p>
        </p:txBody>
      </p:sp>
      <p:pic>
        <p:nvPicPr>
          <p:cNvPr id="4" name="Picture 10" descr="62_165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500174"/>
            <a:ext cx="4429156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28604"/>
            <a:ext cx="7498080" cy="989034"/>
          </a:xfrm>
        </p:spPr>
        <p:txBody>
          <a:bodyPr>
            <a:noAutofit/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99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Медуница</a:t>
            </a:r>
            <a:br>
              <a:rPr lang="ru-RU" sz="5400" b="1" spc="50" dirty="0" smtClean="0">
                <a:ln w="11430"/>
                <a:solidFill>
                  <a:srgbClr val="99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5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214422"/>
            <a:ext cx="4143404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86380" y="1000109"/>
            <a:ext cx="3643338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</a:t>
            </a:r>
            <a:r>
              <a:rPr lang="ru-RU" sz="2200" dirty="0" smtClean="0"/>
              <a:t>Она зацветает через несколько дней после мать-и-мачехи. Цветки некрупные, очень яркие и разноцветные. Её ещё называют цветок-колдунья, так как от весны до осени он четырежды меняет окраску своих лепестков. Взята под охрану, собирать запрещено. </a:t>
            </a:r>
            <a:endParaRPr lang="ru-RU" sz="2200" dirty="0"/>
          </a:p>
        </p:txBody>
      </p:sp>
      <p:pic>
        <p:nvPicPr>
          <p:cNvPr id="14338" name="Picture 2" descr="Лекарственные травы и растения на букву М &quot; Народные средств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4857759"/>
            <a:ext cx="2714612" cy="20002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</a:rPr>
              <a:t>Примула </a:t>
            </a:r>
            <a:endParaRPr lang="ru-RU" sz="54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1428736"/>
            <a:ext cx="3929090" cy="4819664"/>
          </a:xfrm>
        </p:spPr>
        <p:txBody>
          <a:bodyPr/>
          <a:lstStyle/>
          <a:p>
            <a:pPr>
              <a:buNone/>
            </a:pPr>
            <a:r>
              <a:rPr lang="ru-RU" sz="2200" b="1" dirty="0" smtClean="0"/>
              <a:t>     Красивые жёлтые цветки собраны в виде поникшего зонтика на конце безлистного стебля, который выходит из прикорневых листьев – морщинистых, яйцевидной формы с волнистыми краями. </a:t>
            </a:r>
          </a:p>
          <a:p>
            <a:endParaRPr lang="ru-RU" dirty="0"/>
          </a:p>
        </p:txBody>
      </p:sp>
      <p:pic>
        <p:nvPicPr>
          <p:cNvPr id="45058" name="Picture 2" descr="Первоцвет лекарственный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714488"/>
            <a:ext cx="3786214" cy="36433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B050"/>
                </a:solidFill>
              </a:rPr>
              <a:t/>
            </a:r>
            <a:br>
              <a:rPr lang="ru-RU" sz="3100" b="1" dirty="0" smtClean="0">
                <a:solidFill>
                  <a:srgbClr val="00B050"/>
                </a:solidFill>
              </a:rPr>
            </a:br>
            <a:r>
              <a:rPr lang="ru-RU" sz="3100" b="1" dirty="0" smtClean="0">
                <a:solidFill>
                  <a:srgbClr val="00B050"/>
                </a:solidFill>
              </a:rPr>
              <a:t/>
            </a:r>
            <a:br>
              <a:rPr lang="ru-RU" sz="3100" b="1" dirty="0" smtClean="0"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idx="1"/>
          </p:nvPr>
        </p:nvSpPr>
        <p:spPr>
          <a:xfrm>
            <a:off x="714348" y="500042"/>
            <a:ext cx="8277252" cy="5929354"/>
          </a:xfrm>
        </p:spPr>
        <p:txBody>
          <a:bodyPr>
            <a:normAutofit fontScale="92500" lnSpcReduction="10000"/>
          </a:bodyPr>
          <a:lstStyle/>
          <a:p>
            <a:pPr algn="l">
              <a:buNone/>
            </a:pPr>
            <a:r>
              <a:rPr lang="ru-RU" sz="2800" b="1" dirty="0" smtClean="0">
                <a:solidFill>
                  <a:srgbClr val="00B050"/>
                </a:solidFill>
              </a:rPr>
              <a:t>     </a:t>
            </a:r>
            <a:r>
              <a:rPr lang="ru-RU" sz="2800" b="1" dirty="0" smtClean="0">
                <a:solidFill>
                  <a:srgbClr val="0070C0"/>
                </a:solidFill>
              </a:rPr>
              <a:t>Участники </a:t>
            </a:r>
            <a:r>
              <a:rPr lang="ru-RU" sz="2800" b="1" dirty="0">
                <a:solidFill>
                  <a:srgbClr val="0070C0"/>
                </a:solidFill>
              </a:rPr>
              <a:t>проекта</a:t>
            </a:r>
            <a:r>
              <a:rPr lang="ru-RU" sz="2800" dirty="0">
                <a:solidFill>
                  <a:srgbClr val="0070C0"/>
                </a:solidFill>
              </a:rPr>
              <a:t>: дети </a:t>
            </a:r>
            <a:r>
              <a:rPr lang="ru-RU" sz="2800" dirty="0" smtClean="0">
                <a:solidFill>
                  <a:srgbClr val="0070C0"/>
                </a:solidFill>
              </a:rPr>
              <a:t>старшей</a:t>
            </a:r>
          </a:p>
          <a:p>
            <a:pPr algn="l"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     группы</a:t>
            </a:r>
            <a:r>
              <a:rPr lang="ru-RU" sz="2800" dirty="0">
                <a:solidFill>
                  <a:srgbClr val="0070C0"/>
                </a:solidFill>
              </a:rPr>
              <a:t>, </a:t>
            </a:r>
            <a:r>
              <a:rPr lang="ru-RU" sz="2800" dirty="0" smtClean="0">
                <a:solidFill>
                  <a:srgbClr val="0070C0"/>
                </a:solidFill>
              </a:rPr>
              <a:t>родители, воспитатели.</a:t>
            </a:r>
            <a:r>
              <a:rPr lang="ru-RU" sz="2800" dirty="0">
                <a:solidFill>
                  <a:srgbClr val="0070C0"/>
                </a:solidFill>
              </a:rPr>
              <a:t/>
            </a:r>
            <a:br>
              <a:rPr lang="ru-RU" sz="2800" dirty="0">
                <a:solidFill>
                  <a:srgbClr val="0070C0"/>
                </a:solidFill>
              </a:rPr>
            </a:br>
            <a:r>
              <a:rPr lang="ru-RU" sz="2800" dirty="0">
                <a:solidFill>
                  <a:srgbClr val="0070C0"/>
                </a:solidFill>
              </a:rPr>
              <a:t/>
            </a:r>
            <a:br>
              <a:rPr lang="ru-RU" sz="2800" dirty="0">
                <a:solidFill>
                  <a:srgbClr val="0070C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Вид проекта</a:t>
            </a:r>
            <a:r>
              <a:rPr lang="ru-RU" sz="2800" dirty="0">
                <a:solidFill>
                  <a:srgbClr val="0070C0"/>
                </a:solidFill>
              </a:rPr>
              <a:t>: </a:t>
            </a:r>
            <a:endParaRPr lang="ru-RU" sz="2800" dirty="0" smtClean="0">
              <a:solidFill>
                <a:srgbClr val="0070C0"/>
              </a:solidFill>
            </a:endParaRPr>
          </a:p>
          <a:p>
            <a:pPr algn="just">
              <a:buNone/>
            </a:pPr>
            <a:r>
              <a:rPr lang="ru-RU" sz="2800" dirty="0" smtClean="0">
                <a:solidFill>
                  <a:srgbClr val="0070C0"/>
                </a:solidFill>
              </a:rPr>
              <a:t>    познавательно-исследовательский</a:t>
            </a:r>
            <a:r>
              <a:rPr lang="ru-RU" sz="2800" dirty="0">
                <a:solidFill>
                  <a:srgbClr val="0070C0"/>
                </a:solidFill>
              </a:rPr>
              <a:t>, краткосрочный</a:t>
            </a:r>
            <a:br>
              <a:rPr lang="ru-RU" sz="2800" dirty="0">
                <a:solidFill>
                  <a:srgbClr val="0070C0"/>
                </a:solidFill>
              </a:rPr>
            </a:br>
            <a:r>
              <a:rPr lang="ru-RU" sz="2800" dirty="0">
                <a:solidFill>
                  <a:srgbClr val="0070C0"/>
                </a:solidFill>
              </a:rPr>
              <a:t/>
            </a:r>
            <a:br>
              <a:rPr lang="ru-RU" sz="2800" dirty="0">
                <a:solidFill>
                  <a:srgbClr val="0070C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Продолжительность</a:t>
            </a:r>
            <a:r>
              <a:rPr lang="ru-RU" sz="2800" dirty="0">
                <a:solidFill>
                  <a:srgbClr val="0070C0"/>
                </a:solidFill>
              </a:rPr>
              <a:t>: </a:t>
            </a:r>
            <a:r>
              <a:rPr lang="ru-RU" sz="2800" dirty="0" smtClean="0">
                <a:solidFill>
                  <a:srgbClr val="0070C0"/>
                </a:solidFill>
              </a:rPr>
              <a:t>2 недели     </a:t>
            </a:r>
            <a:r>
              <a:rPr lang="ru-RU" sz="2800" dirty="0">
                <a:solidFill>
                  <a:srgbClr val="0070C0"/>
                </a:solidFill>
              </a:rPr>
              <a:t/>
            </a:r>
            <a:br>
              <a:rPr lang="ru-RU" sz="2800" dirty="0">
                <a:solidFill>
                  <a:srgbClr val="0070C0"/>
                </a:solidFill>
              </a:rPr>
            </a:br>
            <a:r>
              <a:rPr lang="ru-RU" sz="2800" dirty="0">
                <a:solidFill>
                  <a:srgbClr val="0070C0"/>
                </a:solidFill>
              </a:rPr>
              <a:t/>
            </a:r>
            <a:br>
              <a:rPr lang="ru-RU" sz="2800" dirty="0">
                <a:solidFill>
                  <a:srgbClr val="0070C0"/>
                </a:solidFill>
              </a:rPr>
            </a:br>
            <a:r>
              <a:rPr lang="ru-RU" sz="2800" b="1" dirty="0">
                <a:solidFill>
                  <a:srgbClr val="0070C0"/>
                </a:solidFill>
              </a:rPr>
              <a:t>Актуальность</a:t>
            </a:r>
            <a:r>
              <a:rPr lang="ru-RU" sz="2800" dirty="0">
                <a:solidFill>
                  <a:srgbClr val="0070C0"/>
                </a:solidFill>
              </a:rPr>
              <a:t>: Дети в недостаточной степени имеют представления о первоцветах, почему их так называют, о том где и как они растут. Во время бесед не всегда точно и полно могут объяснить значение знакомых слов, подобрать  к существительным прилагательные </a:t>
            </a:r>
            <a:r>
              <a:rPr lang="ru-RU" sz="2800" dirty="0" smtClean="0">
                <a:solidFill>
                  <a:srgbClr val="0070C0"/>
                </a:solidFill>
              </a:rPr>
              <a:t>и глаголы</a:t>
            </a:r>
            <a:r>
              <a:rPr lang="ru-RU" sz="2800" dirty="0">
                <a:solidFill>
                  <a:srgbClr val="0070C0"/>
                </a:solidFill>
              </a:rPr>
              <a:t>. Рассказы детей недостаточно полны.</a:t>
            </a:r>
            <a:r>
              <a:rPr lang="ru-RU" sz="2000" dirty="0">
                <a:solidFill>
                  <a:srgbClr val="0070C0"/>
                </a:solidFill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   </a:t>
            </a:r>
          </a:p>
        </p:txBody>
      </p:sp>
      <p:pic>
        <p:nvPicPr>
          <p:cNvPr id="6" name="Рисунок 5" descr="http://www.tumentoday.ru/wp-content/uploads/2011/06/107-06-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142852"/>
            <a:ext cx="2714612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Значение первоцветов в жизни людей</a:t>
            </a:r>
            <a:r>
              <a:rPr lang="ru-RU" sz="5400" dirty="0" smtClean="0">
                <a:solidFill>
                  <a:srgbClr val="7030A0"/>
                </a:solidFill>
              </a:rPr>
              <a:t> </a:t>
            </a:r>
            <a:endParaRPr lang="ru-RU" sz="5400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447800"/>
            <a:ext cx="3714776" cy="48006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Радуют глаз, украшают природу.</a:t>
            </a:r>
          </a:p>
          <a:p>
            <a:r>
              <a:rPr lang="ru-RU" sz="2800" b="1" dirty="0" smtClean="0">
                <a:solidFill>
                  <a:srgbClr val="0070C0"/>
                </a:solidFill>
              </a:rPr>
              <a:t> Пчеловоды с давних пор знают, что первоцветы прекрасные медоносы, а майский мёд самый полезный. </a:t>
            </a:r>
          </a:p>
          <a:p>
            <a:r>
              <a:rPr lang="ru-RU" sz="2800" b="1" dirty="0" smtClean="0">
                <a:solidFill>
                  <a:srgbClr val="0070C0"/>
                </a:solidFill>
              </a:rPr>
              <a:t>Почти все являются</a:t>
            </a:r>
            <a:r>
              <a:rPr lang="ru-RU" sz="2800" dirty="0" smtClean="0">
                <a:solidFill>
                  <a:srgbClr val="0070C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</a:rPr>
              <a:t>лекарственными. 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13316" name="Picture 4" descr="Реферат: Примула - первоцвет весенн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643050"/>
            <a:ext cx="4929190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85728"/>
            <a:ext cx="7498080" cy="11430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</a:rPr>
              <a:t>Использование первоцветов в народной медицине</a:t>
            </a:r>
            <a:r>
              <a:rPr lang="ru-RU" sz="5400" b="1" dirty="0" smtClean="0">
                <a:solidFill>
                  <a:srgbClr val="7030A0"/>
                </a:solidFill>
              </a:rPr>
              <a:t>:</a:t>
            </a:r>
            <a:r>
              <a:rPr lang="ru-RU" sz="5400" dirty="0" smtClean="0">
                <a:solidFill>
                  <a:srgbClr val="7030A0"/>
                </a:solidFill>
              </a:rPr>
              <a:t> </a:t>
            </a:r>
            <a:endParaRPr lang="ru-RU" sz="5400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428736"/>
            <a:ext cx="5000660" cy="5143536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ru-RU" sz="1600" b="1" u="sng" dirty="0" smtClean="0">
                <a:solidFill>
                  <a:srgbClr val="0070C0"/>
                </a:solidFill>
              </a:rPr>
              <a:t>Мать-и-мачеха.</a:t>
            </a:r>
            <a:r>
              <a:rPr lang="ru-RU" sz="1600" b="1" dirty="0" smtClean="0">
                <a:solidFill>
                  <a:srgbClr val="0070C0"/>
                </a:solidFill>
              </a:rPr>
              <a:t> Высушенные листья и соцветия применяют для лечения лёгочных болезней, при воспалительных заболеваниях желудочно-кишечного тракта, ценное средство от кашля. Отвар из смеси листьев мать-и-мачехи и крапивы применяют для укрепления волос и против перхоти. </a:t>
            </a:r>
          </a:p>
          <a:p>
            <a:pPr>
              <a:lnSpc>
                <a:spcPct val="170000"/>
              </a:lnSpc>
            </a:pPr>
            <a:r>
              <a:rPr lang="ru-RU" sz="1600" b="1" u="sng" dirty="0" smtClean="0">
                <a:solidFill>
                  <a:srgbClr val="0070C0"/>
                </a:solidFill>
              </a:rPr>
              <a:t>Медуница.</a:t>
            </a:r>
            <a:r>
              <a:rPr lang="ru-RU" sz="1600" b="1" dirty="0" smtClean="0">
                <a:solidFill>
                  <a:srgbClr val="0070C0"/>
                </a:solidFill>
              </a:rPr>
              <a:t> Применяют как смягчающее и вяжущее средство в виде настоя всего растения при заболеваниях дыхательных путей и кишечника, в качестве отхаркивающего, противовоспалительного средства.</a:t>
            </a:r>
            <a:endParaRPr lang="ru-RU" sz="1600" b="1" dirty="0">
              <a:solidFill>
                <a:srgbClr val="0070C0"/>
              </a:solidFill>
            </a:endParaRPr>
          </a:p>
        </p:txBody>
      </p:sp>
      <p:pic>
        <p:nvPicPr>
          <p:cNvPr id="4" name="Picture 8" descr="MP900401457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643050"/>
            <a:ext cx="3181343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4110" cy="100010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Использование первоцветов в народной медицине:</a:t>
            </a:r>
            <a:r>
              <a:rPr lang="ru-RU" sz="3200" dirty="0" smtClean="0">
                <a:solidFill>
                  <a:srgbClr val="7030A0"/>
                </a:solidFill>
              </a:rPr>
              <a:t>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071546"/>
            <a:ext cx="8141022" cy="5143536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ru-RU" sz="1600" b="1" u="sng" dirty="0" smtClean="0">
                <a:solidFill>
                  <a:srgbClr val="0070C0"/>
                </a:solidFill>
              </a:rPr>
              <a:t>Ветреница.</a:t>
            </a:r>
            <a:r>
              <a:rPr lang="ru-RU" sz="1600" b="1" dirty="0" smtClean="0">
                <a:solidFill>
                  <a:srgbClr val="0070C0"/>
                </a:solidFill>
              </a:rPr>
              <a:t> Очень ядовитое растение! </a:t>
            </a:r>
          </a:p>
          <a:p>
            <a:pPr>
              <a:lnSpc>
                <a:spcPct val="170000"/>
              </a:lnSpc>
            </a:pPr>
            <a:r>
              <a:rPr lang="ru-RU" sz="1600" b="1" u="sng" dirty="0" smtClean="0">
                <a:solidFill>
                  <a:srgbClr val="0070C0"/>
                </a:solidFill>
              </a:rPr>
              <a:t>Купальница</a:t>
            </a:r>
            <a:r>
              <a:rPr lang="ru-RU" sz="1600" b="1" dirty="0" smtClean="0">
                <a:solidFill>
                  <a:srgbClr val="0070C0"/>
                </a:solidFill>
              </a:rPr>
              <a:t>. Траву употребляют внутрь в виде отвара при желудочных заболеваниях, она обладает мочегонным и противовоспалительным свойствами. Растение ядовитое и требует осторожности при использовании. </a:t>
            </a:r>
          </a:p>
          <a:p>
            <a:pPr>
              <a:lnSpc>
                <a:spcPct val="170000"/>
              </a:lnSpc>
            </a:pPr>
            <a:r>
              <a:rPr lang="ru-RU" sz="1600" b="1" u="sng" dirty="0" smtClean="0">
                <a:solidFill>
                  <a:srgbClr val="0070C0"/>
                </a:solidFill>
              </a:rPr>
              <a:t>Ландыш майский</a:t>
            </a:r>
            <a:r>
              <a:rPr lang="ru-RU" sz="1600" b="1" dirty="0" smtClean="0">
                <a:solidFill>
                  <a:srgbClr val="0070C0"/>
                </a:solidFill>
              </a:rPr>
              <a:t>. Предметом сбора являются цветы, листья и трава. Применяют при заболеваниях сердца, в виде примочек – при заболеваниях глаз. </a:t>
            </a:r>
          </a:p>
          <a:p>
            <a:pPr>
              <a:lnSpc>
                <a:spcPct val="170000"/>
              </a:lnSpc>
            </a:pPr>
            <a:r>
              <a:rPr lang="ru-RU" sz="1600" b="1" u="sng" dirty="0" smtClean="0">
                <a:solidFill>
                  <a:srgbClr val="0070C0"/>
                </a:solidFill>
              </a:rPr>
              <a:t>Примула</a:t>
            </a:r>
            <a:r>
              <a:rPr lang="ru-RU" sz="1600" b="1" dirty="0" smtClean="0">
                <a:solidFill>
                  <a:srgbClr val="0070C0"/>
                </a:solidFill>
              </a:rPr>
              <a:t>. Листья применяют как витаминосодержащее сырье в виде салатов. Цветы, листья, корни употребляют как потогонное и мочегонное средство. </a:t>
            </a:r>
          </a:p>
          <a:p>
            <a:pPr>
              <a:lnSpc>
                <a:spcPct val="170000"/>
              </a:lnSpc>
            </a:pPr>
            <a:r>
              <a:rPr lang="ru-RU" sz="1600" b="1" u="sng" dirty="0" smtClean="0">
                <a:solidFill>
                  <a:srgbClr val="0070C0"/>
                </a:solidFill>
              </a:rPr>
              <a:t>Хохлатка</a:t>
            </a:r>
            <a:r>
              <a:rPr lang="ru-RU" sz="1600" b="1" dirty="0" smtClean="0">
                <a:solidFill>
                  <a:srgbClr val="0070C0"/>
                </a:solidFill>
              </a:rPr>
              <a:t>. Применяют при гипертонии и нервных заболеваниях.</a:t>
            </a:r>
          </a:p>
          <a:p>
            <a:pPr>
              <a:lnSpc>
                <a:spcPct val="170000"/>
              </a:lnSpc>
            </a:pPr>
            <a:r>
              <a:rPr lang="ru-RU" sz="1600" b="1" u="sng" dirty="0" smtClean="0">
                <a:solidFill>
                  <a:srgbClr val="0070C0"/>
                </a:solidFill>
              </a:rPr>
              <a:t>Сон-трава</a:t>
            </a:r>
            <a:r>
              <a:rPr lang="ru-RU" sz="1600" b="1" dirty="0" smtClean="0">
                <a:solidFill>
                  <a:srgbClr val="0070C0"/>
                </a:solidFill>
              </a:rPr>
              <a:t>. Применяют, как средство, успокаивающее нервную систему, при заболеваниях дыхательных путей. Цветы парят в горшках и получающейся жидкостью смазывают кожу при болях. </a:t>
            </a:r>
          </a:p>
          <a:p>
            <a:endParaRPr lang="ru-RU" sz="1600" dirty="0">
              <a:solidFill>
                <a:srgbClr val="0070C0"/>
              </a:solidFill>
            </a:endParaRPr>
          </a:p>
        </p:txBody>
      </p:sp>
      <p:pic>
        <p:nvPicPr>
          <p:cNvPr id="4" name="Picture 5" descr="MC900088148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31138" y="4143380"/>
            <a:ext cx="1312862" cy="2492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7498080" cy="200026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В ходе непосредственно образовательной деятельности по художественному творчеству дети научились:</a:t>
            </a:r>
            <a:br>
              <a:rPr lang="ru-RU" sz="3200" b="1" dirty="0" smtClean="0">
                <a:solidFill>
                  <a:srgbClr val="7030A0"/>
                </a:solidFill>
              </a:rPr>
            </a:b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2143116"/>
            <a:ext cx="8147902" cy="4105284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70C0"/>
                </a:solidFill>
              </a:rPr>
              <a:t>рисовать в нетрадиционной технике мать-и-мачеху, одуванчики, подснежники;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70C0"/>
                </a:solidFill>
              </a:rPr>
              <a:t>мастерить подснежники, комбинируя разный материал (пластилин, гофрированную бумагу, пластиковые ложки);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70C0"/>
                </a:solidFill>
              </a:rPr>
              <a:t>Выполнять аппликацию, используя</a:t>
            </a:r>
          </a:p>
          <a:p>
            <a:pPr>
              <a:lnSpc>
                <a:spcPct val="90000"/>
              </a:lnSpc>
              <a:buNone/>
            </a:pPr>
            <a:r>
              <a:rPr lang="ru-RU" dirty="0" smtClean="0">
                <a:solidFill>
                  <a:srgbClr val="0070C0"/>
                </a:solidFill>
              </a:rPr>
              <a:t>    разные способы вырезания </a:t>
            </a:r>
          </a:p>
          <a:p>
            <a:pPr>
              <a:lnSpc>
                <a:spcPct val="90000"/>
              </a:lnSpc>
              <a:buNone/>
            </a:pPr>
            <a:r>
              <a:rPr lang="ru-RU" dirty="0" smtClean="0">
                <a:solidFill>
                  <a:srgbClr val="0070C0"/>
                </a:solidFill>
              </a:rPr>
              <a:t>    и обрывания бумаги.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Picture 9" descr="MC90028708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4786322"/>
            <a:ext cx="2051050" cy="2071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7030A0"/>
                </a:solidFill>
              </a:rPr>
              <a:t>В течение проекта проводились разные виды игр: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447800"/>
            <a:ext cx="4429156" cy="4800600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Дидактические игры: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«Доскажи словечко»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«Отбери и назови цветы, которые знаешь»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«Узнай по описанию»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«Назови части растения»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«Что где растет?»</a:t>
            </a:r>
          </a:p>
          <a:p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0694" y="1500174"/>
            <a:ext cx="364330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Сюжетно-ролевые игры: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«Магазин цветов»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«Юные экологи»</a:t>
            </a:r>
          </a:p>
          <a:p>
            <a:endParaRPr lang="ru-RU" sz="2800" dirty="0" smtClean="0">
              <a:solidFill>
                <a:srgbClr val="0070C0"/>
              </a:solidFill>
            </a:endParaRPr>
          </a:p>
          <a:p>
            <a:r>
              <a:rPr lang="ru-RU" sz="2800" b="1" dirty="0" smtClean="0">
                <a:solidFill>
                  <a:srgbClr val="0070C0"/>
                </a:solidFill>
              </a:rPr>
              <a:t>Подвижные игры: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«Садовник»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«К названному цветку беги»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«Одуванчик»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320"/>
            <a:ext cx="7933588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Форма отчета. Работы детей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3" name="Рисунок 2" descr="http://www.maam.ru/upload/blogs/aa4854507b142fab2efcb9e511447e68.jp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285860"/>
            <a:ext cx="385765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58" y="1285860"/>
            <a:ext cx="407199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000504"/>
            <a:ext cx="385765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4" name="Picture 8" descr="Нетрадиционная техника рисования - искусство создания коллажей детскими руками / Мой детский садик - творчество в детском саду /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4000503"/>
            <a:ext cx="4071936" cy="28574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714356"/>
            <a:ext cx="7498080" cy="703282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7030A0"/>
                </a:solidFill>
              </a:rPr>
              <a:t>Оформление мини-альбомов о первоцветах</a:t>
            </a:r>
            <a:br>
              <a:rPr lang="ru-RU" sz="4400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6" name="Picture 11" descr="Фото-042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 rot="21024075">
            <a:off x="805719" y="1459644"/>
            <a:ext cx="4062605" cy="3150701"/>
          </a:xfrm>
          <a:noFill/>
          <a:ln/>
        </p:spPr>
      </p:pic>
      <p:pic>
        <p:nvPicPr>
          <p:cNvPr id="8" name="Picture 10" descr="Фото-04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592173">
            <a:off x="4729625" y="2977950"/>
            <a:ext cx="4176713" cy="3133725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285728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7030A0"/>
                </a:solidFill>
              </a:rPr>
              <a:t>Коллективная работа </a:t>
            </a:r>
            <a:br>
              <a:rPr lang="ru-RU" sz="4400" dirty="0" smtClean="0">
                <a:solidFill>
                  <a:srgbClr val="7030A0"/>
                </a:solidFill>
              </a:rPr>
            </a:br>
            <a:r>
              <a:rPr lang="ru-RU" sz="4400" dirty="0" smtClean="0">
                <a:solidFill>
                  <a:srgbClr val="7030A0"/>
                </a:solidFill>
              </a:rPr>
              <a:t>«Золотой луг»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7083" y="1447800"/>
            <a:ext cx="527538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Диагностика знаний детей по теме «Первоцветы»</a:t>
            </a:r>
            <a:endParaRPr lang="ru-RU" dirty="0">
              <a:solidFill>
                <a:srgbClr val="7030A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1500174"/>
          <a:ext cx="7570788" cy="5053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Наши выводы 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>
                <a:solidFill>
                  <a:srgbClr val="0070C0"/>
                </a:solidFill>
              </a:rPr>
              <a:t>К сожалению, редко можно встретить первоцветы в лесу.</a:t>
            </a:r>
          </a:p>
          <a:p>
            <a:pPr algn="just"/>
            <a:r>
              <a:rPr lang="ru-RU" dirty="0" smtClean="0">
                <a:solidFill>
                  <a:srgbClr val="0070C0"/>
                </a:solidFill>
              </a:rPr>
              <a:t> Нужно беречь растения. Их не надо собирать, ими можно только любоваться. </a:t>
            </a:r>
          </a:p>
          <a:p>
            <a:pPr algn="just"/>
            <a:r>
              <a:rPr lang="ru-RU" dirty="0" smtClean="0">
                <a:solidFill>
                  <a:srgbClr val="0070C0"/>
                </a:solidFill>
              </a:rPr>
              <a:t>Во время прогулки по лесу не надо топтать цветы. Лучше всего идти по тропинке.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571480"/>
            <a:ext cx="7862150" cy="1071570"/>
          </a:xfrm>
        </p:spPr>
        <p:txBody>
          <a:bodyPr>
            <a:noAutofit/>
          </a:bodyPr>
          <a:lstStyle/>
          <a:p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643050"/>
            <a:ext cx="7498080" cy="4605350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Picture 7" descr="8023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"/>
            <a:ext cx="81439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0"/>
            <a:ext cx="81439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rgbClr val="FF0000"/>
                </a:solidFill>
                <a:latin typeface="+mj-lt"/>
              </a:rPr>
              <a:t>Цель проекта</a:t>
            </a:r>
            <a:r>
              <a:rPr lang="ru-RU" sz="2800" b="1" i="1" dirty="0" smtClean="0">
                <a:solidFill>
                  <a:srgbClr val="FF0000"/>
                </a:solidFill>
                <a:latin typeface="+mj-lt"/>
              </a:rPr>
              <a:t>: ознакомление с ранними цветами – первоцветами.</a:t>
            </a:r>
            <a:br>
              <a:rPr lang="ru-RU" sz="2800" b="1" i="1" dirty="0" smtClean="0">
                <a:solidFill>
                  <a:srgbClr val="FF0000"/>
                </a:solidFill>
                <a:latin typeface="+mj-lt"/>
              </a:rPr>
            </a:br>
            <a:endParaRPr lang="ru-RU" sz="2800" b="1" i="1" dirty="0" smtClean="0">
              <a:solidFill>
                <a:srgbClr val="FF0000"/>
              </a:solidFill>
              <a:latin typeface="+mj-lt"/>
            </a:endParaRPr>
          </a:p>
          <a:p>
            <a:r>
              <a:rPr lang="ru-RU" sz="2800" b="1" i="1" u="sng" dirty="0" smtClean="0">
                <a:solidFill>
                  <a:srgbClr val="FF0000"/>
                </a:solidFill>
                <a:latin typeface="+mj-lt"/>
              </a:rPr>
              <a:t>Задачи проекта:</a:t>
            </a:r>
            <a:r>
              <a:rPr lang="ru-RU" sz="2800" b="1" i="1" dirty="0" smtClean="0">
                <a:solidFill>
                  <a:srgbClr val="FF0000"/>
                </a:solidFill>
                <a:latin typeface="+mj-lt"/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  <a:latin typeface="+mj-lt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+mj-lt"/>
              </a:rPr>
              <a:t> - закрепление представления о весне и ее </a:t>
            </a:r>
            <a:br>
              <a:rPr lang="ru-RU" sz="2800" b="1" i="1" dirty="0" smtClean="0">
                <a:solidFill>
                  <a:srgbClr val="FF0000"/>
                </a:solidFill>
                <a:latin typeface="+mj-lt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+mj-lt"/>
              </a:rPr>
              <a:t>   приметах </a:t>
            </a:r>
            <a:br>
              <a:rPr lang="ru-RU" sz="2800" b="1" i="1" dirty="0" smtClean="0">
                <a:solidFill>
                  <a:srgbClr val="FF0000"/>
                </a:solidFill>
                <a:latin typeface="+mj-lt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+mj-lt"/>
              </a:rPr>
              <a:t> - формирование желания узнать историю цветов, их легенды</a:t>
            </a:r>
            <a:br>
              <a:rPr lang="ru-RU" sz="2800" b="1" i="1" dirty="0" smtClean="0">
                <a:solidFill>
                  <a:srgbClr val="FF0000"/>
                </a:solidFill>
                <a:latin typeface="+mj-lt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+mj-lt"/>
              </a:rPr>
              <a:t> - развитие познавательных способностей детей в процессе совместной исследовательской   деятельности</a:t>
            </a:r>
            <a:br>
              <a:rPr lang="ru-RU" sz="2800" b="1" i="1" dirty="0" smtClean="0">
                <a:solidFill>
                  <a:srgbClr val="FF0000"/>
                </a:solidFill>
                <a:latin typeface="+mj-lt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+mj-lt"/>
              </a:rPr>
              <a:t> - развитие мышления, связной речи, воображения,</a:t>
            </a:r>
            <a:r>
              <a:rPr lang="ru-RU" sz="2800" b="1" i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+mj-lt"/>
              </a:rPr>
              <a:t>творчества</a:t>
            </a:r>
            <a:br>
              <a:rPr lang="ru-RU" sz="2800" b="1" i="1" dirty="0" smtClean="0">
                <a:solidFill>
                  <a:srgbClr val="FF0000"/>
                </a:solidFill>
                <a:latin typeface="+mj-lt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+mj-lt"/>
              </a:rPr>
              <a:t> - воспитание любви и бережного отношения к  </a:t>
            </a:r>
            <a:br>
              <a:rPr lang="ru-RU" sz="2800" b="1" i="1" dirty="0" smtClean="0">
                <a:solidFill>
                  <a:srgbClr val="FF0000"/>
                </a:solidFill>
                <a:latin typeface="+mj-lt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+mj-lt"/>
              </a:rPr>
              <a:t>   природе</a:t>
            </a:r>
            <a:br>
              <a:rPr lang="ru-RU" sz="2800" b="1" i="1" dirty="0" smtClean="0">
                <a:solidFill>
                  <a:srgbClr val="FF0000"/>
                </a:solidFill>
                <a:latin typeface="+mj-lt"/>
              </a:rPr>
            </a:br>
            <a:r>
              <a:rPr lang="ru-RU" sz="2800" b="1" i="1" dirty="0" smtClean="0">
                <a:solidFill>
                  <a:srgbClr val="FF9933"/>
                </a:solidFill>
                <a:latin typeface="+mj-lt"/>
              </a:rPr>
              <a:t> </a:t>
            </a:r>
            <a:endParaRPr lang="ru-RU" sz="2800" b="1" i="1" dirty="0">
              <a:latin typeface="+mj-l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C900281894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5600" y="3429000"/>
            <a:ext cx="3492500" cy="308927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285728"/>
            <a:ext cx="72866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</a:rPr>
              <a:t>Приложение №1</a:t>
            </a:r>
            <a:br>
              <a:rPr lang="ru-RU" sz="2800" dirty="0" smtClean="0">
                <a:solidFill>
                  <a:srgbClr val="7030A0"/>
                </a:solidFill>
              </a:rPr>
            </a:br>
            <a:r>
              <a:rPr lang="ru-RU" sz="2800" dirty="0" smtClean="0">
                <a:solidFill>
                  <a:srgbClr val="7030A0"/>
                </a:solidFill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Список художественной литературы:</a:t>
            </a:r>
            <a:r>
              <a:rPr lang="ru-RU" sz="2800" dirty="0" smtClean="0">
                <a:solidFill>
                  <a:srgbClr val="7030A0"/>
                </a:solidFill>
              </a:rPr>
              <a:t>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1142984"/>
            <a:ext cx="442915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Н.Усова «Фиалка», «Ландыш»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И.Белоусов «Я иду тропинкой узкой»</a:t>
            </a:r>
          </a:p>
          <a:p>
            <a:r>
              <a:rPr lang="ru-RU" sz="2800" dirty="0" err="1" smtClean="0">
                <a:solidFill>
                  <a:srgbClr val="0070C0"/>
                </a:solidFill>
              </a:rPr>
              <a:t>В.Мирясова</a:t>
            </a:r>
            <a:r>
              <a:rPr lang="ru-RU" sz="2800" dirty="0" smtClean="0">
                <a:solidFill>
                  <a:srgbClr val="0070C0"/>
                </a:solidFill>
              </a:rPr>
              <a:t> «Ландыш»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З.Александрова «Одуванчик»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С.Маршак «Двенадцать месяцев»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П.Соловьев «Подснежник»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А. Майков «Подснежник»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М. Пришвин "Золотой луг" 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Легенды о первоцветах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-1"/>
            <a:ext cx="5857900" cy="6647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</a:t>
            </a:r>
            <a:r>
              <a:rPr lang="ru-RU" sz="2400" dirty="0" smtClean="0">
                <a:solidFill>
                  <a:srgbClr val="7030A0"/>
                </a:solidFill>
              </a:rPr>
              <a:t>Приложение №2</a:t>
            </a:r>
            <a:br>
              <a:rPr lang="ru-RU" sz="2400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                       Загадки о первоцветах</a:t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Шмель цветку очень рад,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Ах, медовый аромат!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И цветки красивые-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Розовые, синие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( медуница).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У занесённых снегом кочек,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Под белой шапкой снеговой,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Нашли мы маленький цветочек,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err="1" smtClean="0">
                <a:solidFill>
                  <a:srgbClr val="7030A0"/>
                </a:solidFill>
              </a:rPr>
              <a:t>Полузамёрзший</a:t>
            </a:r>
            <a:r>
              <a:rPr lang="ru-RU" dirty="0" smtClean="0">
                <a:solidFill>
                  <a:srgbClr val="7030A0"/>
                </a:solidFill>
              </a:rPr>
              <a:t>, чуть живой.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i="1" dirty="0" smtClean="0">
                <a:solidFill>
                  <a:srgbClr val="7030A0"/>
                </a:solidFill>
              </a:rPr>
              <a:t> (Подснежник)</a:t>
            </a:r>
            <a:br>
              <a:rPr lang="ru-RU" i="1" dirty="0" smtClean="0">
                <a:solidFill>
                  <a:srgbClr val="7030A0"/>
                </a:solidFill>
              </a:rPr>
            </a:br>
            <a:r>
              <a:rPr lang="ru-RU" i="1" dirty="0" smtClean="0">
                <a:solidFill>
                  <a:srgbClr val="7030A0"/>
                </a:solidFill>
              </a:rPr>
              <a:t/>
            </a:r>
            <a:br>
              <a:rPr lang="ru-RU" i="1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Первоцвет, первоцвет,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Лучше слова в мире нет,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Лучше нет цветка на свете,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Он горит весь в желтом цвете,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Лепестки его красивы,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Золотисты и игривы,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Его стебель длинный очень.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А красивы как листочки!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(Примула)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" name="Picture 9" descr="i?id=562826098-10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628775"/>
            <a:ext cx="4786314" cy="3457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97346"/>
            <a:ext cx="414340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Что за чудо, за цветок –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Нежный белый лепесток.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С ветерком играет,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Дубраву украшает.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(ветреница)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Фиолетовый цветок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И пушистый стебелек.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Тихий нежный перезвон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Так и клонит, клонит в сон.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(сон-трава)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Из-под снега появились,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Солнцу, ветру удивились,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Будто облако с небес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Синевой окрасив лес.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(пролеска)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/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Вот сиреневый цветок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Словно птичий хохолок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И резной листочек,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Тонкий </a:t>
            </a:r>
            <a:r>
              <a:rPr lang="ru-RU" dirty="0" err="1" smtClean="0">
                <a:solidFill>
                  <a:srgbClr val="7030A0"/>
                </a:solidFill>
              </a:rPr>
              <a:t>стебелечек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(хохлатка)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" name="Picture 9" descr="i?id=372292017-25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1628775"/>
            <a:ext cx="5111750" cy="3833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01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46272" y="3244334"/>
            <a:ext cx="765145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kern="10" dirty="0" smtClean="0">
                <a:ln w="9525">
                  <a:solidFill>
                    <a:srgbClr val="FF99C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Спасибо за внимание!</a:t>
            </a:r>
            <a:endParaRPr lang="ru-RU" sz="6000" kern="10" dirty="0">
              <a:ln w="9525">
                <a:solidFill>
                  <a:srgbClr val="FF99CC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Задачи по работе с родителями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857364"/>
            <a:ext cx="7498080" cy="439103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привлечение семьи к участию в воспитательно-образовательном процессе на основе педагогического сотрудничества</a:t>
            </a:r>
          </a:p>
          <a:p>
            <a:endParaRPr lang="ru-RU" dirty="0"/>
          </a:p>
        </p:txBody>
      </p:sp>
      <p:pic>
        <p:nvPicPr>
          <p:cNvPr id="4" name="Picture 8" descr="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4071942"/>
            <a:ext cx="4572032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Предполагаемый результат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rgbClr val="FF0000"/>
                </a:solidFill>
              </a:rPr>
              <a:t>Усвоение детьми необходимых знаний по теме «Первоцветы»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rgbClr val="FF0000"/>
                </a:solidFill>
              </a:rPr>
              <a:t>Формирование устойчивого интереса к природе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rgbClr val="FF0000"/>
                </a:solidFill>
              </a:rPr>
              <a:t>Обогащение словаря детей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rgbClr val="FF0000"/>
                </a:solidFill>
              </a:rPr>
              <a:t>Успешное интеллектуально-личностное развитие детей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rgbClr val="FF0000"/>
                </a:solidFill>
              </a:rPr>
              <a:t>Развитие познавательной  </a:t>
            </a:r>
          </a:p>
          <a:p>
            <a:pPr>
              <a:lnSpc>
                <a:spcPct val="90000"/>
              </a:lnSpc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активности детей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rgbClr val="FF0000"/>
                </a:solidFill>
              </a:rPr>
              <a:t>Вовлечение родителей в педагогический процесс ДОУ</a:t>
            </a:r>
          </a:p>
          <a:p>
            <a:endParaRPr lang="ru-RU" dirty="0"/>
          </a:p>
        </p:txBody>
      </p:sp>
      <p:pic>
        <p:nvPicPr>
          <p:cNvPr id="6" name="Picture 5" descr="MC900088148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4000504"/>
            <a:ext cx="1312862" cy="2492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749808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Интеграция образовательных областей</a:t>
            </a:r>
            <a:br>
              <a:rPr lang="ru-RU" sz="4400" b="1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Picture 5" descr="img_bellaarkadeevna_611_0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214422"/>
            <a:ext cx="8143900" cy="564357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1571613"/>
            <a:ext cx="81439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</a:rPr>
              <a:t>познание, коммуникация, физическая культура, музыка, чтение художественной литературы, художественное творчество</a:t>
            </a:r>
            <a:endParaRPr lang="ru-RU" sz="4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00" y="274638"/>
            <a:ext cx="7933588" cy="165416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7030A0"/>
                </a:solidFill>
              </a:rPr>
              <a:t>Из бесед, художественной и     энциклопедической литературы</a:t>
            </a:r>
            <a:r>
              <a:rPr lang="ru-RU" sz="3600" b="1" dirty="0">
                <a:solidFill>
                  <a:srgbClr val="7030A0"/>
                </a:solidFill>
              </a:rPr>
              <a:t> </a:t>
            </a:r>
            <a:r>
              <a:rPr lang="ru-RU" sz="3200" b="1" dirty="0">
                <a:solidFill>
                  <a:srgbClr val="7030A0"/>
                </a:solidFill>
              </a:rPr>
              <a:t>мы</a:t>
            </a:r>
            <a:r>
              <a:rPr lang="ru-RU" sz="3600" b="1" dirty="0">
                <a:solidFill>
                  <a:srgbClr val="7030A0"/>
                </a:solidFill>
              </a:rPr>
              <a:t> </a:t>
            </a:r>
            <a:r>
              <a:rPr lang="ru-RU" sz="3200" b="1" dirty="0">
                <a:solidFill>
                  <a:srgbClr val="7030A0"/>
                </a:solidFill>
              </a:rPr>
              <a:t>узнали:</a:t>
            </a:r>
          </a:p>
        </p:txBody>
      </p:sp>
      <p:pic>
        <p:nvPicPr>
          <p:cNvPr id="5" name="Picture 21" descr="MP900431826[1]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251453">
            <a:off x="2804513" y="1842731"/>
            <a:ext cx="4618092" cy="4413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a04b1963f8ab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0"/>
            <a:ext cx="821533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57224" y="0"/>
            <a:ext cx="82867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Что такое первоцвет?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1142984"/>
            <a:ext cx="821533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Как только растает снег, на проталинах появляются первые весенние цветы – первоцветы. Это те растения, которые отваживаются пробиваться на первых проталинах. 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По-другому травянистые раннецветущие растения называют подснежниками.   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Какие растения занесены в красную книгу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0"/>
            <a:ext cx="821533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142852"/>
            <a:ext cx="82153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Первоцветы:</a:t>
            </a:r>
            <a:endParaRPr lang="ru-RU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071546"/>
            <a:ext cx="5929338" cy="5576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FF0000"/>
                </a:solidFill>
              </a:rPr>
              <a:t>Ландыш</a:t>
            </a: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FF0000"/>
                </a:solidFill>
              </a:rPr>
              <a:t>Адонис</a:t>
            </a: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FF0000"/>
                </a:solidFill>
              </a:rPr>
              <a:t>Мать – и –  мачеха</a:t>
            </a: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FF0000"/>
                </a:solidFill>
              </a:rPr>
              <a:t>Хохлатка</a:t>
            </a: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FF0000"/>
                </a:solidFill>
              </a:rPr>
              <a:t>Подснежник</a:t>
            </a: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FF0000"/>
                </a:solidFill>
              </a:rPr>
              <a:t>Пострел</a:t>
            </a: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FF0000"/>
                </a:solidFill>
              </a:rPr>
              <a:t>Одуванчик</a:t>
            </a:r>
          </a:p>
          <a:p>
            <a:pPr>
              <a:lnSpc>
                <a:spcPct val="90000"/>
              </a:lnSpc>
            </a:pPr>
            <a:r>
              <a:rPr lang="ru-RU" sz="3600" b="1" dirty="0" err="1" smtClean="0">
                <a:solidFill>
                  <a:srgbClr val="FF0000"/>
                </a:solidFill>
              </a:rPr>
              <a:t>Ветриница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FF0000"/>
                </a:solidFill>
              </a:rPr>
              <a:t>Медуница</a:t>
            </a:r>
          </a:p>
          <a:p>
            <a:pPr>
              <a:lnSpc>
                <a:spcPct val="90000"/>
              </a:lnSpc>
            </a:pPr>
            <a:r>
              <a:rPr lang="ru-RU" sz="3600" b="1" dirty="0" smtClean="0">
                <a:solidFill>
                  <a:srgbClr val="FF0000"/>
                </a:solidFill>
              </a:rPr>
              <a:t>Примула</a:t>
            </a:r>
          </a:p>
          <a:p>
            <a:pPr>
              <a:lnSpc>
                <a:spcPct val="90000"/>
              </a:lnSpc>
            </a:pPr>
            <a:endParaRPr lang="ru-RU" sz="3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487</TotalTime>
  <Words>1051</Words>
  <Application>Microsoft Office PowerPoint</Application>
  <PresentationFormat>Экран (4:3)</PresentationFormat>
  <Paragraphs>121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Солнцестояние</vt:lpstr>
      <vt:lpstr>Первоцветы какие они?</vt:lpstr>
      <vt:lpstr>  </vt:lpstr>
      <vt:lpstr>Слайд 3</vt:lpstr>
      <vt:lpstr>Задачи по работе с родителями</vt:lpstr>
      <vt:lpstr>Предполагаемый результат</vt:lpstr>
      <vt:lpstr>Интеграция образовательных областей </vt:lpstr>
      <vt:lpstr>Из бесед, художественной и     энциклопедической литературы мы узнали:</vt:lpstr>
      <vt:lpstr>Слайд 8</vt:lpstr>
      <vt:lpstr>Слайд 9</vt:lpstr>
      <vt:lpstr>Ландыш </vt:lpstr>
      <vt:lpstr>Адонис Амурский</vt:lpstr>
      <vt:lpstr>Мать-и-мачеха </vt:lpstr>
      <vt:lpstr>Хохлатка Торопливая </vt:lpstr>
      <vt:lpstr>Подснежник </vt:lpstr>
      <vt:lpstr>Прострел </vt:lpstr>
      <vt:lpstr>Одуванчик </vt:lpstr>
      <vt:lpstr>Ветреница   (Анемона) </vt:lpstr>
      <vt:lpstr>Медуница </vt:lpstr>
      <vt:lpstr>Примула </vt:lpstr>
      <vt:lpstr>Значение первоцветов в жизни людей </vt:lpstr>
      <vt:lpstr>Использование первоцветов в народной медицине: </vt:lpstr>
      <vt:lpstr>Использование первоцветов в народной медицине: </vt:lpstr>
      <vt:lpstr>В ходе непосредственно образовательной деятельности по художественному творчеству дети научились: </vt:lpstr>
      <vt:lpstr>В течение проекта проводились разные виды игр:</vt:lpstr>
      <vt:lpstr>Форма отчета. Работы детей</vt:lpstr>
      <vt:lpstr>Оформление мини-альбомов о первоцветах </vt:lpstr>
      <vt:lpstr>Коллективная работа  «Золотой луг»</vt:lpstr>
      <vt:lpstr>Диагностика знаний детей по теме «Первоцветы»</vt:lpstr>
      <vt:lpstr>Наши выводы </vt:lpstr>
      <vt:lpstr>Слайд 30</vt:lpstr>
      <vt:lpstr>Слайд 31</vt:lpstr>
      <vt:lpstr>Слайд 32</vt:lpstr>
      <vt:lpstr>Слайд 33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Первоцветы какие они?</dc:title>
  <dc:creator>Admin</dc:creator>
  <cp:lastModifiedBy>Admin</cp:lastModifiedBy>
  <cp:revision>52</cp:revision>
  <dcterms:created xsi:type="dcterms:W3CDTF">2014-10-22T09:34:15Z</dcterms:created>
  <dcterms:modified xsi:type="dcterms:W3CDTF">2019-10-10T09:23:02Z</dcterms:modified>
</cp:coreProperties>
</file>