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84" r:id="rId1"/>
  </p:sldMasterIdLst>
  <p:notesMasterIdLst>
    <p:notesMasterId r:id="rId28"/>
  </p:notesMasterIdLst>
  <p:handoutMasterIdLst>
    <p:handoutMasterId r:id="rId29"/>
  </p:handoutMasterIdLst>
  <p:sldIdLst>
    <p:sldId id="256" r:id="rId2"/>
    <p:sldId id="274" r:id="rId3"/>
    <p:sldId id="273" r:id="rId4"/>
    <p:sldId id="257" r:id="rId5"/>
    <p:sldId id="258" r:id="rId6"/>
    <p:sldId id="259" r:id="rId7"/>
    <p:sldId id="265" r:id="rId8"/>
    <p:sldId id="260" r:id="rId9"/>
    <p:sldId id="268" r:id="rId10"/>
    <p:sldId id="261" r:id="rId11"/>
    <p:sldId id="272" r:id="rId12"/>
    <p:sldId id="267" r:id="rId13"/>
    <p:sldId id="271" r:id="rId14"/>
    <p:sldId id="278" r:id="rId15"/>
    <p:sldId id="279" r:id="rId16"/>
    <p:sldId id="280" r:id="rId17"/>
    <p:sldId id="281" r:id="rId18"/>
    <p:sldId id="282" r:id="rId19"/>
    <p:sldId id="270" r:id="rId20"/>
    <p:sldId id="275" r:id="rId21"/>
    <p:sldId id="276" r:id="rId22"/>
    <p:sldId id="283" r:id="rId23"/>
    <p:sldId id="284" r:id="rId24"/>
    <p:sldId id="285" r:id="rId25"/>
    <p:sldId id="286" r:id="rId26"/>
    <p:sldId id="277" r:id="rId27"/>
  </p:sldIdLst>
  <p:sldSz cx="9144000" cy="6858000" type="screen4x3"/>
  <p:notesSz cx="6881813" cy="100155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92" autoAdjust="0"/>
    <p:restoredTop sz="92540" autoAdjust="0"/>
  </p:normalViewPr>
  <p:slideViewPr>
    <p:cSldViewPr>
      <p:cViewPr varScale="1">
        <p:scale>
          <a:sx n="64" d="100"/>
          <a:sy n="64" d="100"/>
        </p:scale>
        <p:origin x="-148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5.emf"/><Relationship Id="rId2" Type="http://schemas.openxmlformats.org/officeDocument/2006/relationships/image" Target="../media/image54.emf"/><Relationship Id="rId1" Type="http://schemas.openxmlformats.org/officeDocument/2006/relationships/image" Target="../media/image53.emf"/><Relationship Id="rId6" Type="http://schemas.openxmlformats.org/officeDocument/2006/relationships/image" Target="../media/image58.emf"/><Relationship Id="rId5" Type="http://schemas.openxmlformats.org/officeDocument/2006/relationships/image" Target="../media/image57.emf"/><Relationship Id="rId4" Type="http://schemas.openxmlformats.org/officeDocument/2006/relationships/image" Target="../media/image5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97313" y="0"/>
            <a:ext cx="2982912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5869BB-6D12-4F0E-8AAA-EDD1AA427B29}" type="datetimeFigureOut">
              <a:rPr lang="ru-RU" smtClean="0"/>
              <a:pPr/>
              <a:t>29.03.2017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51230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97313" y="951230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E73C0C-8754-4D2E-86F3-609216C0CB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779945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C373CD-67B1-4B89-A95F-2BED5A6E9C0A}" type="datetimeFigureOut">
              <a:rPr lang="ru-RU" smtClean="0"/>
              <a:t>29.03.2017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8213" y="750888"/>
            <a:ext cx="5006975" cy="37560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8975" y="4757738"/>
            <a:ext cx="5505450" cy="45069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51230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97313" y="951230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74D60B-3494-4369-B29E-6B863F50EF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1714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74D60B-3494-4369-B29E-6B863F50EF73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3154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1C8C7-C8A4-4FAB-B851-4EC06B6391CC}" type="datetime1">
              <a:rPr lang="ru-RU" smtClean="0"/>
              <a:t>29.03.2017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AEE1F-AA6D-42B9-9E1C-FBA05D961EE9}" type="datetime1">
              <a:rPr lang="ru-RU" smtClean="0"/>
              <a:t>29.03.2017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0758FB-17D0-442E-8745-ED783BACA4F9}" type="datetime1">
              <a:rPr lang="ru-RU" smtClean="0"/>
              <a:t>29.03.2017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F3381-4AC3-4598-A729-036E1EDB51E2}" type="datetime1">
              <a:rPr lang="ru-RU" smtClean="0"/>
              <a:t>29.03.2017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6A47F-D687-408D-B04D-F2B5E6214FC3}" type="datetime1">
              <a:rPr lang="ru-RU" smtClean="0"/>
              <a:t>29.03.2017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AF861-A62A-44E7-A0EA-289EE61A65FE}" type="datetime1">
              <a:rPr lang="ru-RU" smtClean="0"/>
              <a:t>29.03.2017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432A4-3E65-4AB0-B9D8-FC23AA9E5AE5}" type="datetime1">
              <a:rPr lang="ru-RU" smtClean="0"/>
              <a:t>29.03.2017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A936F-A1F5-4991-91A8-5550EA1B94BC}" type="datetime1">
              <a:rPr lang="ru-RU" smtClean="0"/>
              <a:t>29.03.2017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300A4-8213-4F1F-97E6-0D36CD162E2B}" type="datetime1">
              <a:rPr lang="ru-RU" smtClean="0"/>
              <a:t>29.03.2017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4D6D2B-CC81-438F-A304-C7E26D9A21D6}" type="datetime1">
              <a:rPr lang="ru-RU" smtClean="0"/>
              <a:t>29.03.2017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FE056-26DF-47E6-B2F5-5DF6CE233AA2}" type="datetime1">
              <a:rPr lang="ru-RU" smtClean="0"/>
              <a:t>29.03.2017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3872F789-F50F-40F4-8779-7EA7F877A4DE}" type="datetime1">
              <a:rPr lang="ru-RU" smtClean="0"/>
              <a:t>29.03.2017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2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emf"/><Relationship Id="rId13" Type="http://schemas.openxmlformats.org/officeDocument/2006/relationships/package" Target="../embeddings/Microsoft_Word_Document6.docx"/><Relationship Id="rId3" Type="http://schemas.openxmlformats.org/officeDocument/2006/relationships/package" Target="../embeddings/Microsoft_Word_Document1.docx"/><Relationship Id="rId7" Type="http://schemas.openxmlformats.org/officeDocument/2006/relationships/package" Target="../embeddings/Microsoft_Word_Document3.docx"/><Relationship Id="rId12" Type="http://schemas.openxmlformats.org/officeDocument/2006/relationships/image" Target="../media/image57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4.emf"/><Relationship Id="rId11" Type="http://schemas.openxmlformats.org/officeDocument/2006/relationships/package" Target="../embeddings/Microsoft_Word_Document5.docx"/><Relationship Id="rId5" Type="http://schemas.openxmlformats.org/officeDocument/2006/relationships/package" Target="../embeddings/Microsoft_Word_Document2.docx"/><Relationship Id="rId10" Type="http://schemas.openxmlformats.org/officeDocument/2006/relationships/image" Target="../media/image56.emf"/><Relationship Id="rId4" Type="http://schemas.openxmlformats.org/officeDocument/2006/relationships/image" Target="../media/image53.emf"/><Relationship Id="rId9" Type="http://schemas.openxmlformats.org/officeDocument/2006/relationships/package" Target="../embeddings/Microsoft_Word_Document4.docx"/><Relationship Id="rId14" Type="http://schemas.openxmlformats.org/officeDocument/2006/relationships/image" Target="../media/image58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7" Type="http://schemas.openxmlformats.org/officeDocument/2006/relationships/image" Target="../media/image64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.jpeg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0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1919136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Муниципальное казенное   </a:t>
            </a:r>
            <a:r>
              <a:rPr lang="ru-RU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дошкольное образовательное </a:t>
            </a: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учреждение детский сад№6. </a:t>
            </a:r>
            <a:endParaRPr lang="ru-RU" sz="2400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14"/>
          </p:nvPr>
        </p:nvSpPr>
        <p:spPr>
          <a:xfrm>
            <a:off x="4644008" y="2924944"/>
            <a:ext cx="4248472" cy="3447288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sz="3600" b="1" dirty="0" smtClean="0"/>
              <a:t>Проект </a:t>
            </a:r>
          </a:p>
          <a:p>
            <a:pPr marL="0" indent="0" algn="ctr">
              <a:buNone/>
            </a:pPr>
            <a:r>
              <a:rPr lang="ru-RU" sz="3600" b="1" dirty="0" smtClean="0"/>
              <a:t>«Книжки первые мои!».</a:t>
            </a:r>
            <a:endParaRPr lang="ru-RU" dirty="0"/>
          </a:p>
          <a:p>
            <a:pPr marL="0" indent="0" algn="ctr">
              <a:buNone/>
            </a:pPr>
            <a:endParaRPr lang="ru-RU" b="1" i="1" dirty="0" smtClean="0"/>
          </a:p>
          <a:p>
            <a:pPr marL="0" indent="0" algn="ctr">
              <a:buNone/>
            </a:pPr>
            <a:endParaRPr lang="ru-RU" b="1" u="sng" dirty="0" smtClean="0"/>
          </a:p>
          <a:p>
            <a:pPr marL="0" indent="0" algn="ctr">
              <a:buNone/>
            </a:pPr>
            <a:r>
              <a:rPr lang="ru-RU" b="1" u="sng" dirty="0" smtClean="0"/>
              <a:t>Автор проекта: воспитатель высшей квалификационной категории Мартынова Е.Э.</a:t>
            </a:r>
          </a:p>
          <a:p>
            <a:pPr marL="0" indent="0" algn="ctr">
              <a:buNone/>
            </a:pPr>
            <a:r>
              <a:rPr lang="ru-RU" b="1" dirty="0" smtClean="0"/>
              <a:t> </a:t>
            </a:r>
            <a:endParaRPr lang="ru-RU" b="1" dirty="0"/>
          </a:p>
        </p:txBody>
      </p:sp>
      <p:pic>
        <p:nvPicPr>
          <p:cNvPr id="1026" name="Picture 2" descr="J:\Первая младшая группа\печать\1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188" y="2991453"/>
            <a:ext cx="3529012" cy="295313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1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234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0344" y="-315416"/>
            <a:ext cx="8435280" cy="1591056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Предполагаемый результат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0" y="764704"/>
            <a:ext cx="6228184" cy="54168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rgbClr val="FF0000"/>
                </a:solidFill>
              </a:rPr>
              <a:t>Проект позволит:</a:t>
            </a:r>
          </a:p>
          <a:p>
            <a:endParaRPr lang="ru-RU" sz="1400" b="1" dirty="0" smtClean="0">
              <a:solidFill>
                <a:srgbClr val="FF0000"/>
              </a:solidFill>
            </a:endParaRPr>
          </a:p>
          <a:p>
            <a:r>
              <a:rPr lang="ru-RU" sz="1400" b="1" i="1" dirty="0" smtClean="0">
                <a:solidFill>
                  <a:srgbClr val="FF0000"/>
                </a:solidFill>
              </a:rPr>
              <a:t>Детям: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1400" b="1" dirty="0"/>
              <a:t> </a:t>
            </a:r>
            <a:r>
              <a:rPr lang="ru-RU" sz="1400" b="1" dirty="0" smtClean="0"/>
              <a:t>расширить словарный запас «активный» и «пассивный»;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1400" b="1" dirty="0" smtClean="0"/>
              <a:t>развить связанную диалогическую речь;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1400" b="1" dirty="0"/>
              <a:t>п</a:t>
            </a:r>
            <a:r>
              <a:rPr lang="ru-RU" sz="1400" b="1" dirty="0" smtClean="0"/>
              <a:t>овысить познавательный интерес;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1400" b="1" dirty="0" smtClean="0"/>
              <a:t>проявить желание бережного отношения к книге;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1400" b="1" dirty="0"/>
              <a:t>ф</a:t>
            </a:r>
            <a:r>
              <a:rPr lang="ru-RU" sz="1400" b="1" dirty="0" smtClean="0"/>
              <a:t>ормировать интерес к слушанию литературных произведений, рассматриванию иллюстраций.</a:t>
            </a:r>
          </a:p>
          <a:p>
            <a:pPr marL="171450" indent="-171450">
              <a:buFont typeface="Arial" pitchFamily="34" charset="0"/>
              <a:buChar char="•"/>
            </a:pPr>
            <a:endParaRPr lang="ru-RU" sz="1400" b="1" i="1" dirty="0">
              <a:solidFill>
                <a:srgbClr val="FF0000"/>
              </a:solidFill>
            </a:endParaRPr>
          </a:p>
          <a:p>
            <a:r>
              <a:rPr lang="ru-RU" sz="1400" b="1" i="1" dirty="0" smtClean="0">
                <a:solidFill>
                  <a:srgbClr val="FF0000"/>
                </a:solidFill>
              </a:rPr>
              <a:t>Педагогам: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1400" b="1" dirty="0"/>
              <a:t>п</a:t>
            </a:r>
            <a:r>
              <a:rPr lang="ru-RU" sz="1400" b="1" dirty="0" smtClean="0"/>
              <a:t>рименить практический принцип обучения, через проведение консультаций, открытых мероприятий; 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1400" b="1" dirty="0"/>
              <a:t>п</a:t>
            </a:r>
            <a:r>
              <a:rPr lang="ru-RU" sz="1400" b="1" dirty="0" smtClean="0"/>
              <a:t>овысить уровень педагогической компетентности в области художественно-речевого развития;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1400" b="1" dirty="0" smtClean="0"/>
              <a:t>обогатить образовательную среду необходимым оборудованием;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1400" b="1" dirty="0"/>
              <a:t>п</a:t>
            </a:r>
            <a:r>
              <a:rPr lang="ru-RU" sz="1400" b="1" dirty="0" smtClean="0"/>
              <a:t>ополнить учебно-методическую базу в данном направлении.</a:t>
            </a:r>
          </a:p>
          <a:p>
            <a:pPr marL="171450" indent="-171450">
              <a:buFont typeface="Arial" pitchFamily="34" charset="0"/>
              <a:buChar char="•"/>
            </a:pPr>
            <a:endParaRPr lang="ru-RU" sz="1400" b="1" i="1" dirty="0">
              <a:solidFill>
                <a:srgbClr val="FF0000"/>
              </a:solidFill>
            </a:endParaRPr>
          </a:p>
          <a:p>
            <a:r>
              <a:rPr lang="ru-RU" sz="1400" b="1" i="1" dirty="0" smtClean="0">
                <a:solidFill>
                  <a:srgbClr val="FF0000"/>
                </a:solidFill>
              </a:rPr>
              <a:t>Родителям: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1400" b="1" dirty="0"/>
              <a:t>о</a:t>
            </a:r>
            <a:r>
              <a:rPr lang="ru-RU" sz="1400" b="1" dirty="0" smtClean="0"/>
              <a:t>рганизовать акцию «Подари книгу группе»;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1400" b="1" dirty="0"/>
              <a:t>п</a:t>
            </a:r>
            <a:r>
              <a:rPr lang="ru-RU" sz="1400" b="1" dirty="0" smtClean="0"/>
              <a:t>ринять участие в оформлении стенда «Книжки первые мои!»;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1400" b="1" dirty="0"/>
              <a:t>о</a:t>
            </a:r>
            <a:r>
              <a:rPr lang="ru-RU" sz="1400" b="1" dirty="0" smtClean="0"/>
              <a:t>формить альбом «Мы читаем всей семьей»;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1400" b="1" dirty="0"/>
              <a:t>в</a:t>
            </a:r>
            <a:r>
              <a:rPr lang="ru-RU" sz="1400" b="1" dirty="0" smtClean="0"/>
              <a:t>озрождать традиции домашнего чтения детям.</a:t>
            </a:r>
          </a:p>
          <a:p>
            <a:pPr marL="171450" indent="-171450">
              <a:buFont typeface="Arial" pitchFamily="34" charset="0"/>
              <a:buChar char="•"/>
            </a:pPr>
            <a:endParaRPr lang="ru-RU" sz="1200" b="1" dirty="0" smtClean="0"/>
          </a:p>
          <a:p>
            <a:endParaRPr lang="ru-RU" sz="1200" b="1" dirty="0"/>
          </a:p>
        </p:txBody>
      </p:sp>
      <p:pic>
        <p:nvPicPr>
          <p:cNvPr id="8194" name="Picture 2" descr="H:\Первая младшая группа\Обработано к проекту\фото плюс1\IMG_334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5529" y="4065654"/>
            <a:ext cx="3563888" cy="267291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H:\Первая младшая группа\Обработано к проекту\фото плюс4\IMG_345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0109" y="764704"/>
            <a:ext cx="2736174" cy="310487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5629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51520" y="188641"/>
            <a:ext cx="7200800" cy="5109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/>
              <a:t>План проведения проекта:</a:t>
            </a:r>
          </a:p>
          <a:p>
            <a:endParaRPr lang="ru-RU" sz="4000" b="1" dirty="0" smtClean="0"/>
          </a:p>
          <a:p>
            <a:r>
              <a:rPr lang="en-US" sz="4000" b="1" dirty="0" smtClean="0"/>
              <a:t>I</a:t>
            </a:r>
            <a:r>
              <a:rPr lang="ru-RU" sz="4000" b="1" dirty="0" smtClean="0"/>
              <a:t> этап Мотивационный</a:t>
            </a:r>
          </a:p>
          <a:p>
            <a:r>
              <a:rPr lang="en-US" sz="4000" b="1" dirty="0" smtClean="0"/>
              <a:t>II</a:t>
            </a:r>
            <a:r>
              <a:rPr lang="ru-RU" sz="4000" b="1" dirty="0" smtClean="0"/>
              <a:t> этап Проблемно-деятельный</a:t>
            </a:r>
          </a:p>
          <a:p>
            <a:r>
              <a:rPr lang="en-US" sz="4000" b="1" dirty="0" smtClean="0"/>
              <a:t>III</a:t>
            </a:r>
            <a:r>
              <a:rPr lang="ru-RU" sz="4000" b="1" dirty="0" smtClean="0"/>
              <a:t> этап Творческий</a:t>
            </a:r>
          </a:p>
          <a:p>
            <a:endParaRPr lang="ru-RU" b="1" dirty="0" smtClean="0"/>
          </a:p>
          <a:p>
            <a:endParaRPr lang="ru-RU" b="1" dirty="0"/>
          </a:p>
          <a:p>
            <a:endParaRPr lang="ru-RU" b="1" dirty="0" smtClean="0"/>
          </a:p>
          <a:p>
            <a:endParaRPr lang="ru-RU" b="1" dirty="0"/>
          </a:p>
          <a:p>
            <a:endParaRPr lang="ru-RU" b="1" dirty="0" smtClean="0"/>
          </a:p>
          <a:p>
            <a:endParaRPr lang="ru-RU" b="1" dirty="0"/>
          </a:p>
          <a:p>
            <a:endParaRPr lang="ru-RU" b="1" dirty="0"/>
          </a:p>
        </p:txBody>
      </p:sp>
      <p:pic>
        <p:nvPicPr>
          <p:cNvPr id="9218" name="Picture 2" descr="H:\Первая младшая группа\Обработано к проекту\фото плюс4\IMG_347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050749"/>
            <a:ext cx="4064000" cy="2493963"/>
          </a:xfrm>
          <a:prstGeom prst="roundRect">
            <a:avLst>
              <a:gd name="adj" fmla="val 16667"/>
            </a:avLst>
          </a:prstGeom>
          <a:ln w="57150">
            <a:solidFill>
              <a:srgbClr val="FF000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H:\Первая младшая группа\Обработано к проекту\фото плюс4\IMG_347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284984"/>
            <a:ext cx="4297792" cy="288032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tx2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  <a:extLst/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5520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 txBox="1">
            <a:spLocks/>
          </p:cNvSpPr>
          <p:nvPr/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-22485" y="24230"/>
            <a:ext cx="5314565" cy="60939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        </a:t>
            </a:r>
            <a:r>
              <a:rPr lang="ru-RU" sz="3200" b="1" dirty="0" smtClean="0"/>
              <a:t>Схема </a:t>
            </a:r>
          </a:p>
          <a:p>
            <a:r>
              <a:rPr lang="ru-RU" sz="3200" b="1" dirty="0"/>
              <a:t> </a:t>
            </a:r>
            <a:r>
              <a:rPr lang="ru-RU" sz="3200" b="1" dirty="0" smtClean="0"/>
              <a:t>           реализации </a:t>
            </a:r>
            <a:r>
              <a:rPr lang="ru-RU" sz="3200" b="1" dirty="0"/>
              <a:t>проекта</a:t>
            </a:r>
            <a:r>
              <a:rPr lang="ru-RU" sz="3200" b="1" dirty="0" smtClean="0"/>
              <a:t>.</a:t>
            </a:r>
          </a:p>
          <a:p>
            <a:endParaRPr lang="ru-RU" sz="2000" dirty="0"/>
          </a:p>
          <a:p>
            <a:r>
              <a:rPr lang="ru-RU" dirty="0" smtClean="0"/>
              <a:t>Мотивационный  </a:t>
            </a:r>
            <a:r>
              <a:rPr lang="ru-RU" dirty="0"/>
              <a:t>этап.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smtClean="0"/>
              <a:t>анкета </a:t>
            </a:r>
            <a:r>
              <a:rPr lang="ru-RU" dirty="0"/>
              <a:t>для родителей «Мы читаем </a:t>
            </a:r>
            <a:r>
              <a:rPr lang="ru-RU" dirty="0" smtClean="0"/>
              <a:t>всей семьей»;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smtClean="0"/>
              <a:t>формирование проблемы с родителями (на родительском собрании);</a:t>
            </a:r>
            <a:endParaRPr lang="ru-RU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smtClean="0"/>
              <a:t>определение </a:t>
            </a:r>
            <a:r>
              <a:rPr lang="ru-RU" dirty="0"/>
              <a:t>цели и задач проекта;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smtClean="0"/>
              <a:t>составление </a:t>
            </a:r>
            <a:r>
              <a:rPr lang="ru-RU" dirty="0"/>
              <a:t>плана проекта;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smtClean="0"/>
              <a:t>поисковая </a:t>
            </a:r>
            <a:r>
              <a:rPr lang="ru-RU" dirty="0"/>
              <a:t>работа по подбору иллюстративного </a:t>
            </a:r>
            <a:r>
              <a:rPr lang="ru-RU" dirty="0" smtClean="0"/>
              <a:t>материала</a:t>
            </a:r>
          </a:p>
          <a:p>
            <a:r>
              <a:rPr lang="ru-RU" dirty="0"/>
              <a:t> </a:t>
            </a:r>
            <a:r>
              <a:rPr lang="ru-RU" dirty="0" smtClean="0"/>
              <a:t>      по </a:t>
            </a:r>
            <a:r>
              <a:rPr lang="ru-RU" dirty="0"/>
              <a:t>теме проекта</a:t>
            </a:r>
            <a:r>
              <a:rPr lang="ru-RU" dirty="0" smtClean="0"/>
              <a:t>;</a:t>
            </a:r>
            <a:endParaRPr lang="ru-RU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smtClean="0"/>
              <a:t>изготовление </a:t>
            </a:r>
            <a:r>
              <a:rPr lang="ru-RU" dirty="0"/>
              <a:t>и приобретение игрового материала;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smtClean="0"/>
              <a:t>подборка </a:t>
            </a:r>
            <a:r>
              <a:rPr lang="ru-RU" dirty="0"/>
              <a:t>художественной литературы по теме проекта;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smtClean="0"/>
              <a:t> организация </a:t>
            </a:r>
            <a:r>
              <a:rPr lang="ru-RU" dirty="0"/>
              <a:t>родителей;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smtClean="0"/>
              <a:t>изучение материалов для познавательных бесед </a:t>
            </a:r>
            <a:r>
              <a:rPr lang="ru-RU" dirty="0"/>
              <a:t>о </a:t>
            </a:r>
            <a:r>
              <a:rPr lang="ru-RU" dirty="0" smtClean="0"/>
              <a:t>книгах;</a:t>
            </a:r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2829" y="41812"/>
            <a:ext cx="3701114" cy="277583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4" descr="H:\Первая младшая группа\Обработано к проекту\фото плюс3\IMG_341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4340" y="3284984"/>
            <a:ext cx="3802162" cy="3104109"/>
          </a:xfrm>
          <a:prstGeom prst="rect">
            <a:avLst/>
          </a:prstGeom>
          <a:solidFill>
            <a:srgbClr val="FFFFFF">
              <a:shade val="85000"/>
            </a:srgbClr>
          </a:solidFill>
          <a:ln w="57150" cap="rnd">
            <a:solidFill>
              <a:srgbClr val="C00000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  <a:extLst/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0313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 txBox="1">
            <a:spLocks/>
          </p:cNvSpPr>
          <p:nvPr/>
        </p:nvSpPr>
        <p:spPr>
          <a:xfrm>
            <a:off x="436454" y="188640"/>
            <a:ext cx="8229600" cy="1252728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79512" y="206780"/>
            <a:ext cx="8486542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Проблемно-деятельный  </a:t>
            </a:r>
            <a:r>
              <a:rPr lang="ru-RU" sz="2400" b="1" dirty="0"/>
              <a:t>этап</a:t>
            </a:r>
            <a:r>
              <a:rPr lang="ru-RU" sz="2400" b="1" dirty="0" smtClean="0"/>
              <a:t>.</a:t>
            </a:r>
          </a:p>
          <a:p>
            <a:endParaRPr lang="ru-RU" sz="2000" i="1" dirty="0"/>
          </a:p>
          <a:p>
            <a:r>
              <a:rPr lang="ru-RU" dirty="0"/>
              <a:t>Работа проходила в процессе реализации всех образовательных областей: социально-коммуникативное развитие, познавательное развитие, речевое развитие, физическое развитие и художественно-эстетическое развитие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11266" name="Picture 2" descr="H:\Первая младшая группа\Обработано к проекту\фото плюс3\IMG_344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67" y="1570139"/>
            <a:ext cx="3376149" cy="253211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H:\Первая младшая группа\Обработано к проекту\фото плюс3\IMG_345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1254" y="1298134"/>
            <a:ext cx="3667035" cy="29591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H:\Первая младшая группа\Обработано к проекту\фото плюс3\IMG_340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4094227"/>
            <a:ext cx="3393274" cy="274908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1269" name="Picture 5" descr="H:\Первая младшая группа\Обработано к проекту\фото плюс3\IMG_3417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4257284"/>
            <a:ext cx="3522300" cy="264172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4401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7504" y="1466912"/>
            <a:ext cx="903649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>
                <a:solidFill>
                  <a:srgbClr val="FF0000"/>
                </a:solidFill>
              </a:rPr>
              <a:t>Чтение художественной литературы:</a:t>
            </a:r>
          </a:p>
          <a:p>
            <a:r>
              <a:rPr lang="ru-RU" dirty="0" smtClean="0"/>
              <a:t>1.Русские </a:t>
            </a:r>
            <a:r>
              <a:rPr lang="ru-RU" dirty="0"/>
              <a:t>народные сказки: «Репка», «Колобок», </a:t>
            </a:r>
            <a:r>
              <a:rPr lang="ru-RU" dirty="0" smtClean="0"/>
              <a:t>\</a:t>
            </a:r>
          </a:p>
          <a:p>
            <a:r>
              <a:rPr lang="ru-RU" dirty="0" smtClean="0"/>
              <a:t>«</a:t>
            </a:r>
            <a:r>
              <a:rPr lang="ru-RU" dirty="0"/>
              <a:t>Теремок», «Курочка Ряба», «</a:t>
            </a:r>
            <a:r>
              <a:rPr lang="ru-RU" dirty="0" err="1"/>
              <a:t>Заюшкина</a:t>
            </a:r>
            <a:r>
              <a:rPr lang="ru-RU" dirty="0"/>
              <a:t> избушка</a:t>
            </a:r>
            <a:r>
              <a:rPr lang="ru-RU" dirty="0" smtClean="0"/>
              <a:t>».</a:t>
            </a:r>
            <a:endParaRPr lang="ru-RU" dirty="0"/>
          </a:p>
          <a:p>
            <a:r>
              <a:rPr lang="ru-RU" dirty="0" smtClean="0"/>
              <a:t>2.Агния </a:t>
            </a:r>
            <a:r>
              <a:rPr lang="ru-RU" dirty="0" err="1"/>
              <a:t>Барто</a:t>
            </a:r>
            <a:r>
              <a:rPr lang="ru-RU" dirty="0"/>
              <a:t> из цикла «Игрушки</a:t>
            </a:r>
            <a:r>
              <a:rPr lang="ru-RU" dirty="0" smtClean="0"/>
              <a:t>».</a:t>
            </a:r>
            <a:endParaRPr lang="ru-RU" dirty="0"/>
          </a:p>
          <a:p>
            <a:r>
              <a:rPr lang="ru-RU" dirty="0" smtClean="0"/>
              <a:t>3.Русские </a:t>
            </a:r>
            <a:r>
              <a:rPr lang="ru-RU" dirty="0"/>
              <a:t>народные песенки и </a:t>
            </a:r>
            <a:r>
              <a:rPr lang="ru-RU" dirty="0" err="1"/>
              <a:t>потешки</a:t>
            </a:r>
            <a:r>
              <a:rPr lang="ru-RU" dirty="0"/>
              <a:t> и т.д</a:t>
            </a:r>
            <a:r>
              <a:rPr lang="ru-RU" dirty="0" smtClean="0"/>
              <a:t>.</a:t>
            </a:r>
            <a:endParaRPr lang="ru-RU" dirty="0"/>
          </a:p>
          <a:p>
            <a:r>
              <a:rPr lang="ru-RU" b="1" dirty="0">
                <a:solidFill>
                  <a:schemeClr val="bg2">
                    <a:lumMod val="25000"/>
                  </a:schemeClr>
                </a:solidFill>
              </a:rPr>
              <a:t>Наглядно-дидактическое 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пособие: </a:t>
            </a:r>
            <a:r>
              <a:rPr lang="ru-RU" dirty="0"/>
              <a:t>«Рассказы по картинкам» («Репка», «Колобок», «Теремок</a:t>
            </a:r>
            <a:r>
              <a:rPr lang="ru-RU" dirty="0" smtClean="0"/>
              <a:t>»).</a:t>
            </a:r>
            <a:endParaRPr lang="ru-RU" dirty="0"/>
          </a:p>
          <a:p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                                                                Игровые 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</a:rPr>
              <a:t>упражнения: </a:t>
            </a:r>
            <a:r>
              <a:rPr lang="ru-RU" dirty="0"/>
              <a:t>«Узнай по голосу», «Угадай</a:t>
            </a:r>
            <a:r>
              <a:rPr lang="ru-RU" dirty="0" smtClean="0"/>
              <a:t>,</a:t>
            </a:r>
          </a:p>
          <a:p>
            <a:r>
              <a:rPr lang="ru-RU" dirty="0"/>
              <a:t> </a:t>
            </a:r>
            <a:r>
              <a:rPr lang="ru-RU" dirty="0" smtClean="0"/>
              <a:t>                                                                                                                </a:t>
            </a:r>
            <a:r>
              <a:rPr lang="ru-RU" dirty="0"/>
              <a:t>кто </a:t>
            </a:r>
            <a:r>
              <a:rPr lang="ru-RU" dirty="0" smtClean="0"/>
              <a:t>  я</a:t>
            </a:r>
            <a:r>
              <a:rPr lang="ru-RU" dirty="0"/>
              <a:t>», «Сказка, я тебя знаю</a:t>
            </a:r>
            <a:r>
              <a:rPr lang="ru-RU" dirty="0" smtClean="0"/>
              <a:t>».</a:t>
            </a:r>
            <a:endParaRPr lang="ru-RU" dirty="0"/>
          </a:p>
          <a:p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                                                                   Пальчиковая 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</a:rPr>
              <a:t>гимнастика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:</a:t>
            </a:r>
            <a:endParaRPr lang="ru-RU" b="1" dirty="0">
              <a:solidFill>
                <a:schemeClr val="bg2">
                  <a:lumMod val="25000"/>
                </a:schemeClr>
              </a:solidFill>
            </a:endParaRPr>
          </a:p>
          <a:p>
            <a:r>
              <a:rPr lang="ru-RU" dirty="0" smtClean="0"/>
              <a:t>                                                                          Рассказывание </a:t>
            </a:r>
            <a:r>
              <a:rPr lang="ru-RU" dirty="0"/>
              <a:t>детям сказок с </a:t>
            </a:r>
            <a:r>
              <a:rPr lang="ru-RU" dirty="0" smtClean="0"/>
              <a:t>использованием</a:t>
            </a:r>
          </a:p>
          <a:p>
            <a:r>
              <a:rPr lang="ru-RU" dirty="0"/>
              <a:t>                                                                   </a:t>
            </a:r>
            <a:r>
              <a:rPr lang="ru-RU" dirty="0" smtClean="0"/>
              <a:t>         </a:t>
            </a:r>
            <a:r>
              <a:rPr lang="ru-RU" dirty="0"/>
              <a:t>серии картин: «Колобок», «Курочка Ряба</a:t>
            </a:r>
            <a:r>
              <a:rPr lang="ru-RU" dirty="0" smtClean="0"/>
              <a:t>»,</a:t>
            </a:r>
          </a:p>
          <a:p>
            <a:r>
              <a:rPr lang="ru-RU" dirty="0"/>
              <a:t> </a:t>
            </a:r>
            <a:r>
              <a:rPr lang="ru-RU" dirty="0" smtClean="0"/>
              <a:t>                                                                            </a:t>
            </a:r>
            <a:r>
              <a:rPr lang="ru-RU" dirty="0"/>
              <a:t>«</a:t>
            </a:r>
            <a:r>
              <a:rPr lang="ru-RU" dirty="0" err="1"/>
              <a:t>Заюшкина</a:t>
            </a:r>
            <a:r>
              <a:rPr lang="ru-RU" dirty="0"/>
              <a:t> избушка»,  «Волк и семеро козлят».</a:t>
            </a:r>
          </a:p>
          <a:p>
            <a:endParaRPr lang="ru-RU" dirty="0"/>
          </a:p>
        </p:txBody>
      </p:sp>
      <p:pic>
        <p:nvPicPr>
          <p:cNvPr id="7170" name="Picture 2" descr="H:\Первая младшая группа\Обработано к проекту\фото плюс4\IMG_347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933056"/>
            <a:ext cx="3359963" cy="273630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000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7171" name="Picture 3" descr="H:\Первая младшая группа\Обработано к проекту\фото плюс3\IMG_340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87998"/>
            <a:ext cx="3099990" cy="255782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000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4" name="TextBox 3"/>
          <p:cNvSpPr txBox="1"/>
          <p:nvPr/>
        </p:nvSpPr>
        <p:spPr>
          <a:xfrm>
            <a:off x="467544" y="620688"/>
            <a:ext cx="465544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>
                <a:solidFill>
                  <a:schemeClr val="accent2">
                    <a:lumMod val="75000"/>
                  </a:schemeClr>
                </a:solidFill>
              </a:rPr>
              <a:t>Речевое развитие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0224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4874" y="332656"/>
            <a:ext cx="82942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Познавательное развитие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1556792"/>
            <a:ext cx="5112568" cy="1368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 descr="H:\Первая младшая группа\Обработано к проекту\фото плюс4\IMG_348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8408" y="3116018"/>
            <a:ext cx="2701251" cy="3627958"/>
          </a:xfrm>
          <a:prstGeom prst="ellipse">
            <a:avLst/>
          </a:prstGeom>
          <a:ln w="63500" cap="rnd">
            <a:solidFill>
              <a:srgbClr val="FF00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:\Первая младшая группа\Обработано к проекту\фото плюс4\IMG_348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57" y="1167907"/>
            <a:ext cx="3388407" cy="252806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6149" name="Picture 5" descr="H:\Первая младшая группа\Обработано к проекту\фото плюс4\IMG_349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7860" y="3695976"/>
            <a:ext cx="4064000" cy="3048000"/>
          </a:xfrm>
          <a:prstGeom prst="cloudCallout">
            <a:avLst/>
          </a:prstGeom>
          <a:noFill/>
          <a:ln w="38100">
            <a:solidFill>
              <a:srgbClr val="00B0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8870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" y="7211"/>
            <a:ext cx="932452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Социально-коммуникативное развитие</a:t>
            </a:r>
            <a:endParaRPr lang="ru-RU" sz="4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1506" y="1624232"/>
            <a:ext cx="5724162" cy="1228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 descr="H:\Первая младшая группа\Обработано к проекту\фото плюс4\IMG_343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6061" y="3861048"/>
            <a:ext cx="3660499" cy="274537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0070C0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5123" name="Picture 3" descr="H:\Первая младшая группа\Обработано к проекту\фото плюс4\IMG_347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2852936"/>
            <a:ext cx="2850242" cy="265762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5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:\Первая младшая группа\Обработано к проекту\фото плюс4\IMG_347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51" y="1612849"/>
            <a:ext cx="3140772" cy="245740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5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3642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260648"/>
            <a:ext cx="8586004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Художественно-эстетическое </a:t>
            </a:r>
          </a:p>
          <a:p>
            <a:pPr algn="ctr"/>
            <a:r>
              <a:rPr lang="ru-RU" sz="4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развитие</a:t>
            </a:r>
            <a:endParaRPr lang="ru-RU" sz="4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851920" y="1830308"/>
            <a:ext cx="505761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>
                <a:solidFill>
                  <a:srgbClr val="FF0000"/>
                </a:solidFill>
              </a:rPr>
              <a:t>Продуктивная деятельность: </a:t>
            </a:r>
          </a:p>
          <a:p>
            <a:r>
              <a:rPr lang="ru-RU" dirty="0" smtClean="0"/>
              <a:t>1.Конструирование </a:t>
            </a:r>
            <a:r>
              <a:rPr lang="ru-RU" dirty="0"/>
              <a:t>«Дорожка для колобка», «Мы построим теремок»;</a:t>
            </a:r>
          </a:p>
          <a:p>
            <a:r>
              <a:rPr lang="ru-RU" dirty="0" smtClean="0"/>
              <a:t>2.Налеп </a:t>
            </a:r>
            <a:r>
              <a:rPr lang="ru-RU" dirty="0"/>
              <a:t>«Катится колобок по дорожке»;</a:t>
            </a:r>
          </a:p>
          <a:p>
            <a:r>
              <a:rPr lang="ru-RU" dirty="0" smtClean="0"/>
              <a:t>3.Аппликация </a:t>
            </a:r>
            <a:r>
              <a:rPr lang="ru-RU" dirty="0"/>
              <a:t>«</a:t>
            </a:r>
            <a:r>
              <a:rPr lang="ru-RU" dirty="0" err="1"/>
              <a:t>Заюшкина</a:t>
            </a:r>
            <a:r>
              <a:rPr lang="ru-RU" dirty="0"/>
              <a:t> избушка»;</a:t>
            </a:r>
          </a:p>
          <a:p>
            <a:r>
              <a:rPr lang="ru-RU" dirty="0" smtClean="0"/>
              <a:t>4.Рассматривание</a:t>
            </a:r>
            <a:r>
              <a:rPr lang="ru-RU" dirty="0"/>
              <a:t>:  иллюстраций,  сюжетных картинок, картин для рассказывания (по русским народным сказкам).</a:t>
            </a:r>
          </a:p>
        </p:txBody>
      </p:sp>
      <p:pic>
        <p:nvPicPr>
          <p:cNvPr id="4098" name="Picture 2" descr="H:\Первая младшая группа\Обработано к проекту\фото плюс4\IMG_349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1556792"/>
            <a:ext cx="2992107" cy="224408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000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4099" name="Picture 3" descr="H:\Первая младшая группа\Обработано к проекту\фото плюс4\IMG_350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4099947"/>
            <a:ext cx="3386042" cy="253953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000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4100" name="Picture 4" descr="H:\Первая младшая группа\Обработано к проекту\фото плюс4\IMG_344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358" y="4077072"/>
            <a:ext cx="3194219" cy="2547889"/>
          </a:xfrm>
          <a:prstGeom prst="roundRect">
            <a:avLst>
              <a:gd name="adj" fmla="val 16667"/>
            </a:avLst>
          </a:prstGeom>
          <a:ln w="57150">
            <a:solidFill>
              <a:srgbClr val="FFFF0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3621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86277" y="260648"/>
            <a:ext cx="69156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Физическое развитие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23928" y="1412776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i="1" dirty="0">
                <a:solidFill>
                  <a:srgbClr val="FF0000"/>
                </a:solidFill>
              </a:rPr>
              <a:t>Подвижные игры</a:t>
            </a:r>
            <a:r>
              <a:rPr lang="ru-RU" b="1" i="1" dirty="0" smtClean="0">
                <a:solidFill>
                  <a:srgbClr val="FF0000"/>
                </a:solidFill>
              </a:rPr>
              <a:t>:</a:t>
            </a:r>
          </a:p>
          <a:p>
            <a:r>
              <a:rPr lang="ru-RU" dirty="0" smtClean="0"/>
              <a:t> </a:t>
            </a:r>
            <a:r>
              <a:rPr lang="ru-RU" dirty="0"/>
              <a:t>«Догоните колобка», «Весёлые зайчата», «Ходим как …», «Дедка за репку»</a:t>
            </a:r>
          </a:p>
        </p:txBody>
      </p:sp>
      <p:pic>
        <p:nvPicPr>
          <p:cNvPr id="3074" name="Picture 2" descr="H:\Первая младшая группа\Обработано к проекту\фото плюс6\IMG_351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412776"/>
            <a:ext cx="2992107" cy="2244080"/>
          </a:xfrm>
          <a:prstGeom prst="cloud">
            <a:avLst/>
          </a:prstGeom>
          <a:noFill/>
          <a:ln w="57150"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H:\Первая младшая группа\Обработано к проекту\фото плюс6\IMG_352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6277" y="3867233"/>
            <a:ext cx="2791854" cy="2645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:\Первая младшая группа\Обработано к проекту\фото плюс6\IMG_351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3165" y="2442766"/>
            <a:ext cx="3052763" cy="4064000"/>
          </a:xfrm>
          <a:prstGeom prst="ellipse">
            <a:avLst/>
          </a:prstGeom>
          <a:ln w="57150" cap="rnd">
            <a:solidFill>
              <a:srgbClr val="FFFF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7609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1331640" y="1052736"/>
            <a:ext cx="244827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200" b="1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200888" y="764705"/>
            <a:ext cx="8835608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                                               Создание условий для самостоятельной</a:t>
            </a:r>
          </a:p>
          <a:p>
            <a:r>
              <a:rPr lang="ru-RU" sz="2400" b="1" dirty="0"/>
              <a:t>                                                                 деятельности детей</a:t>
            </a:r>
            <a:r>
              <a:rPr lang="ru-RU" sz="2400" b="1" dirty="0" smtClean="0"/>
              <a:t>:</a:t>
            </a:r>
          </a:p>
          <a:p>
            <a:endParaRPr lang="ru-RU" sz="2400" b="1" dirty="0"/>
          </a:p>
          <a:p>
            <a:endParaRPr lang="ru-RU" sz="2400" b="1" dirty="0"/>
          </a:p>
          <a:p>
            <a:r>
              <a:rPr lang="ru-RU" sz="1600" dirty="0" smtClean="0"/>
              <a:t>Пополнилась библиотека группы за счет проведенной акции «Подари книгу группе».</a:t>
            </a:r>
          </a:p>
          <a:p>
            <a:endParaRPr lang="ru-RU" sz="1600" dirty="0" smtClean="0"/>
          </a:p>
          <a:p>
            <a:r>
              <a:rPr lang="ru-RU" sz="1600" dirty="0" smtClean="0"/>
              <a:t> </a:t>
            </a:r>
            <a:r>
              <a:rPr lang="ru-RU" dirty="0" smtClean="0"/>
              <a:t>Дидактические игры: «Колобок», «Гуси-лебеди», «Теремок».</a:t>
            </a:r>
          </a:p>
          <a:p>
            <a:endParaRPr lang="ru-RU" dirty="0" smtClean="0"/>
          </a:p>
          <a:p>
            <a:r>
              <a:rPr lang="ru-RU" dirty="0" smtClean="0"/>
              <a:t>Приобретение настольных театров: «Курочка Ряба», «Репка», «Теремок».</a:t>
            </a:r>
          </a:p>
          <a:p>
            <a:endParaRPr lang="ru-RU" dirty="0"/>
          </a:p>
          <a:p>
            <a:r>
              <a:rPr lang="ru-RU" dirty="0"/>
              <a:t>Атрибуты </a:t>
            </a:r>
            <a:r>
              <a:rPr lang="ru-RU" dirty="0" smtClean="0"/>
              <a:t>к творческим  </a:t>
            </a:r>
            <a:r>
              <a:rPr lang="ru-RU" dirty="0"/>
              <a:t>сюжетно-ролевым </a:t>
            </a:r>
            <a:r>
              <a:rPr lang="ru-RU" dirty="0" smtClean="0"/>
              <a:t>играм.</a:t>
            </a:r>
          </a:p>
          <a:p>
            <a:endParaRPr lang="ru-RU" dirty="0"/>
          </a:p>
          <a:p>
            <a:r>
              <a:rPr lang="ru-RU" dirty="0"/>
              <a:t>Альбомы для рассматривания:  </a:t>
            </a:r>
          </a:p>
          <a:p>
            <a:r>
              <a:rPr lang="ru-RU" dirty="0"/>
              <a:t>                </a:t>
            </a:r>
            <a:r>
              <a:rPr lang="ru-RU" dirty="0" smtClean="0"/>
              <a:t>«Читаем всей семьей»,</a:t>
            </a:r>
          </a:p>
          <a:p>
            <a:r>
              <a:rPr lang="ru-RU" dirty="0"/>
              <a:t> </a:t>
            </a:r>
            <a:r>
              <a:rPr lang="ru-RU" dirty="0" smtClean="0"/>
              <a:t>               «Узнай сказку».</a:t>
            </a:r>
          </a:p>
          <a:p>
            <a:endParaRPr lang="ru-RU" dirty="0"/>
          </a:p>
          <a:p>
            <a:r>
              <a:rPr lang="ru-RU" dirty="0" smtClean="0"/>
              <a:t>Изготовлены стенды:</a:t>
            </a:r>
          </a:p>
          <a:p>
            <a:r>
              <a:rPr lang="ru-RU" dirty="0" smtClean="0"/>
              <a:t>  </a:t>
            </a:r>
            <a:r>
              <a:rPr lang="ru-RU" dirty="0"/>
              <a:t>	</a:t>
            </a:r>
            <a:r>
              <a:rPr lang="ru-RU" dirty="0" smtClean="0"/>
              <a:t>«Книжки первые мои!»,</a:t>
            </a:r>
          </a:p>
          <a:p>
            <a:r>
              <a:rPr lang="ru-RU" dirty="0"/>
              <a:t> </a:t>
            </a:r>
            <a:r>
              <a:rPr lang="ru-RU" dirty="0" smtClean="0"/>
              <a:t>                  « Это интересно!».</a:t>
            </a:r>
            <a:endParaRPr lang="ru-RU" dirty="0"/>
          </a:p>
          <a:p>
            <a:r>
              <a:rPr lang="ru-RU" dirty="0"/>
              <a:t>	</a:t>
            </a: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174" y="138055"/>
            <a:ext cx="2809786" cy="210636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57150">
            <a:solidFill>
              <a:srgbClr val="FF0000"/>
            </a:solidFill>
            <a:miter lim="800000"/>
            <a:headEnd/>
            <a:tailEnd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3861048"/>
            <a:ext cx="3485239" cy="2612713"/>
          </a:xfrm>
          <a:prstGeom prst="round2DiagRect">
            <a:avLst>
              <a:gd name="adj1" fmla="val 16667"/>
              <a:gd name="adj2" fmla="val 0"/>
            </a:avLst>
          </a:prstGeom>
          <a:ln w="57150">
            <a:solidFill>
              <a:srgbClr val="FF0000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533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332656"/>
            <a:ext cx="7628384" cy="72008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tx1"/>
                </a:solidFill>
              </a:rPr>
              <a:t>Проект «Книжки первые мои!»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123556" y="1124744"/>
            <a:ext cx="3768923" cy="1944216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«Если с детства  у ребенка не воспитана любовь к книге, если чтение не стало его духовной потребностью на всю жизнь – в годы отрочества душа подростка будет пустой, на свет Божий выползает, как будто неизвестно откуда взявшееся плохое».</a:t>
            </a:r>
          </a:p>
          <a:p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В.А. Сухомлинский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028" name="Picture 4" descr="H:\Первая младшая группа\Обработано к проекту\фото плюс4\IMG_345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564904"/>
            <a:ext cx="4872037" cy="390207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4178930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" y="1196752"/>
            <a:ext cx="6012160" cy="5661248"/>
          </a:xfrm>
        </p:spPr>
        <p:txBody>
          <a:bodyPr>
            <a:normAutofit fontScale="90000"/>
          </a:bodyPr>
          <a:lstStyle/>
          <a:p>
            <a:pPr algn="l"/>
            <a:r>
              <a:rPr lang="ru-RU" sz="3600" b="1" i="1" dirty="0" smtClean="0">
                <a:solidFill>
                  <a:srgbClr val="FF0000"/>
                </a:solidFill>
              </a:rPr>
              <a:t/>
            </a:r>
            <a:br>
              <a:rPr lang="ru-RU" sz="3600" b="1" i="1" dirty="0" smtClean="0">
                <a:solidFill>
                  <a:srgbClr val="FF0000"/>
                </a:solidFill>
              </a:rPr>
            </a:br>
            <a:r>
              <a:rPr lang="ru-RU" sz="3600" b="1" i="1" dirty="0" smtClean="0">
                <a:solidFill>
                  <a:srgbClr val="FF0000"/>
                </a:solidFill>
              </a:rPr>
              <a:t>Консультации:</a:t>
            </a: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36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</a:rPr>
              <a:t>1. Чтобы ребенок стал «</a:t>
            </a:r>
            <a:r>
              <a:rPr lang="ru-RU" sz="3600" dirty="0" err="1" smtClean="0">
                <a:solidFill>
                  <a:schemeClr val="tx2">
                    <a:lumMod val="75000"/>
                  </a:schemeClr>
                </a:solidFill>
              </a:rPr>
              <a:t>Читайкой</a:t>
            </a: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</a:rPr>
              <a:t>».</a:t>
            </a:r>
            <a:br>
              <a:rPr lang="ru-RU" sz="36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</a:rPr>
              <a:t>2. Растим будущего читателя.</a:t>
            </a:r>
            <a:br>
              <a:rPr lang="ru-RU" sz="36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</a:rPr>
              <a:t>3. 7 секретов воспитания интереса     к чтению.</a:t>
            </a:r>
            <a:br>
              <a:rPr lang="ru-RU" sz="36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en-US" sz="3600" dirty="0" smtClean="0">
                <a:solidFill>
                  <a:schemeClr val="tx2">
                    <a:lumMod val="75000"/>
                  </a:schemeClr>
                </a:solidFill>
              </a:rPr>
              <a:t>4</a:t>
            </a: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</a:rPr>
              <a:t>. Пальчиковая гимнастика по потешкам, стихотворениям и сказкам для детей с 1,6 до 3 лет.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764705"/>
            <a:ext cx="2304256" cy="172738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57150">
            <a:solidFill>
              <a:srgbClr val="FF0000"/>
            </a:solidFill>
            <a:miter lim="800000"/>
            <a:headEnd/>
            <a:tailEnd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" name="TextBox 1"/>
          <p:cNvSpPr txBox="1"/>
          <p:nvPr/>
        </p:nvSpPr>
        <p:spPr>
          <a:xfrm>
            <a:off x="26855" y="260648"/>
            <a:ext cx="8424936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Вовлечение  родителей в образовательный процесс</a:t>
            </a:r>
            <a:r>
              <a:rPr lang="ru-RU" dirty="0" smtClean="0"/>
              <a:t>:</a:t>
            </a:r>
          </a:p>
          <a:p>
            <a:endParaRPr lang="ru-RU" dirty="0" smtClean="0"/>
          </a:p>
          <a:p>
            <a:endParaRPr lang="ru-RU" dirty="0"/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3019" y="2636912"/>
            <a:ext cx="2818602" cy="199459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5146" y="4941168"/>
            <a:ext cx="2276475" cy="1706562"/>
          </a:xfrm>
          <a:prstGeom prst="roundRect">
            <a:avLst>
              <a:gd name="adj" fmla="val 16667"/>
            </a:avLst>
          </a:prstGeom>
          <a:ln w="57150">
            <a:solidFill>
              <a:srgbClr val="FF0000"/>
            </a:solidFill>
            <a:miter lim="800000"/>
            <a:headEnd/>
            <a:tailEnd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0747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87624" y="0"/>
            <a:ext cx="7412360" cy="836712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3 этап - творческий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908720"/>
            <a:ext cx="8790310" cy="3960440"/>
          </a:xfrm>
        </p:spPr>
        <p:txBody>
          <a:bodyPr>
            <a:normAutofit/>
          </a:bodyPr>
          <a:lstStyle/>
          <a:p>
            <a:pPr algn="l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Оформление альбома: «Мы </a:t>
            </a:r>
            <a:r>
              <a:rPr lang="ru-RU" sz="2800" b="1" dirty="0">
                <a:solidFill>
                  <a:schemeClr val="tx2">
                    <a:lumMod val="75000"/>
                  </a:schemeClr>
                </a:solidFill>
              </a:rPr>
              <a:t>читаем всей семьей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».</a:t>
            </a:r>
          </a:p>
          <a:p>
            <a:pPr algn="l"/>
            <a:endParaRPr lang="ru-RU" dirty="0">
              <a:solidFill>
                <a:schemeClr val="tx2">
                  <a:lumMod val="75000"/>
                </a:schemeClr>
              </a:solidFill>
            </a:endParaRPr>
          </a:p>
          <a:p>
            <a:pPr algn="l"/>
            <a:endParaRPr lang="ru-RU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l"/>
            <a:endParaRPr lang="ru-RU" dirty="0">
              <a:solidFill>
                <a:schemeClr val="tx2">
                  <a:lumMod val="75000"/>
                </a:schemeClr>
              </a:solidFill>
            </a:endParaRPr>
          </a:p>
          <a:p>
            <a:pPr algn="l"/>
            <a:endParaRPr lang="ru-RU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dirty="0"/>
              <a:t>	</a:t>
            </a:r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1410560"/>
              </p:ext>
            </p:extLst>
          </p:nvPr>
        </p:nvGraphicFramePr>
        <p:xfrm>
          <a:off x="323528" y="1556792"/>
          <a:ext cx="3312368" cy="22522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21" name="Документ" r:id="rId3" imgW="9779000" imgH="6650001" progId="Word.Document.12">
                  <p:embed/>
                </p:oleObj>
              </mc:Choice>
              <mc:Fallback>
                <p:oleObj name="Документ" r:id="rId3" imgW="9779000" imgH="665000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23528" y="1556792"/>
                        <a:ext cx="3312368" cy="225223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5979328"/>
              </p:ext>
            </p:extLst>
          </p:nvPr>
        </p:nvGraphicFramePr>
        <p:xfrm>
          <a:off x="6354839" y="4077072"/>
          <a:ext cx="2789161" cy="19599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22" name="Документ" r:id="rId5" imgW="9779000" imgH="6872172" progId="Word.Document.12">
                  <p:embed/>
                </p:oleObj>
              </mc:Choice>
              <mc:Fallback>
                <p:oleObj name="Документ" r:id="rId5" imgW="9779000" imgH="687217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354839" y="4077072"/>
                        <a:ext cx="2789161" cy="195999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6188127"/>
              </p:ext>
            </p:extLst>
          </p:nvPr>
        </p:nvGraphicFramePr>
        <p:xfrm>
          <a:off x="2843808" y="2132856"/>
          <a:ext cx="3223475" cy="21917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23" name="Документ" r:id="rId7" imgW="9779000" imgH="6650001" progId="Word.Document.12">
                  <p:embed/>
                </p:oleObj>
              </mc:Choice>
              <mc:Fallback>
                <p:oleObj name="Документ" r:id="rId7" imgW="9779000" imgH="665000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843808" y="2132856"/>
                        <a:ext cx="3223475" cy="219179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Объект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4663289"/>
              </p:ext>
            </p:extLst>
          </p:nvPr>
        </p:nvGraphicFramePr>
        <p:xfrm>
          <a:off x="5876720" y="1340768"/>
          <a:ext cx="3267280" cy="21458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24" name="Документ" r:id="rId9" imgW="9779000" imgH="6421349" progId="Word.Document.12">
                  <p:embed/>
                </p:oleObj>
              </mc:Choice>
              <mc:Fallback>
                <p:oleObj name="Документ" r:id="rId9" imgW="9779000" imgH="642134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876720" y="1340768"/>
                        <a:ext cx="3267280" cy="214585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Объект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5891266"/>
              </p:ext>
            </p:extLst>
          </p:nvPr>
        </p:nvGraphicFramePr>
        <p:xfrm>
          <a:off x="0" y="4293096"/>
          <a:ext cx="2906338" cy="19027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25" name="Документ" r:id="rId11" imgW="9779000" imgH="6402264" progId="Word.Document.12">
                  <p:embed/>
                </p:oleObj>
              </mc:Choice>
              <mc:Fallback>
                <p:oleObj name="Документ" r:id="rId11" imgW="9779000" imgH="640226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0" y="4293096"/>
                        <a:ext cx="2906338" cy="190274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Объект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1255733"/>
              </p:ext>
            </p:extLst>
          </p:nvPr>
        </p:nvGraphicFramePr>
        <p:xfrm>
          <a:off x="2771800" y="4437112"/>
          <a:ext cx="3370972" cy="2246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26" name="Документ" r:id="rId13" imgW="9779000" imgH="6516770" progId="Word.Document.12">
                  <p:embed/>
                </p:oleObj>
              </mc:Choice>
              <mc:Fallback>
                <p:oleObj name="Документ" r:id="rId13" imgW="9779000" imgH="651677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771800" y="4437112"/>
                        <a:ext cx="3370972" cy="2246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4425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260648"/>
            <a:ext cx="563006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/>
              <a:t>Выставка настольных театров</a:t>
            </a:r>
            <a:r>
              <a:rPr lang="ru-RU" dirty="0"/>
              <a:t>.</a:t>
            </a:r>
          </a:p>
        </p:txBody>
      </p:sp>
      <p:pic>
        <p:nvPicPr>
          <p:cNvPr id="13314" name="Picture 2" descr="H:\Первая младшая группа\Обработано к проекту\фото плюс2\IMG_335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4829" y="4160895"/>
            <a:ext cx="2669956" cy="259911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5" name="Picture 3" descr="H:\Первая младшая группа\Обработано к проекту\фото плюс2\IMG_336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193" y="1124744"/>
            <a:ext cx="2608064" cy="1956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H:\Первая младшая группа\Обработано к проекту\фото плюс2\IMG_335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645024"/>
            <a:ext cx="2634986" cy="2556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7" name="Picture 5" descr="H:\Первая младшая группа\Обработано к проекту\фото плюс2\IMG_337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8272" y="764704"/>
            <a:ext cx="2992107" cy="2244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8" name="Picture 6" descr="H:\Первая младшая группа\Обработано к проекту\фото плюс3\IMG_3392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6643" y="712301"/>
            <a:ext cx="2746328" cy="305340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9" name="Picture 7" descr="H:\Первая младшая группа\Обработано к проекту\фото плюс3\IMG_3423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9322" y="3765705"/>
            <a:ext cx="3133687" cy="2702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1338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404664"/>
            <a:ext cx="792088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/>
              <a:t>Тематическая  выставка в книжном уголке </a:t>
            </a:r>
            <a:endParaRPr lang="ru-RU" sz="2800" b="1" dirty="0" smtClean="0"/>
          </a:p>
          <a:p>
            <a:r>
              <a:rPr lang="ru-RU" sz="2800" b="1" dirty="0"/>
              <a:t> </a:t>
            </a:r>
            <a:r>
              <a:rPr lang="ru-RU" sz="2800" b="1" dirty="0" smtClean="0"/>
              <a:t>                                            </a:t>
            </a:r>
            <a:r>
              <a:rPr lang="ru-RU" sz="2800" b="1" dirty="0"/>
              <a:t>«Мы любим </a:t>
            </a:r>
            <a:r>
              <a:rPr lang="ru-RU" sz="2800" b="1"/>
              <a:t>сказки</a:t>
            </a:r>
            <a:r>
              <a:rPr lang="ru-RU" sz="2800" b="1" smtClean="0"/>
              <a:t>»</a:t>
            </a:r>
            <a:endParaRPr lang="ru-RU" sz="2800" b="1" dirty="0"/>
          </a:p>
        </p:txBody>
      </p:sp>
      <p:pic>
        <p:nvPicPr>
          <p:cNvPr id="14338" name="Picture 2" descr="H:\Первая младшая группа\Обработано к проекту\фото плюс1\IMG_334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05" y="1052736"/>
            <a:ext cx="3487936" cy="261595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000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4339" name="Picture 3" descr="H:\Первая младшая группа\Обработано к проекту\фото плюс3\IMG_340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18" y="3668688"/>
            <a:ext cx="3726790" cy="2990167"/>
          </a:xfrm>
          <a:prstGeom prst="roundRect">
            <a:avLst>
              <a:gd name="adj" fmla="val 16667"/>
            </a:avLst>
          </a:prstGeom>
          <a:ln w="57150">
            <a:solidFill>
              <a:srgbClr val="FF0000"/>
            </a:solidFill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H:\Первая младшая группа\Обработано к проекту\фото плюс3\IMG_3413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768"/>
          <a:stretch/>
        </p:blipFill>
        <p:spPr bwMode="auto">
          <a:xfrm>
            <a:off x="4736005" y="1497528"/>
            <a:ext cx="4064000" cy="217116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0000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  <a:extLst/>
        </p:spPr>
      </p:pic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39" y="4042904"/>
            <a:ext cx="3671933" cy="275266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76200">
            <a:solidFill>
              <a:srgbClr val="FF0000"/>
            </a:solidFill>
            <a:miter lim="800000"/>
            <a:headEnd/>
            <a:tailEnd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0585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" y="0"/>
            <a:ext cx="8964488" cy="3447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i="1" dirty="0">
                <a:solidFill>
                  <a:srgbClr val="FF0000"/>
                </a:solidFill>
              </a:rPr>
              <a:t>Изготовление стендов:     </a:t>
            </a:r>
            <a:endParaRPr lang="ru-RU" sz="4000" b="1" i="1" dirty="0" smtClean="0">
              <a:solidFill>
                <a:srgbClr val="FF0000"/>
              </a:solidFill>
            </a:endParaRPr>
          </a:p>
          <a:p>
            <a:r>
              <a:rPr lang="ru-RU" sz="4000" b="1" i="1" dirty="0" smtClean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rgbClr val="FF0000"/>
                </a:solidFill>
              </a:rPr>
              <a:t>«Книжки первые мои</a:t>
            </a:r>
            <a:r>
              <a:rPr lang="ru-RU" sz="2800" b="1" dirty="0" smtClean="0">
                <a:solidFill>
                  <a:srgbClr val="FF0000"/>
                </a:solidFill>
              </a:rPr>
              <a:t>!»</a:t>
            </a:r>
          </a:p>
          <a:p>
            <a:r>
              <a:rPr lang="ru-RU" sz="2800" b="1" dirty="0">
                <a:solidFill>
                  <a:srgbClr val="FF0000"/>
                </a:solidFill>
              </a:rPr>
              <a:t>             « Это интересно!».</a:t>
            </a:r>
          </a:p>
          <a:p>
            <a:endParaRPr lang="ru-RU" sz="2800" b="1" dirty="0" smtClean="0">
              <a:solidFill>
                <a:srgbClr val="FF0000"/>
              </a:solidFill>
            </a:endParaRPr>
          </a:p>
          <a:p>
            <a:r>
              <a:rPr lang="ru-RU" sz="2800" b="1" dirty="0">
                <a:solidFill>
                  <a:srgbClr val="FF0000"/>
                </a:solidFill>
              </a:rPr>
              <a:t> </a:t>
            </a:r>
            <a:r>
              <a:rPr lang="ru-RU" sz="2800" b="1" dirty="0" smtClean="0">
                <a:solidFill>
                  <a:srgbClr val="FF0000"/>
                </a:solidFill>
              </a:rPr>
              <a:t>                                     </a:t>
            </a:r>
          </a:p>
          <a:p>
            <a:r>
              <a:rPr lang="ru-RU" dirty="0" smtClean="0"/>
              <a:t>                                                </a:t>
            </a:r>
          </a:p>
          <a:p>
            <a:r>
              <a:rPr lang="ru-RU" sz="3600" dirty="0" smtClean="0"/>
              <a:t>                                                                                                                  </a:t>
            </a:r>
            <a:endParaRPr lang="ru-RU" sz="3600" dirty="0"/>
          </a:p>
        </p:txBody>
      </p:sp>
      <p:pic>
        <p:nvPicPr>
          <p:cNvPr id="15362" name="Picture 2" descr="H:\Первая младшая группа\Обработано к проекту\фото плюс3\IMG_345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06323"/>
            <a:ext cx="4139952" cy="33407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3" name="Picture 3" descr="H:\Первая младшая группа\Обработано к проекту\фото плюс4\IMG_345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598" y="2603675"/>
            <a:ext cx="4064000" cy="33528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57150">
            <a:solidFill>
              <a:srgbClr val="FFFF00"/>
            </a:solidFill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7371" y="3645024"/>
            <a:ext cx="3768597" cy="282513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4010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88640"/>
            <a:ext cx="799288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>
                <a:solidFill>
                  <a:srgbClr val="FF0000"/>
                </a:solidFill>
              </a:rPr>
              <a:t>Итоговое мероприятие </a:t>
            </a:r>
            <a:r>
              <a:rPr lang="ru-RU" sz="3200" b="1" i="1" dirty="0" smtClean="0">
                <a:solidFill>
                  <a:srgbClr val="FF0000"/>
                </a:solidFill>
              </a:rPr>
              <a:t>проекта:</a:t>
            </a:r>
          </a:p>
          <a:p>
            <a:r>
              <a:rPr lang="ru-RU" sz="3200" dirty="0"/>
              <a:t> </a:t>
            </a:r>
            <a:r>
              <a:rPr lang="ru-RU" sz="3200" dirty="0" smtClean="0"/>
              <a:t>                                           </a:t>
            </a:r>
            <a:r>
              <a:rPr lang="ru-RU" sz="3200" b="1" i="1" dirty="0">
                <a:solidFill>
                  <a:srgbClr val="C00000"/>
                </a:solidFill>
              </a:rPr>
              <a:t>«</a:t>
            </a:r>
            <a:r>
              <a:rPr lang="ru-RU" sz="3200" b="1" i="1" dirty="0" err="1">
                <a:solidFill>
                  <a:srgbClr val="C00000"/>
                </a:solidFill>
              </a:rPr>
              <a:t>Лисичкины</a:t>
            </a:r>
            <a:r>
              <a:rPr lang="ru-RU" sz="3200" b="1" i="1" dirty="0">
                <a:solidFill>
                  <a:srgbClr val="C00000"/>
                </a:solidFill>
              </a:rPr>
              <a:t> сказки</a:t>
            </a:r>
            <a:r>
              <a:rPr lang="ru-RU" sz="3200" b="1" i="1" dirty="0" smtClean="0">
                <a:solidFill>
                  <a:srgbClr val="C00000"/>
                </a:solidFill>
              </a:rPr>
              <a:t>».</a:t>
            </a:r>
            <a:endParaRPr lang="ru-RU" sz="3200" b="1" i="1" dirty="0">
              <a:solidFill>
                <a:srgbClr val="C00000"/>
              </a:solidFill>
            </a:endParaRPr>
          </a:p>
          <a:p>
            <a:r>
              <a:rPr lang="en-US" sz="1400" b="1" i="1" dirty="0">
                <a:solidFill>
                  <a:srgbClr val="C00000"/>
                </a:solidFill>
              </a:rPr>
              <a:t>https://yadi.sk/i/O-b2My7W3FQfps</a:t>
            </a:r>
            <a:endParaRPr lang="ru-RU" sz="1400" b="1" i="1" dirty="0" smtClean="0">
              <a:solidFill>
                <a:srgbClr val="C00000"/>
              </a:solidFill>
            </a:endParaRPr>
          </a:p>
          <a:p>
            <a:endParaRPr lang="ru-RU" sz="3200" b="1" i="1" dirty="0">
              <a:solidFill>
                <a:srgbClr val="C00000"/>
              </a:solidFill>
            </a:endParaRPr>
          </a:p>
          <a:p>
            <a:r>
              <a:rPr lang="ru-RU" sz="4400" b="1" i="1" dirty="0">
                <a:solidFill>
                  <a:srgbClr val="FF0000"/>
                </a:solidFill>
              </a:rPr>
              <a:t>Презентация проекта</a:t>
            </a:r>
            <a:r>
              <a:rPr lang="ru-RU" sz="4400" b="1" i="1" dirty="0" smtClean="0">
                <a:solidFill>
                  <a:srgbClr val="FF0000"/>
                </a:solidFill>
              </a:rPr>
              <a:t>.</a:t>
            </a:r>
          </a:p>
          <a:p>
            <a:r>
              <a:rPr lang="en-US" sz="1400" b="1" i="1" dirty="0">
                <a:solidFill>
                  <a:srgbClr val="FF0000"/>
                </a:solidFill>
              </a:rPr>
              <a:t>https://yadi.sk/i/x-lLzkFN3FQg8K</a:t>
            </a:r>
            <a:endParaRPr lang="ru-RU" sz="1400" b="1" i="1" dirty="0">
              <a:solidFill>
                <a:srgbClr val="FF0000"/>
              </a:solidFill>
            </a:endParaRPr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771" y="4143815"/>
            <a:ext cx="3140973" cy="2354634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5858" y="3805115"/>
            <a:ext cx="2924547" cy="2192390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602781"/>
            <a:ext cx="3029728" cy="2271239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  <a:extLst/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2799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79512" y="908721"/>
            <a:ext cx="7920880" cy="4536504"/>
          </a:xfrm>
        </p:spPr>
        <p:txBody>
          <a:bodyPr>
            <a:noAutofit/>
          </a:bodyPr>
          <a:lstStyle/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У детей: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  <a:p>
            <a:pPr marL="171450" indent="-171450">
              <a:buFont typeface="Arial" pitchFamily="34" charset="0"/>
              <a:buChar char="•"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Обогатился словарный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запас «активный» и «пассивный»;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развивается связанная диалогическую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речь;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повысился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познавательный интерес;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роявляется  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бережного отношения к книге;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ф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ормируется интерес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к слушанию литературных произведений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рассматриванию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иллюстраций.</a:t>
            </a:r>
          </a:p>
          <a:p>
            <a:pPr marL="171450" indent="-171450">
              <a:buFont typeface="Arial" pitchFamily="34" charset="0"/>
              <a:buChar char="•"/>
            </a:pP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Педагоги: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  <a:p>
            <a:pPr marL="171450" indent="-171450">
              <a:buFont typeface="Arial" pitchFamily="34" charset="0"/>
              <a:buChar char="•"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рименили практический принцип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обучения, через проведение консультаций, открытых мероприятий; 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овысили уровень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педагогической компетентности в области художественно-речевого развития;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обогатили образовательную среду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необходимым оборудованием;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ополнили учебно-методическую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базу в данном направлении.</a:t>
            </a:r>
          </a:p>
          <a:p>
            <a:pPr marL="171450" indent="-171450">
              <a:buFont typeface="Arial" pitchFamily="34" charset="0"/>
              <a:buChar char="•"/>
            </a:pP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Родители: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  <a:p>
            <a:pPr marL="171450" indent="-171450">
              <a:buFont typeface="Arial" pitchFamily="34" charset="0"/>
              <a:buChar char="•"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приняли активное участие: в акции «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Подари книгу группе»;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в оформлении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стенда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 «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Книжки первые мои!»;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в оформлении альбома  «Мы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читаем всей семьей»;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ч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аще стали проявлять интерес к жизни группы:  консультироваться  с воспитателями,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делиться опытом.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тали больше знакомить детей с художественной литературой (то есть читать).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  <a:p>
            <a:pPr marL="171450" indent="-171450">
              <a:buFont typeface="Arial" pitchFamily="34" charset="0"/>
              <a:buChar char="•"/>
            </a:pPr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252728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>
                  <a:solidFill>
                    <a:sysClr val="windowText" lastClr="0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Результаты проекта</a:t>
            </a:r>
            <a:endParaRPr lang="ru-RU" b="1" spc="50" dirty="0">
              <a:ln w="11430">
                <a:solidFill>
                  <a:sysClr val="windowText" lastClr="000000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4077072"/>
            <a:ext cx="2276475" cy="170656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1124744"/>
            <a:ext cx="2276475" cy="170656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7979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836712"/>
            <a:ext cx="8490480" cy="3528392"/>
          </a:xfrm>
        </p:spPr>
        <p:txBody>
          <a:bodyPr>
            <a:normAutofit/>
          </a:bodyPr>
          <a:lstStyle/>
          <a:p>
            <a:pPr algn="l"/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Раздел программы: речевое развитие, художественно-</a:t>
            </a:r>
            <a:b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эстетическое развитие.</a:t>
            </a:r>
            <a:b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Автор проекта: воспитатель 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высшей квалификационной 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категории</a:t>
            </a:r>
            <a:r>
              <a:rPr lang="ru-RU" sz="2000" u="sng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u="sng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Мартынова 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Е.Э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Участники проекта: воспитатели группы «Непоседы»</a:t>
            </a:r>
            <a:b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дети  1 младшей группы «Непоседы»</a:t>
            </a:r>
            <a:b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родители воспитанников</a:t>
            </a:r>
            <a:b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Вид проекта: творческий</a:t>
            </a:r>
            <a:b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Время реализации проекта: средней продолжительности (декабрь 2016г.</a:t>
            </a:r>
            <a:b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февраль 2017г.) </a:t>
            </a:r>
            <a:b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</a:t>
            </a:r>
            <a:endParaRPr lang="ru-RU" sz="20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187624" y="1"/>
            <a:ext cx="6561750" cy="980728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chemeClr val="tx1"/>
                </a:solidFill>
              </a:rPr>
              <a:t>Паспорт проекта</a:t>
            </a:r>
            <a:endParaRPr lang="ru-RU" sz="5400" b="1" dirty="0">
              <a:solidFill>
                <a:schemeClr val="tx1"/>
              </a:solidFill>
            </a:endParaRPr>
          </a:p>
        </p:txBody>
      </p:sp>
      <p:pic>
        <p:nvPicPr>
          <p:cNvPr id="1026" name="Picture 2" descr="H:\Первая младшая группа\Обработано к проекту\фото плюс1\IMG_334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826347"/>
            <a:ext cx="1944216" cy="2786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H:\Первая младшая группа\Обработано к проекту\фото плюс1\IMG_334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9139" y="4045842"/>
            <a:ext cx="1816917" cy="2812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:\Первая младшая группа\Обработано к проекту\фото плюс1\IMG_333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3989973"/>
            <a:ext cx="1800200" cy="2857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2930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251520" y="1124744"/>
            <a:ext cx="8496944" cy="3024336"/>
          </a:xfrm>
        </p:spPr>
        <p:txBody>
          <a:bodyPr>
            <a:normAutofit fontScale="475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современном мире технологий и интернета вопрос детского чтения особенно актуален. Согласно статистике, в последние годы наблюдается активное падение интереса к чтению. Россияне уже давно не самая читающая нация в мире. В последнее время, мы все чаще слышим высказывания «дети стали меньше читать». Поэтому в нашей группе мы провели анкетирование родителей на тему: «Мы читаем всей семьей». По результатам анкетирования мы сделали вывод: 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-  отсутствие в семье детских библиотек;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4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книги читают, но большинство родителей очень      редко;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4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не знают как правильно выбрать книгу для ребенка.</a:t>
            </a:r>
          </a:p>
          <a:p>
            <a:pPr marL="0" indent="0">
              <a:buNone/>
            </a:pPr>
            <a:endParaRPr lang="ru-RU" sz="4000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sz="4000" dirty="0" smtClean="0">
              <a:solidFill>
                <a:schemeClr val="tx1"/>
              </a:solidFill>
            </a:endParaRPr>
          </a:p>
          <a:p>
            <a:pPr>
              <a:buFont typeface="Wingdings" pitchFamily="2" charset="2"/>
              <a:buChar char="ü"/>
            </a:pPr>
            <a:endParaRPr lang="ru-RU" sz="4000" dirty="0">
              <a:solidFill>
                <a:schemeClr val="tx1"/>
              </a:solidFill>
            </a:endParaRP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52128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Актуальность проекта: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4437112"/>
            <a:ext cx="3491196" cy="2267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3217" y="4191546"/>
            <a:ext cx="1872208" cy="2496278"/>
          </a:xfrm>
          <a:prstGeom prst="ellipse">
            <a:avLst/>
          </a:prstGeom>
          <a:ln w="57150">
            <a:solidFill>
              <a:srgbClr val="FF0000"/>
            </a:solidFill>
            <a:miter lim="800000"/>
            <a:headEnd/>
            <a:tailEnd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151" y="4581128"/>
            <a:ext cx="2564641" cy="1922586"/>
          </a:xfrm>
          <a:prstGeom prst="cloud">
            <a:avLst/>
          </a:prstGeom>
          <a:noFill/>
          <a:ln w="57150">
            <a:solidFill>
              <a:srgbClr val="0070C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6324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251521" y="1124744"/>
            <a:ext cx="7920879" cy="2088232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600" b="1" dirty="0">
                <a:solidFill>
                  <a:schemeClr val="tx1"/>
                </a:solidFill>
              </a:rPr>
              <a:t>Н</a:t>
            </a:r>
            <a:r>
              <a:rPr lang="ru-RU" sz="3600" b="1" dirty="0" smtClean="0">
                <a:solidFill>
                  <a:schemeClr val="tx1"/>
                </a:solidFill>
              </a:rPr>
              <a:t>екоторые родители могут остаться незаинтересованными в проекте, не воспринимать его всерьез.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96752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chemeClr val="tx1"/>
                </a:solidFill>
              </a:rPr>
              <a:t>Проблема проекта:</a:t>
            </a:r>
            <a:endParaRPr lang="ru-RU" sz="5400" b="1" dirty="0">
              <a:solidFill>
                <a:schemeClr val="tx1"/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340"/>
          <a:stretch/>
        </p:blipFill>
        <p:spPr bwMode="auto">
          <a:xfrm>
            <a:off x="179512" y="3861048"/>
            <a:ext cx="4347787" cy="269539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57150">
            <a:solidFill>
              <a:srgbClr val="FFC000"/>
            </a:solidFill>
            <a:miter lim="800000"/>
            <a:headEnd/>
            <a:tailEnd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440" y="2996952"/>
            <a:ext cx="4226436" cy="3168352"/>
          </a:xfrm>
          <a:prstGeom prst="cloudCallout">
            <a:avLst/>
          </a:prstGeom>
          <a:noFill/>
          <a:ln w="57150">
            <a:solidFill>
              <a:schemeClr val="accent1">
                <a:lumMod val="5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50108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18312" y="188640"/>
            <a:ext cx="7598104" cy="864096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Цель проекта: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7544" y="836712"/>
            <a:ext cx="7065806" cy="2448271"/>
          </a:xfrm>
        </p:spPr>
        <p:txBody>
          <a:bodyPr>
            <a:noAutofit/>
          </a:bodyPr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Помочь родителям осознать ценность детского чтения, как эффективного средства образования и воспитания дошкольников, интеллектуального ресурса их развития личности, как залог их жизненного успеха. Активизировать работу родителей по пропаганде и развитию детского чтения в семье, вовлечь каждого родителя в решение проблемы детского чтения и развития. 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3549749"/>
            <a:ext cx="4267200" cy="32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 descr="H:\Первая младшая группа\Обработано к проекту\фото плюс4\IMG_344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96952"/>
            <a:ext cx="2255807" cy="303592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H:\Первая младшая группа\Обработано к проекту\фото плюс1\IMG_333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8773" y="2708920"/>
            <a:ext cx="2169008" cy="310378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3463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-1"/>
            <a:ext cx="6156176" cy="120032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/>
              <a:t>Задачи проекта:</a:t>
            </a:r>
          </a:p>
          <a:p>
            <a:r>
              <a:rPr lang="ru-RU" sz="2000" b="1" i="1" dirty="0" smtClean="0">
                <a:solidFill>
                  <a:srgbClr val="FF0000"/>
                </a:solidFill>
              </a:rPr>
              <a:t>Дети</a:t>
            </a:r>
          </a:p>
          <a:p>
            <a:r>
              <a:rPr lang="ru-RU" sz="2000" b="1" i="1" dirty="0" smtClean="0"/>
              <a:t>Развивающие:</a:t>
            </a:r>
          </a:p>
          <a:p>
            <a:r>
              <a:rPr lang="ru-RU" sz="2000" b="1" dirty="0"/>
              <a:t> </a:t>
            </a:r>
            <a:r>
              <a:rPr lang="ru-RU" sz="2000" b="1" dirty="0" smtClean="0"/>
              <a:t>- развивать речевую активность детей;</a:t>
            </a:r>
          </a:p>
          <a:p>
            <a:r>
              <a:rPr lang="ru-RU" sz="2000" b="1" dirty="0"/>
              <a:t> </a:t>
            </a:r>
            <a:r>
              <a:rPr lang="ru-RU" sz="2000" b="1" dirty="0" smtClean="0"/>
              <a:t>- развивать умение детей эмоционально откликаться на литературное произведение: сопереживать героям, радоваться или огорчаться, </a:t>
            </a:r>
          </a:p>
          <a:p>
            <a:r>
              <a:rPr lang="ru-RU" sz="2000" b="1" dirty="0"/>
              <a:t> </a:t>
            </a:r>
            <a:r>
              <a:rPr lang="ru-RU" sz="2000" b="1" dirty="0" smtClean="0"/>
              <a:t>   и т.д.</a:t>
            </a:r>
          </a:p>
          <a:p>
            <a:r>
              <a:rPr lang="ru-RU" sz="2000" b="1" dirty="0"/>
              <a:t> </a:t>
            </a:r>
            <a:r>
              <a:rPr lang="ru-RU" sz="2000" b="1" dirty="0" smtClean="0"/>
              <a:t>- развивать коммуникативные навыки.</a:t>
            </a:r>
          </a:p>
          <a:p>
            <a:r>
              <a:rPr lang="ru-RU" sz="2000" b="1" i="1" dirty="0" smtClean="0"/>
              <a:t>Обучающие:</a:t>
            </a:r>
          </a:p>
          <a:p>
            <a:r>
              <a:rPr lang="ru-RU" sz="2000" b="1" dirty="0"/>
              <a:t>  </a:t>
            </a:r>
            <a:r>
              <a:rPr lang="ru-RU" sz="2000" b="1" dirty="0" smtClean="0"/>
              <a:t>- прививать любовь детей к художественной литературе;</a:t>
            </a:r>
          </a:p>
          <a:p>
            <a:r>
              <a:rPr lang="ru-RU" sz="2000" b="1" dirty="0"/>
              <a:t> </a:t>
            </a:r>
            <a:r>
              <a:rPr lang="ru-RU" sz="2000" b="1" dirty="0" smtClean="0"/>
              <a:t>- стимулировать детей повторять за воспитателем слова и фразы из знакомых сказок, стихотворений, способствовать проявлению самостоятельности, активности в игре с персонажами – игрушками.</a:t>
            </a:r>
          </a:p>
          <a:p>
            <a:r>
              <a:rPr lang="ru-RU" sz="2000" b="1" i="1" dirty="0" smtClean="0"/>
              <a:t>Воспитательные:</a:t>
            </a:r>
          </a:p>
          <a:p>
            <a:r>
              <a:rPr lang="ru-RU" sz="2000" b="1" dirty="0"/>
              <a:t> </a:t>
            </a:r>
            <a:r>
              <a:rPr lang="ru-RU" sz="2000" b="1" dirty="0" smtClean="0"/>
              <a:t>- воспитывать интерес детей к книге и к слову;</a:t>
            </a:r>
          </a:p>
          <a:p>
            <a:r>
              <a:rPr lang="ru-RU" sz="2000" b="1" dirty="0"/>
              <a:t> </a:t>
            </a:r>
            <a:r>
              <a:rPr lang="ru-RU" sz="2000" b="1" dirty="0" smtClean="0"/>
              <a:t>- воспитывать у детей бережное отношение к книге.</a:t>
            </a:r>
          </a:p>
          <a:p>
            <a:endParaRPr lang="ru-RU" sz="2000" b="1" dirty="0"/>
          </a:p>
          <a:p>
            <a:endParaRPr lang="ru-RU" sz="2000" b="1" dirty="0"/>
          </a:p>
          <a:p>
            <a:endParaRPr lang="ru-RU" sz="2000" b="1" dirty="0" smtClean="0"/>
          </a:p>
          <a:p>
            <a:endParaRPr lang="ru-RU" sz="2000" b="1" dirty="0"/>
          </a:p>
          <a:p>
            <a:endParaRPr lang="ru-RU" sz="1400" b="1" dirty="0" smtClean="0"/>
          </a:p>
          <a:p>
            <a:endParaRPr lang="ru-RU" sz="1400" b="1" dirty="0"/>
          </a:p>
          <a:p>
            <a:endParaRPr lang="ru-RU" sz="1400" b="1" dirty="0" smtClean="0"/>
          </a:p>
          <a:p>
            <a:endParaRPr lang="ru-RU" sz="1400" b="1" dirty="0"/>
          </a:p>
          <a:p>
            <a:endParaRPr lang="ru-RU" sz="1400" b="1" dirty="0" smtClean="0"/>
          </a:p>
          <a:p>
            <a:endParaRPr lang="ru-RU" sz="1400" b="1" dirty="0"/>
          </a:p>
          <a:p>
            <a:endParaRPr lang="ru-RU" sz="1400" b="1" dirty="0" smtClean="0"/>
          </a:p>
          <a:p>
            <a:endParaRPr lang="ru-RU" sz="1400" b="1" dirty="0"/>
          </a:p>
          <a:p>
            <a:endParaRPr lang="ru-RU" sz="1400" b="1" dirty="0" smtClean="0"/>
          </a:p>
          <a:p>
            <a:endParaRPr lang="ru-RU" sz="1400" b="1" dirty="0"/>
          </a:p>
          <a:p>
            <a:endParaRPr lang="ru-RU" sz="1400" b="1" dirty="0" smtClean="0"/>
          </a:p>
          <a:p>
            <a:endParaRPr lang="ru-RU" sz="1400" b="1" dirty="0"/>
          </a:p>
          <a:p>
            <a:endParaRPr lang="ru-RU" sz="1400" b="1" dirty="0" smtClean="0"/>
          </a:p>
          <a:p>
            <a:endParaRPr lang="ru-RU" sz="1400" b="1" dirty="0"/>
          </a:p>
          <a:p>
            <a:endParaRPr lang="ru-RU" sz="1400" b="1" dirty="0" smtClean="0"/>
          </a:p>
          <a:p>
            <a:endParaRPr lang="ru-RU" sz="1400" b="1" dirty="0"/>
          </a:p>
          <a:p>
            <a:endParaRPr lang="ru-RU" sz="1400" b="1" dirty="0" smtClean="0"/>
          </a:p>
          <a:p>
            <a:endParaRPr lang="ru-RU" sz="1400" b="1" dirty="0"/>
          </a:p>
          <a:p>
            <a:endParaRPr lang="ru-RU" sz="1400" b="1" dirty="0" smtClean="0"/>
          </a:p>
          <a:p>
            <a:endParaRPr lang="ru-RU" sz="1400" b="1" dirty="0" smtClean="0"/>
          </a:p>
          <a:p>
            <a:endParaRPr lang="ru-RU" sz="1400" b="1" dirty="0"/>
          </a:p>
        </p:txBody>
      </p:sp>
      <p:pic>
        <p:nvPicPr>
          <p:cNvPr id="5122" name="Picture 2" descr="H:\Первая младшая группа\Обработано к проекту\фото плюс2\IMG_338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6410" y="576751"/>
            <a:ext cx="2843808" cy="213285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0000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5123" name="Picture 3" descr="H:\Первая младшая группа\Обработано к проекту\фото плюс2\IMG_336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9950" y="3555014"/>
            <a:ext cx="2996728" cy="224754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5136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"/>
            <a:ext cx="8136904" cy="3140967"/>
          </a:xfrm>
        </p:spPr>
        <p:txBody>
          <a:bodyPr>
            <a:noAutofit/>
          </a:bodyPr>
          <a:lstStyle/>
          <a:p>
            <a:pPr algn="l"/>
            <a:r>
              <a:rPr lang="ru-RU" sz="2000" b="1" i="1" dirty="0" smtClean="0">
                <a:solidFill>
                  <a:srgbClr val="FF0000"/>
                </a:solidFill>
                <a:cs typeface="Times New Roman" pitchFamily="18" charset="0"/>
              </a:rPr>
              <a:t>Родители:</a:t>
            </a:r>
            <a:r>
              <a:rPr lang="ru-RU" sz="2000" dirty="0" smtClean="0">
                <a:solidFill>
                  <a:schemeClr val="tx1"/>
                </a:solidFill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chemeClr val="tx1"/>
                </a:solidFill>
                <a:cs typeface="Times New Roman" pitchFamily="18" charset="0"/>
              </a:rPr>
            </a:br>
            <a:r>
              <a:rPr lang="ru-RU" sz="2000" dirty="0" smtClean="0">
                <a:solidFill>
                  <a:schemeClr val="tx1"/>
                </a:solidFill>
                <a:cs typeface="Times New Roman" pitchFamily="18" charset="0"/>
              </a:rPr>
              <a:t> - заинтересовать родителей жизнью группы, вызвать желание участвовать в ней;</a:t>
            </a:r>
            <a:br>
              <a:rPr lang="ru-RU" sz="2000" dirty="0" smtClean="0">
                <a:solidFill>
                  <a:schemeClr val="tx1"/>
                </a:solidFill>
                <a:cs typeface="Times New Roman" pitchFamily="18" charset="0"/>
              </a:rPr>
            </a:br>
            <a:r>
              <a:rPr lang="ru-RU" sz="2000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chemeClr val="tx1"/>
                </a:solidFill>
                <a:cs typeface="Times New Roman" pitchFamily="18" charset="0"/>
              </a:rPr>
              <a:t>- организовать сотрудничество с родителями, оказывать поддержку и содействие семьям в воспитании из дошкольников – грамотного читателя;</a:t>
            </a:r>
            <a:br>
              <a:rPr lang="ru-RU" sz="2000" dirty="0" smtClean="0">
                <a:solidFill>
                  <a:schemeClr val="tx1"/>
                </a:solidFill>
                <a:cs typeface="Times New Roman" pitchFamily="18" charset="0"/>
              </a:rPr>
            </a:br>
            <a:r>
              <a:rPr lang="ru-RU" sz="2000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chemeClr val="tx1"/>
                </a:solidFill>
                <a:cs typeface="Times New Roman" pitchFamily="18" charset="0"/>
              </a:rPr>
              <a:t>- создать в семье благоприятные условия для развития ребенка, с учетом опыта детей приобретенного в детском саду;</a:t>
            </a:r>
            <a:br>
              <a:rPr lang="ru-RU" sz="2000" dirty="0" smtClean="0">
                <a:solidFill>
                  <a:schemeClr val="tx1"/>
                </a:solidFill>
                <a:cs typeface="Times New Roman" pitchFamily="18" charset="0"/>
              </a:rPr>
            </a:br>
            <a:r>
              <a:rPr lang="ru-RU" sz="2000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chemeClr val="tx1"/>
                </a:solidFill>
                <a:cs typeface="Times New Roman" pitchFamily="18" charset="0"/>
              </a:rPr>
              <a:t>- способствовать поддержанию традиций семейного чтения.</a:t>
            </a:r>
            <a:endParaRPr lang="ru-RU" sz="2000" dirty="0">
              <a:solidFill>
                <a:schemeClr val="tx1"/>
              </a:solidFill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489455" y="3573016"/>
            <a:ext cx="257430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400" b="1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140968"/>
            <a:ext cx="2736304" cy="3542536"/>
          </a:xfrm>
          <a:prstGeom prst="rect">
            <a:avLst/>
          </a:prstGeom>
          <a:ln w="57150">
            <a:solidFill>
              <a:srgbClr val="C00000"/>
            </a:solidFill>
            <a:miter lim="800000"/>
            <a:headEnd/>
            <a:tailEnd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9741" y="3140968"/>
            <a:ext cx="2961409" cy="3692947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57150">
            <a:solidFill>
              <a:srgbClr val="00B050"/>
            </a:solidFill>
            <a:miter lim="800000"/>
            <a:headEnd/>
            <a:tailEnd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2943428"/>
            <a:ext cx="2664296" cy="3722719"/>
          </a:xfrm>
          <a:prstGeom prst="ellipse">
            <a:avLst/>
          </a:prstGeom>
          <a:ln w="57150">
            <a:solidFill>
              <a:srgbClr val="7030A0"/>
            </a:solidFill>
            <a:miter lim="800000"/>
            <a:headEnd/>
            <a:tailEnd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3251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832640" y="188640"/>
            <a:ext cx="6049539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Условия реализации проекта</a:t>
            </a:r>
          </a:p>
          <a:p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245817" y="988859"/>
            <a:ext cx="6552728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</a:rPr>
              <a:t>- заинтересованность детей и родителей;</a:t>
            </a:r>
          </a:p>
          <a:p>
            <a:r>
              <a:rPr lang="ru-RU" sz="20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</a:rPr>
              <a:t>- регулярность и систематичность работы;</a:t>
            </a:r>
          </a:p>
          <a:p>
            <a:r>
              <a:rPr lang="ru-RU" sz="20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</a:rPr>
              <a:t>- индивидуальная работа с каждым ребенком и его семьей;</a:t>
            </a:r>
          </a:p>
          <a:p>
            <a:r>
              <a:rPr lang="ru-RU" sz="20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</a:rPr>
              <a:t>- осуществление через все виды деятельности.</a:t>
            </a:r>
          </a:p>
          <a:p>
            <a:endParaRPr lang="ru-RU" dirty="0"/>
          </a:p>
        </p:txBody>
      </p:sp>
      <p:pic>
        <p:nvPicPr>
          <p:cNvPr id="7170" name="Picture 2" descr="H:\Первая младшая группа\Обработано к проекту\фото плюс1\IMG_336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415" y="3356992"/>
            <a:ext cx="3732452" cy="324256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000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7171" name="Picture 3" descr="H:\Первая младшая группа\Обработано к проекту\фото плюс1\IMG_335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1" y="619487"/>
            <a:ext cx="2952328" cy="201264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000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7172" name="Picture 4" descr="H:\Первая младшая группа\Обработано к проекту\фото плюс1\IMG_335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1054" y="2897074"/>
            <a:ext cx="4869120" cy="3702486"/>
          </a:xfrm>
          <a:prstGeom prst="cloud">
            <a:avLst/>
          </a:prstGeom>
          <a:noFill/>
          <a:ln w="571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5639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631</TotalTime>
  <Words>1116</Words>
  <Application>Microsoft Office PowerPoint</Application>
  <PresentationFormat>Экран (4:3)</PresentationFormat>
  <Paragraphs>233</Paragraphs>
  <Slides>26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8" baseType="lpstr">
      <vt:lpstr>Волна</vt:lpstr>
      <vt:lpstr>Документ</vt:lpstr>
      <vt:lpstr>Муниципальное казенное   дошкольное образовательное   учреждение детский сад№6. </vt:lpstr>
      <vt:lpstr>Проект «Книжки первые мои!»</vt:lpstr>
      <vt:lpstr>Раздел программы: речевое развитие, художественно-                                  эстетическое развитие. Автор проекта: воспитатель высшей квалификационной категории                            Мартынова Е.Э. Участники проекта: воспитатели группы «Непоседы»                                    дети  1 младшей группы «Непоседы»                                    родители воспитанников Вид проекта: творческий Время реализации проекта: средней продолжительности (декабрь 2016г.                                                 февраль 2017г.)                                                  </vt:lpstr>
      <vt:lpstr>Актуальность проекта:</vt:lpstr>
      <vt:lpstr>Проблема проекта:</vt:lpstr>
      <vt:lpstr>Цель проекта:</vt:lpstr>
      <vt:lpstr>Презентация PowerPoint</vt:lpstr>
      <vt:lpstr>Родители:  - заинтересовать родителей жизнью группы, вызвать желание участвовать в ней;  - организовать сотрудничество с родителями, оказывать поддержку и содействие семьям в воспитании из дошкольников – грамотного читателя;  - создать в семье благоприятные условия для развития ребенка, с учетом опыта детей приобретенного в детском саду;  - способствовать поддержанию традиций семейного чтения.</vt:lpstr>
      <vt:lpstr>Презентация PowerPoint</vt:lpstr>
      <vt:lpstr>Предполагаемый результат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Консультации: 1. Чтобы ребенок стал «Читайкой». 2. Растим будущего читателя. 3. 7 секретов воспитания интереса     к чтению. 4. Пальчиковая гимнастика по потешкам, стихотворениям и сказкам для детей с 1,6 до 3 лет.  </vt:lpstr>
      <vt:lpstr>3 этап - творческий</vt:lpstr>
      <vt:lpstr>Презентация PowerPoint</vt:lpstr>
      <vt:lpstr>Презентация PowerPoint</vt:lpstr>
      <vt:lpstr>Презентация PowerPoint</vt:lpstr>
      <vt:lpstr>Презентация PowerPoint</vt:lpstr>
      <vt:lpstr>Результаты проекта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админ</cp:lastModifiedBy>
  <cp:revision>76</cp:revision>
  <cp:lastPrinted>2017-03-29T07:40:32Z</cp:lastPrinted>
  <dcterms:created xsi:type="dcterms:W3CDTF">2011-04-01T15:37:19Z</dcterms:created>
  <dcterms:modified xsi:type="dcterms:W3CDTF">2017-03-29T07:52:56Z</dcterms:modified>
</cp:coreProperties>
</file>