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7" r:id="rId2"/>
    <p:sldId id="261" r:id="rId3"/>
    <p:sldId id="256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5" r:id="rId12"/>
    <p:sldId id="268" r:id="rId13"/>
    <p:sldId id="281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8DAA7-3FF7-4FC0-8407-F44C1D804722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6943C-FC26-498B-BC71-DF998FBFEE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54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DAEF86-0B1E-43AA-B5D5-F2823D8170F5}" type="datetimeFigureOut">
              <a:rPr lang="ru-RU" smtClean="0"/>
              <a:pPr/>
              <a:t>15.01.2020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B51365-0B6E-4B2D-866E-8A7F1FF0C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il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v-Ks@mail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wmf"/><Relationship Id="rId5" Type="http://schemas.openxmlformats.org/officeDocument/2006/relationships/image" Target="../media/image43.png"/><Relationship Id="rId4" Type="http://schemas.openxmlformats.org/officeDocument/2006/relationships/image" Target="../media/image42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4.gif"/><Relationship Id="rId7" Type="http://schemas.openxmlformats.org/officeDocument/2006/relationships/image" Target="../media/image4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User\AppData\Local\Microsoft\Windows\Temporary Internet Files\Content.IE5\SP4IIOQJ\MC900432627[1]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30000" contrast="20000"/>
          </a:blip>
          <a:srcRect/>
          <a:stretch>
            <a:fillRect/>
          </a:stretch>
        </p:blipFill>
        <p:spPr bwMode="auto">
          <a:xfrm>
            <a:off x="6858016" y="3429000"/>
            <a:ext cx="2786082" cy="2786082"/>
          </a:xfrm>
          <a:prstGeom prst="rect">
            <a:avLst/>
          </a:prstGeom>
          <a:noFill/>
        </p:spPr>
      </p:pic>
      <p:pic>
        <p:nvPicPr>
          <p:cNvPr id="4104" name="Picture 8" descr="C:\Users\User\AppData\Local\Microsoft\Windows\Temporary Internet Files\Content.IE5\WMMNKBZD\MC90041264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1942"/>
            <a:ext cx="2643206" cy="1473368"/>
          </a:xfrm>
          <a:prstGeom prst="rect">
            <a:avLst/>
          </a:prstGeom>
          <a:noFill/>
        </p:spPr>
      </p:pic>
      <p:pic>
        <p:nvPicPr>
          <p:cNvPr id="4111" name="Picture 15" descr="http://1000melochey.ucoz.ru/img/kak_kogda_pojavilsja_interne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714512"/>
            <a:ext cx="3810000" cy="3810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500042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Cambria" pitchFamily="18" charset="0"/>
                <a:cs typeface="Times New Roman" pitchFamily="18" charset="0"/>
              </a:rPr>
              <a:t>ЭЛЕКТРОННАЯ  ПОЧТА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214282" y="0"/>
            <a:ext cx="864399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eaLnBrk="0" hangingPunct="0">
              <a:defRPr/>
            </a:pPr>
            <a:r>
              <a:rPr lang="ru-RU" sz="3200" b="1" dirty="0">
                <a:latin typeface="Calibri" pitchFamily="34" charset="0"/>
                <a:cs typeface="Calibri" pitchFamily="34" charset="0"/>
              </a:rPr>
              <a:t>Электронный почтовый ящик  </a:t>
            </a:r>
            <a:r>
              <a:rPr lang="ru-RU" sz="2600" b="1" dirty="0">
                <a:latin typeface="Calibri" pitchFamily="34" charset="0"/>
                <a:cs typeface="Calibri" pitchFamily="34" charset="0"/>
              </a:rPr>
              <a:t>представляет собой часть  дискового  пространства  на  сервере  с  определенным  именем (адресом), где  может  храниться  почтовая  информация   для  пользователя  сети  Интернет</a:t>
            </a:r>
            <a:r>
              <a:rPr lang="ru-RU" sz="12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85720" y="2285992"/>
            <a:ext cx="8643998" cy="42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Серверы бесплатных почтовых служб:</a:t>
            </a:r>
          </a:p>
        </p:txBody>
      </p:sp>
      <p:pic>
        <p:nvPicPr>
          <p:cNvPr id="22532" name="Picture 4" descr="http://2.bp.blogspot.com/_J1_dahA2f3Q/TND9Ed_7TDI/AAAAAAAAAhA/ZPyAk97iOJ8/s1600/%D1%8F%D0%BD%D0%B4%D0%B5%D0%BA%D1%81.jpg"/>
          <p:cNvPicPr>
            <a:picLocks noChangeAspect="1" noChangeArrowheads="1"/>
          </p:cNvPicPr>
          <p:nvPr/>
        </p:nvPicPr>
        <p:blipFill>
          <a:blip r:embed="rId2" cstate="print"/>
          <a:srcRect l="10313" t="32232" r="9062" b="31818"/>
          <a:stretch>
            <a:fillRect/>
          </a:stretch>
        </p:blipFill>
        <p:spPr bwMode="auto">
          <a:xfrm>
            <a:off x="3000364" y="2786058"/>
            <a:ext cx="2571768" cy="795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34" name="Picture 6" descr="http://www.sostav.ru/articles/rus/2011/15.04/news/images/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000" b="32000"/>
          <a:stretch>
            <a:fillRect/>
          </a:stretch>
        </p:blipFill>
        <p:spPr bwMode="auto">
          <a:xfrm>
            <a:off x="0" y="2714620"/>
            <a:ext cx="2857520" cy="1028715"/>
          </a:xfrm>
          <a:prstGeom prst="rect">
            <a:avLst/>
          </a:prstGeom>
          <a:noFill/>
        </p:spPr>
      </p:pic>
      <p:pic>
        <p:nvPicPr>
          <p:cNvPr id="22538" name="Picture 10" descr="http://st.free-lance.ru/users/Raunlach/upload/f_48b1c7a03cba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922" b="34690"/>
          <a:stretch>
            <a:fillRect/>
          </a:stretch>
        </p:blipFill>
        <p:spPr bwMode="auto">
          <a:xfrm>
            <a:off x="5714976" y="2786058"/>
            <a:ext cx="3429024" cy="831672"/>
          </a:xfrm>
          <a:prstGeom prst="rect">
            <a:avLst/>
          </a:prstGeom>
          <a:noFill/>
        </p:spPr>
      </p:pic>
      <p:pic>
        <p:nvPicPr>
          <p:cNvPr id="22540" name="Picture 12" descr="http://www.vesti.ru/p/b_534615.jpg"/>
          <p:cNvPicPr>
            <a:picLocks noChangeAspect="1" noChangeArrowheads="1"/>
          </p:cNvPicPr>
          <p:nvPr/>
        </p:nvPicPr>
        <p:blipFill>
          <a:blip r:embed="rId5" cstate="print"/>
          <a:srcRect t="35000" b="35000"/>
          <a:stretch>
            <a:fillRect/>
          </a:stretch>
        </p:blipFill>
        <p:spPr bwMode="auto">
          <a:xfrm>
            <a:off x="428596" y="3786190"/>
            <a:ext cx="3809999" cy="857256"/>
          </a:xfrm>
          <a:prstGeom prst="rect">
            <a:avLst/>
          </a:prstGeom>
          <a:noFill/>
        </p:spPr>
      </p:pic>
      <p:pic>
        <p:nvPicPr>
          <p:cNvPr id="22542" name="Picture 14" descr="http://internet-news.com.pl/wp-content/uploads/2010/11/yaho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714752"/>
            <a:ext cx="3286148" cy="928694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428860" y="5357826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Calibri" pitchFamily="34" charset="0"/>
                <a:cs typeface="Calibri" pitchFamily="34" charset="0"/>
              </a:rPr>
              <a:t>Microsoft Outlook</a:t>
            </a:r>
            <a:r>
              <a:rPr lang="ru-RU" sz="3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600" dirty="0">
                <a:latin typeface="Calibri" pitchFamily="34" charset="0"/>
                <a:cs typeface="Calibri" pitchFamily="34" charset="0"/>
              </a:rPr>
              <a:t>Express</a:t>
            </a:r>
            <a:r>
              <a:rPr lang="ru-RU" sz="3600" dirty="0">
                <a:latin typeface="Calibri" pitchFamily="34" charset="0"/>
                <a:cs typeface="Calibri" pitchFamily="34" charset="0"/>
              </a:rPr>
              <a:t> –</a:t>
            </a:r>
            <a:r>
              <a:rPr lang="en-US" sz="3600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3600" dirty="0">
                <a:latin typeface="Calibri" pitchFamily="34" charset="0"/>
                <a:cs typeface="Calibri" pitchFamily="34" charset="0"/>
              </a:rPr>
              <a:t>почтовая программа </a:t>
            </a:r>
          </a:p>
        </p:txBody>
      </p:sp>
      <p:pic>
        <p:nvPicPr>
          <p:cNvPr id="22544" name="Picture 16" descr="http://www.client-vision.fr/images/outlook2007_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214950"/>
            <a:ext cx="1785918" cy="135167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7" grpId="0"/>
      <p:bldP spid="12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Отправка и получение электронных писем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1538" y="1337031"/>
            <a:ext cx="7143800" cy="5520969"/>
            <a:chOff x="1071538" y="1337031"/>
            <a:chExt cx="7143800" cy="5520969"/>
          </a:xfrm>
        </p:grpSpPr>
        <p:pic>
          <p:nvPicPr>
            <p:cNvPr id="23553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1538" y="1337031"/>
              <a:ext cx="7143800" cy="55209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3555" name="Picture 3" descr="http://fabrikaokon.in.ua/images/stories/logo-internet.jpg"/>
            <p:cNvPicPr>
              <a:picLocks noChangeAspect="1" noChangeArrowheads="1"/>
            </p:cNvPicPr>
            <p:nvPr/>
          </p:nvPicPr>
          <p:blipFill>
            <a:blip r:embed="rId4" cstate="print"/>
            <a:srcRect l="13333" r="13333" b="21321"/>
            <a:stretch>
              <a:fillRect/>
            </a:stretch>
          </p:blipFill>
          <p:spPr bwMode="auto">
            <a:xfrm>
              <a:off x="4000496" y="1454712"/>
              <a:ext cx="500066" cy="545527"/>
            </a:xfrm>
            <a:prstGeom prst="rect">
              <a:avLst/>
            </a:prstGeom>
            <a:noFill/>
          </p:spPr>
        </p:pic>
        <p:pic>
          <p:nvPicPr>
            <p:cNvPr id="12" name="Picture 3" descr="http://fabrikaokon.in.ua/images/stories/logo-internet.jpg"/>
            <p:cNvPicPr>
              <a:picLocks noChangeAspect="1" noChangeArrowheads="1"/>
            </p:cNvPicPr>
            <p:nvPr/>
          </p:nvPicPr>
          <p:blipFill>
            <a:blip r:embed="rId4" cstate="print"/>
            <a:srcRect l="13333" r="13333" b="21321"/>
            <a:stretch>
              <a:fillRect/>
            </a:stretch>
          </p:blipFill>
          <p:spPr bwMode="auto">
            <a:xfrm>
              <a:off x="4357686" y="4929198"/>
              <a:ext cx="500066" cy="545527"/>
            </a:xfrm>
            <a:prstGeom prst="rect">
              <a:avLst/>
            </a:prstGeom>
            <a:noFill/>
          </p:spPr>
        </p:pic>
        <p:pic>
          <p:nvPicPr>
            <p:cNvPr id="13" name="Picture 3" descr="http://fabrikaokon.in.ua/images/stories/logo-internet.jpg"/>
            <p:cNvPicPr>
              <a:picLocks noChangeAspect="1" noChangeArrowheads="1"/>
            </p:cNvPicPr>
            <p:nvPr/>
          </p:nvPicPr>
          <p:blipFill>
            <a:blip r:embed="rId4" cstate="print"/>
            <a:srcRect l="13333" r="13333" b="21321"/>
            <a:stretch>
              <a:fillRect/>
            </a:stretch>
          </p:blipFill>
          <p:spPr bwMode="auto">
            <a:xfrm>
              <a:off x="5715008" y="3000372"/>
              <a:ext cx="500066" cy="545527"/>
            </a:xfrm>
            <a:prstGeom prst="rect">
              <a:avLst/>
            </a:prstGeom>
            <a:noFill/>
          </p:spPr>
        </p:pic>
        <p:pic>
          <p:nvPicPr>
            <p:cNvPr id="14" name="Picture 3" descr="http://fabrikaokon.in.ua/images/stories/logo-internet.jpg"/>
            <p:cNvPicPr>
              <a:picLocks noChangeAspect="1" noChangeArrowheads="1"/>
            </p:cNvPicPr>
            <p:nvPr/>
          </p:nvPicPr>
          <p:blipFill>
            <a:blip r:embed="rId5" cstate="print"/>
            <a:srcRect l="13333" r="13333" b="21321"/>
            <a:stretch>
              <a:fillRect/>
            </a:stretch>
          </p:blipFill>
          <p:spPr bwMode="auto">
            <a:xfrm>
              <a:off x="2928926" y="3857628"/>
              <a:ext cx="500066" cy="60744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СПАМ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857232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Calibri" pitchFamily="34" charset="0"/>
                <a:ea typeface="Calibri"/>
                <a:cs typeface="Calibri" pitchFamily="34" charset="0"/>
              </a:rPr>
              <a:t>Спам</a:t>
            </a:r>
            <a:r>
              <a:rPr lang="ru-RU" sz="3200" dirty="0">
                <a:latin typeface="Calibri" pitchFamily="34" charset="0"/>
                <a:ea typeface="Calibri"/>
                <a:cs typeface="Calibri" pitchFamily="34" charset="0"/>
              </a:rPr>
              <a:t> - это массовая рассылка на большое число адресов, содержащая рекламу или коммерческие предложения. 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 descr="http://www.geekreport.ro/wp-content/uploads/2011/10/YET-MORE-SPAM.jpg"/>
          <p:cNvPicPr>
            <a:picLocks noChangeAspect="1" noChangeArrowheads="1"/>
          </p:cNvPicPr>
          <p:nvPr/>
        </p:nvPicPr>
        <p:blipFill>
          <a:blip r:embed="rId3" cstate="print"/>
          <a:srcRect l="9470" t="6977" r="10028" b="6977"/>
          <a:stretch>
            <a:fillRect/>
          </a:stretch>
        </p:blipFill>
        <p:spPr bwMode="auto">
          <a:xfrm>
            <a:off x="785786" y="3000372"/>
            <a:ext cx="2857520" cy="3109654"/>
          </a:xfrm>
          <a:prstGeom prst="rect">
            <a:avLst/>
          </a:prstGeom>
          <a:noFill/>
        </p:spPr>
      </p:pic>
      <p:pic>
        <p:nvPicPr>
          <p:cNvPr id="2052" name="Picture 4" descr="http://promo.ingate.ru/images/13052011.jpg"/>
          <p:cNvPicPr>
            <a:picLocks noChangeAspect="1" noChangeArrowheads="1"/>
          </p:cNvPicPr>
          <p:nvPr/>
        </p:nvPicPr>
        <p:blipFill>
          <a:blip r:embed="rId4" cstate="print"/>
          <a:srcRect r="8409"/>
          <a:stretch>
            <a:fillRect/>
          </a:stretch>
        </p:blipFill>
        <p:spPr bwMode="auto">
          <a:xfrm>
            <a:off x="4071933" y="3000372"/>
            <a:ext cx="4429157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ourmilab.ch/babbage/figures/babb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7775" y="928670"/>
            <a:ext cx="4086225" cy="45624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1000108"/>
            <a:ext cx="50006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Cambria" pitchFamily="18" charset="0"/>
              </a:rPr>
              <a:t/>
            </a:r>
            <a:br>
              <a:rPr lang="ru-RU" sz="3600" dirty="0">
                <a:latin typeface="Cambria" pitchFamily="18" charset="0"/>
              </a:rPr>
            </a:br>
            <a:r>
              <a:rPr lang="ru-RU" sz="3600" dirty="0">
                <a:latin typeface="Cambria" pitchFamily="18" charset="0"/>
              </a:rPr>
              <a:t>Я услышал и забыл! </a:t>
            </a:r>
            <a:br>
              <a:rPr lang="ru-RU" sz="3600" dirty="0">
                <a:latin typeface="Cambria" pitchFamily="18" charset="0"/>
              </a:rPr>
            </a:br>
            <a:r>
              <a:rPr lang="ru-RU" sz="3600" dirty="0">
                <a:latin typeface="Cambria" pitchFamily="18" charset="0"/>
              </a:rPr>
              <a:t>Увидел и запомнил! </a:t>
            </a:r>
            <a:br>
              <a:rPr lang="ru-RU" sz="3600" dirty="0">
                <a:latin typeface="Cambria" pitchFamily="18" charset="0"/>
              </a:rPr>
            </a:br>
            <a:r>
              <a:rPr lang="ru-RU" sz="3600" dirty="0">
                <a:latin typeface="Cambria" pitchFamily="18" charset="0"/>
              </a:rPr>
              <a:t>Сделал и понял! </a:t>
            </a:r>
          </a:p>
          <a:p>
            <a:pPr algn="r"/>
            <a:endParaRPr lang="ru-RU" sz="3600" dirty="0">
              <a:latin typeface="Cambria" pitchFamily="18" charset="0"/>
            </a:endParaRPr>
          </a:p>
          <a:p>
            <a:pPr algn="r"/>
            <a:r>
              <a:rPr lang="ru-RU" sz="3600" b="1" i="1" dirty="0">
                <a:latin typeface="Cambria" pitchFamily="18" charset="0"/>
              </a:rPr>
              <a:t>Чарльз Беббидж</a:t>
            </a:r>
            <a:r>
              <a:rPr lang="ru-RU" sz="3600" i="1" dirty="0">
                <a:latin typeface="Cambria" pitchFamily="18" charset="0"/>
              </a:rPr>
              <a:t> </a:t>
            </a:r>
            <a:br>
              <a:rPr lang="ru-RU" sz="3600" i="1" dirty="0">
                <a:latin typeface="Cambria" pitchFamily="18" charset="0"/>
              </a:rPr>
            </a:br>
            <a:endParaRPr lang="ru-RU" sz="3600" i="1" dirty="0">
              <a:latin typeface="Cambria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ПРАКТИЧЕСКАЯ  РАБОТА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733246"/>
            <a:ext cx="8643966" cy="61247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200" b="1" i="1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Инструкция</a:t>
            </a:r>
            <a:endParaRPr lang="ru-RU" sz="3200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ЧАСТЬ 1.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Создание электронного почтового адреса на сервере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Установить соединение с Интернет. 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Зайти на сайт почтового сервера 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  <a:hlinkClick r:id="rId3"/>
              </a:rPr>
              <a:t>www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  <a:hlinkClick r:id="rId3"/>
              </a:rPr>
              <a:t>.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  <a:hlinkClick r:id="rId3"/>
              </a:rPr>
              <a:t>mail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  <a:hlinkClick r:id="rId3"/>
              </a:rPr>
              <a:t>.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  <a:hlinkClick r:id="rId3"/>
              </a:rPr>
              <a:t>ru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 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разделе «Почта» щелкнуть ссылку «Регистрация»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Заполнить анкету, в которой нужно придумать имя почтового ящика, ввести свои персональные данные, пароль доступа к ящику и т.д. 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ходе регистрации часто случается, что имя, выбранное вами для ящика, уже используется на этом сервере. В этом случае нужно выбрать из предложенных имён или придумать самому другое имя. 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Внимательно читайте инструкции мастера и старайтесь следовать им. 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После того, как ящик создан, рекомендуется записать в сохранном месте его адрес и пароль.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69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ПРАКТИЧЕСКАЯ  РАБОТА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928670"/>
            <a:ext cx="8501122" cy="40934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200" b="1" i="1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Инструкция</a:t>
            </a:r>
            <a:endParaRPr lang="ru-RU" sz="3200" i="1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2400" b="1" u="sng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ЧАСТЬ 2</a:t>
            </a:r>
            <a:r>
              <a:rPr lang="ru-RU" sz="2400" u="sng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r>
              <a:rPr lang="ru-RU" sz="24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400" i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Создание и отправление электронного письма 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24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1. На рабочем столе компьютера открыть файл «Тест ЭП»,  выбрать правильные ответы, выделить их жирным шрифтом, сохранить изменения. 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24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2. Написать электронное письмо, в теме указать фамилии учеников группы, поле для текста оставить пустым.3. Прикрепить к письму файл «Тест ЭТ». 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24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4. Отправить  письмо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педагогу </a:t>
            </a:r>
            <a:r>
              <a:rPr lang="ru-RU" sz="24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на адрес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en-US" sz="3600" b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prepod</a:t>
            </a:r>
            <a:r>
              <a:rPr lang="en-US" sz="3600" b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.63 </a:t>
            </a:r>
            <a:r>
              <a:rPr lang="en-US" sz="3600" b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mail</a:t>
            </a:r>
            <a:r>
              <a:rPr lang="ru-RU" sz="36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r>
              <a:rPr lang="en-US" sz="3600" b="1" dirty="0" err="1">
                <a:latin typeface="Calibri" pitchFamily="34" charset="0"/>
                <a:ea typeface="Times New Roman" pitchFamily="18" charset="0"/>
                <a:cs typeface="Calibri" pitchFamily="34" charset="0"/>
              </a:rPr>
              <a:t>ru</a:t>
            </a:r>
            <a:r>
              <a:rPr lang="ru-RU" sz="24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84" name="Picture 12" descr="http://fabrikaokon.in.ua/images/stories/logo-internet.jpg"/>
          <p:cNvPicPr>
            <a:picLocks noChangeAspect="1" noChangeArrowheads="1"/>
          </p:cNvPicPr>
          <p:nvPr/>
        </p:nvPicPr>
        <p:blipFill>
          <a:blip r:embed="rId3" cstate="print"/>
          <a:srcRect l="12820" t="7565" r="15385" b="19304"/>
          <a:stretch>
            <a:fillRect/>
          </a:stretch>
        </p:blipFill>
        <p:spPr bwMode="auto">
          <a:xfrm>
            <a:off x="357158" y="4500570"/>
            <a:ext cx="2143140" cy="22196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6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>
                <a:latin typeface="Calibri" pitchFamily="34" charset="0"/>
              </a:rPr>
              <a:t>Проверочный тест по теме </a:t>
            </a:r>
            <a:endParaRPr lang="ru-RU" sz="3600" cap="all" dirty="0">
              <a:latin typeface="Calibri" pitchFamily="34" charset="0"/>
            </a:endParaRPr>
          </a:p>
          <a:p>
            <a:pPr algn="ctr"/>
            <a:r>
              <a:rPr lang="ru-RU" sz="3600" b="1" cap="all" dirty="0">
                <a:latin typeface="Calibri" pitchFamily="34" charset="0"/>
              </a:rPr>
              <a:t>«Работа с электронной почтой»</a:t>
            </a:r>
            <a:endParaRPr lang="ru-RU" sz="3600" cap="all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 descr="думает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1244" y="3214686"/>
            <a:ext cx="2776213" cy="235745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1500174"/>
            <a:ext cx="83582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1. Какой из указанных адресов электронной почты является правильным?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www. Mail.ru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klass&amp;yandex.ru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klass@yandex.ru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@</a:t>
            </a:r>
            <a:r>
              <a:rPr kumimoji="0" lang="en-US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klass.yandex.ru</a:t>
            </a:r>
            <a:endParaRPr kumimoji="0" 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>
                <a:latin typeface="Calibri" pitchFamily="34" charset="0"/>
              </a:rPr>
              <a:t>Проверочный тест по теме </a:t>
            </a:r>
            <a:endParaRPr lang="ru-RU" sz="3600" cap="all" dirty="0">
              <a:latin typeface="Calibri" pitchFamily="34" charset="0"/>
            </a:endParaRPr>
          </a:p>
          <a:p>
            <a:pPr algn="ctr"/>
            <a:r>
              <a:rPr lang="ru-RU" sz="3600" b="1" cap="all" dirty="0">
                <a:latin typeface="Calibri" pitchFamily="34" charset="0"/>
              </a:rPr>
              <a:t>«Работа с электронной почтой»</a:t>
            </a:r>
            <a:endParaRPr lang="ru-RU" sz="3600" cap="all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 descr="думает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1244" y="3214686"/>
            <a:ext cx="2776213" cy="235745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1500174"/>
            <a:ext cx="835824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3200" dirty="0">
                <a:latin typeface="Calibri" pitchFamily="34" charset="0"/>
              </a:rPr>
              <a:t>2. В каком поле указываются адреса получателей при отправке электронного письма?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Кому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Тема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От кого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 Файлы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>
                <a:latin typeface="Calibri" pitchFamily="34" charset="0"/>
              </a:rPr>
              <a:t>Проверочный тест по теме </a:t>
            </a:r>
            <a:endParaRPr lang="ru-RU" sz="3600" cap="all" dirty="0">
              <a:latin typeface="Calibri" pitchFamily="34" charset="0"/>
            </a:endParaRPr>
          </a:p>
          <a:p>
            <a:pPr algn="ctr"/>
            <a:r>
              <a:rPr lang="ru-RU" sz="3600" b="1" cap="all" dirty="0">
                <a:latin typeface="Calibri" pitchFamily="34" charset="0"/>
              </a:rPr>
              <a:t>«Работа с электронной почтой»</a:t>
            </a:r>
            <a:endParaRPr lang="ru-RU" sz="3600" cap="all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 descr="думает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1244" y="3214686"/>
            <a:ext cx="2776213" cy="235745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1500174"/>
            <a:ext cx="83582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3200" dirty="0">
                <a:latin typeface="Calibri" pitchFamily="34" charset="0"/>
              </a:rPr>
              <a:t>3. Какие файлы можно посылать по электронной почте?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текстовые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графические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музыкальные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 все перечисленные выше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>
                <a:latin typeface="Calibri" pitchFamily="34" charset="0"/>
              </a:rPr>
              <a:t>Проверочный тест по теме </a:t>
            </a:r>
            <a:endParaRPr lang="ru-RU" sz="3600" cap="all" dirty="0">
              <a:latin typeface="Calibri" pitchFamily="34" charset="0"/>
            </a:endParaRPr>
          </a:p>
          <a:p>
            <a:pPr algn="ctr"/>
            <a:r>
              <a:rPr lang="ru-RU" sz="3600" b="1" cap="all" dirty="0">
                <a:latin typeface="Calibri" pitchFamily="34" charset="0"/>
              </a:rPr>
              <a:t>«Работа с электронной почтой»</a:t>
            </a:r>
            <a:endParaRPr lang="ru-RU" sz="3600" cap="all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 descr="думает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1244" y="3214686"/>
            <a:ext cx="2776213" cy="235745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1500174"/>
            <a:ext cx="85725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3200" dirty="0">
                <a:latin typeface="Calibri" pitchFamily="34" charset="0"/>
              </a:rPr>
              <a:t>4.  Что  является  именем сервера,   где   размещен   почтовый   ящик  в   адресе              </a:t>
            </a:r>
            <a:r>
              <a:rPr lang="ru-RU" sz="3200" u="sng" dirty="0" err="1">
                <a:latin typeface="Calibri" pitchFamily="34" charset="0"/>
                <a:hlinkClick r:id="rId4"/>
              </a:rPr>
              <a:t>Sv-Ks@mail.ru</a:t>
            </a:r>
            <a:r>
              <a:rPr lang="ru-RU" sz="3200" dirty="0">
                <a:latin typeface="Calibri" pitchFamily="34" charset="0"/>
              </a:rPr>
              <a:t>?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@</a:t>
            </a:r>
            <a:endParaRPr lang="ru-RU" sz="3200" b="1" dirty="0">
              <a:latin typeface="Calibri" pitchFamily="34" charset="0"/>
            </a:endParaRPr>
          </a:p>
          <a:p>
            <a:pPr marL="971550" lvl="1" indent="-51435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.</a:t>
            </a:r>
            <a:r>
              <a:rPr lang="en-US" sz="3200" dirty="0" err="1">
                <a:latin typeface="Calibri" pitchFamily="34" charset="0"/>
              </a:rPr>
              <a:t>ru</a:t>
            </a:r>
            <a:endParaRPr lang="ru-RU" sz="3200" b="1" dirty="0">
              <a:latin typeface="Calibri" pitchFamily="34" charset="0"/>
            </a:endParaRPr>
          </a:p>
          <a:p>
            <a:pPr marL="971550" lvl="1" indent="-514350" algn="just">
              <a:buFont typeface="+mj-lt"/>
              <a:buAutoNum type="arabicPeriod"/>
            </a:pPr>
            <a:r>
              <a:rPr lang="en-US" sz="3200" dirty="0" err="1">
                <a:latin typeface="Calibri" pitchFamily="34" charset="0"/>
              </a:rPr>
              <a:t>Sv</a:t>
            </a:r>
            <a:r>
              <a:rPr lang="en-US" sz="3200" dirty="0">
                <a:latin typeface="Calibri" pitchFamily="34" charset="0"/>
              </a:rPr>
              <a:t>-Ks</a:t>
            </a:r>
            <a:endParaRPr lang="ru-RU" sz="3200" b="1" dirty="0">
              <a:latin typeface="Calibri" pitchFamily="34" charset="0"/>
            </a:endParaRPr>
          </a:p>
          <a:p>
            <a:pPr marL="971550" lvl="1" indent="-514350" algn="just"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mail</a:t>
            </a:r>
            <a:r>
              <a:rPr lang="ru-RU" sz="3200" dirty="0">
                <a:latin typeface="Calibri" pitchFamily="34" charset="0"/>
              </a:rPr>
              <a:t>.</a:t>
            </a:r>
            <a:r>
              <a:rPr lang="en-US" sz="3200" dirty="0" err="1">
                <a:latin typeface="Calibri" pitchFamily="34" charset="0"/>
              </a:rPr>
              <a:t>ru</a:t>
            </a:r>
            <a:r>
              <a:rPr lang="en-US" sz="3200" dirty="0">
                <a:latin typeface="Calibri" pitchFamily="34" charset="0"/>
              </a:rPr>
              <a:t> </a:t>
            </a:r>
            <a:endParaRPr lang="ru-RU" sz="3200" b="1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ourmilab.ch/babbage/figures/babb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7775" y="928670"/>
            <a:ext cx="4086225" cy="45624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1000108"/>
            <a:ext cx="50006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Cambria" pitchFamily="18" charset="0"/>
              </a:rPr>
              <a:t/>
            </a:r>
            <a:br>
              <a:rPr lang="ru-RU" sz="3600" dirty="0">
                <a:latin typeface="Cambria" pitchFamily="18" charset="0"/>
              </a:rPr>
            </a:br>
            <a:r>
              <a:rPr lang="ru-RU" sz="3600" dirty="0">
                <a:latin typeface="Cambria" pitchFamily="18" charset="0"/>
              </a:rPr>
              <a:t>Я услышал и забыл! </a:t>
            </a:r>
            <a:br>
              <a:rPr lang="ru-RU" sz="3600" dirty="0">
                <a:latin typeface="Cambria" pitchFamily="18" charset="0"/>
              </a:rPr>
            </a:br>
            <a:r>
              <a:rPr lang="ru-RU" sz="3600" dirty="0">
                <a:latin typeface="Cambria" pitchFamily="18" charset="0"/>
              </a:rPr>
              <a:t>Увидел и запомнил! </a:t>
            </a:r>
            <a:br>
              <a:rPr lang="ru-RU" sz="3600" dirty="0">
                <a:latin typeface="Cambria" pitchFamily="18" charset="0"/>
              </a:rPr>
            </a:br>
            <a:r>
              <a:rPr lang="ru-RU" sz="3600" dirty="0">
                <a:latin typeface="Cambria" pitchFamily="18" charset="0"/>
              </a:rPr>
              <a:t>Сделал и понял! </a:t>
            </a:r>
          </a:p>
          <a:p>
            <a:pPr algn="r"/>
            <a:endParaRPr lang="ru-RU" sz="3600" dirty="0">
              <a:latin typeface="Cambria" pitchFamily="18" charset="0"/>
            </a:endParaRPr>
          </a:p>
          <a:p>
            <a:pPr algn="r"/>
            <a:r>
              <a:rPr lang="ru-RU" sz="3600" b="1" i="1" dirty="0">
                <a:latin typeface="Cambria" pitchFamily="18" charset="0"/>
              </a:rPr>
              <a:t>Чарльз Беббидж</a:t>
            </a:r>
            <a:r>
              <a:rPr lang="ru-RU" sz="3600" i="1" dirty="0">
                <a:latin typeface="Cambria" pitchFamily="18" charset="0"/>
              </a:rPr>
              <a:t> </a:t>
            </a:r>
            <a:br>
              <a:rPr lang="ru-RU" sz="3600" i="1" dirty="0">
                <a:latin typeface="Cambria" pitchFamily="18" charset="0"/>
              </a:rPr>
            </a:br>
            <a:endParaRPr lang="ru-RU" sz="3600" i="1" dirty="0">
              <a:latin typeface="Cambria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>
                <a:latin typeface="Calibri" pitchFamily="34" charset="0"/>
              </a:rPr>
              <a:t>Проверочный тест по теме </a:t>
            </a:r>
            <a:endParaRPr lang="ru-RU" sz="3600" cap="all" dirty="0">
              <a:latin typeface="Calibri" pitchFamily="34" charset="0"/>
            </a:endParaRPr>
          </a:p>
          <a:p>
            <a:pPr algn="ctr"/>
            <a:r>
              <a:rPr lang="ru-RU" sz="3600" b="1" cap="all" dirty="0">
                <a:latin typeface="Calibri" pitchFamily="34" charset="0"/>
              </a:rPr>
              <a:t>«Работа с электронной почтой»</a:t>
            </a:r>
            <a:endParaRPr lang="ru-RU" sz="3600" cap="all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 descr="думает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1244" y="3214686"/>
            <a:ext cx="2776213" cy="235745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1500174"/>
            <a:ext cx="85725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200" dirty="0">
                <a:latin typeface="Calibri" pitchFamily="34" charset="0"/>
              </a:rPr>
              <a:t>5. Нежелательная рекламная рассылка называется: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форум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спам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ru-RU" sz="3200" dirty="0">
                <a:latin typeface="Calibri" pitchFamily="34" charset="0"/>
              </a:rPr>
              <a:t>баннер</a:t>
            </a:r>
            <a:endParaRPr lang="ru-RU" sz="3200" b="1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99FF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>
                <a:latin typeface="Calibri" pitchFamily="34" charset="0"/>
              </a:rPr>
              <a:t>ДОМАШНЕЕ  ЗАДАНИЕ</a:t>
            </a:r>
            <a:endParaRPr lang="ru-RU" sz="4000" cap="all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928670"/>
            <a:ext cx="8501122" cy="35394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0488" algn="l"/>
              </a:tabLs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Параграф в учебнике 3.4.2.</a:t>
            </a:r>
          </a:p>
          <a:p>
            <a:pPr marL="742950" marR="0" lvl="0" indent="-742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488" algn="l"/>
              </a:tabLst>
            </a:pPr>
            <a:endParaRPr kumimoji="0" lang="ru-RU" sz="3200" b="0" i="0" u="none" strike="noStrike" cap="none" normalizeH="0" baseline="0" dirty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2. Дополнительное: создать электронный ящик на </a:t>
            </a:r>
            <a:r>
              <a:rPr kumimoji="0" lang="en-US" sz="3200" b="0" i="0" u="none" strike="noStrike" cap="none" normalizeH="0" baseline="0" dirty="0" err="1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Yandex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r>
              <a:rPr kumimoji="0" lang="en-US" sz="3200" b="0" i="0" u="none" strike="noStrike" cap="none" normalizeH="0" baseline="0" dirty="0" err="1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ru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и прислать учителю на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адрес </a:t>
            </a:r>
            <a:r>
              <a:rPr lang="en-US" sz="32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prepod.63 mail</a:t>
            </a:r>
            <a:r>
              <a:rPr lang="ru-RU" sz="32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r>
              <a:rPr lang="en-US" sz="3200" b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ru</a:t>
            </a: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письмо, содержащее статью «Правила сетевого этикета при работе с электронной почтой». </a:t>
            </a:r>
            <a:endParaRPr kumimoji="0" lang="ru-RU" sz="4400" b="0" i="0" u="none" strike="noStrike" cap="none" normalizeH="0" baseline="0" dirty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2771" name="Picture 3" descr="C:\Documents and Settings\user\Local Settings\Temporary Internet Files\Content.IE5\GD0JK341\MC900415858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572132" y="4714884"/>
            <a:ext cx="2580631" cy="1914795"/>
          </a:xfrm>
          <a:prstGeom prst="rect">
            <a:avLst/>
          </a:prstGeom>
          <a:noFill/>
        </p:spPr>
      </p:pic>
      <p:pic>
        <p:nvPicPr>
          <p:cNvPr id="32774" name="Picture 6" descr="C:\Documents and Settings\user\Local Settings\Temporary Internet Files\Content.IE5\B1YXFW97\MC90044151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1" y="4714884"/>
            <a:ext cx="3269893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27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>
                <a:latin typeface="Calibri" pitchFamily="34" charset="0"/>
              </a:rPr>
              <a:t>РЕФЛЕКСИЯ </a:t>
            </a:r>
            <a:endParaRPr lang="ru-RU" sz="4000" cap="all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4071942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:-) - улыбающийся </a:t>
            </a:r>
            <a:b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:-I - задумчивый</a:t>
            </a:r>
            <a:b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 - 0 - удивленный</a:t>
            </a:r>
            <a:b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kumimoji="0" lang="ru-RU" sz="40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 -D - радостно смеющийся</a:t>
            </a:r>
            <a:endParaRPr kumimoji="0" lang="ru-RU" sz="5400" b="0" i="0" u="none" strike="noStrike" cap="none" normalizeH="0" baseline="0" dirty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37890" name="Picture 2" descr="C:\Documents and Settings\user\Local Settings\Temporary Internet Files\Content.IE5\QR6TCDWX\MC90043381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285860"/>
            <a:ext cx="1828572" cy="1828572"/>
          </a:xfrm>
          <a:prstGeom prst="rect">
            <a:avLst/>
          </a:prstGeom>
          <a:noFill/>
        </p:spPr>
      </p:pic>
      <p:pic>
        <p:nvPicPr>
          <p:cNvPr id="37893" name="Picture 5" descr="C:\Documents and Settings\user\Local Settings\Temporary Internet Files\Content.IE5\QR6TCDWX\MC90043440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85860"/>
            <a:ext cx="2071702" cy="1819275"/>
          </a:xfrm>
          <a:prstGeom prst="rect">
            <a:avLst/>
          </a:prstGeom>
          <a:noFill/>
        </p:spPr>
      </p:pic>
      <p:pic>
        <p:nvPicPr>
          <p:cNvPr id="37895" name="Picture 7" descr="C:\Documents and Settings\user\Local Settings\Temporary Internet Files\Content.IE5\QR6TCDWX\MC900433823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85860"/>
            <a:ext cx="1928794" cy="1928794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2000232" y="214290"/>
            <a:ext cx="2214578" cy="3265656"/>
            <a:chOff x="2000232" y="214290"/>
            <a:chExt cx="2214578" cy="3265656"/>
          </a:xfrm>
        </p:grpSpPr>
        <p:pic>
          <p:nvPicPr>
            <p:cNvPr id="37892" name="Picture 4" descr="C:\Documents and Settings\user\Local Settings\Temporary Internet Files\Content.IE5\QR6TCDWX\MC900434389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00232" y="214290"/>
              <a:ext cx="2214578" cy="3265656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2071670" y="571480"/>
              <a:ext cx="16049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@</a:t>
              </a:r>
              <a:r>
                <a:rPr lang="en-US" sz="2800" dirty="0" err="1">
                  <a:solidFill>
                    <a:schemeClr val="bg1"/>
                  </a:solidFill>
                </a:rPr>
                <a:t>mail.ru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788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>
                <a:latin typeface="Calibri" pitchFamily="34" charset="0"/>
              </a:rPr>
              <a:t>РЕФЛЕКСИЯ</a:t>
            </a:r>
          </a:p>
          <a:p>
            <a:pPr algn="ctr"/>
            <a:r>
              <a:rPr lang="ru-RU" sz="4000" b="1" dirty="0">
                <a:latin typeface="Calibri" pitchFamily="34" charset="0"/>
              </a:rPr>
              <a:t>Нарисуйте смайлик</a:t>
            </a:r>
            <a:r>
              <a:rPr lang="ru-RU" sz="4000" b="1" cap="all" dirty="0">
                <a:latin typeface="Calibri" pitchFamily="34" charset="0"/>
              </a:rPr>
              <a:t> </a:t>
            </a:r>
            <a:endParaRPr lang="ru-RU" sz="4000" cap="all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85720" y="1070408"/>
            <a:ext cx="864399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 - кто считает, что хорошо понял тему и поработал на уроке. 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 –   кто    считает,   что   недостаточно хорошо понял тему, поработал на уроке.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  -  кто  считает,  что  ему  еще много нужно работать над данной темой.</a:t>
            </a:r>
            <a:endParaRPr kumimoji="0" lang="ru-RU" sz="3600" b="0" i="0" u="none" strike="noStrike" cap="none" normalizeH="0" baseline="0" dirty="0">
              <a:ln>
                <a:noFill/>
              </a:ln>
              <a:effectLst/>
              <a:latin typeface="Calibri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42844" y="928670"/>
            <a:ext cx="1285852" cy="1368797"/>
            <a:chOff x="142844" y="928670"/>
            <a:chExt cx="1285852" cy="1368797"/>
          </a:xfrm>
        </p:grpSpPr>
        <p:sp>
          <p:nvSpPr>
            <p:cNvPr id="10" name="Овал 9"/>
            <p:cNvSpPr/>
            <p:nvPr/>
          </p:nvSpPr>
          <p:spPr>
            <a:xfrm>
              <a:off x="142844" y="928670"/>
              <a:ext cx="1285852" cy="128588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 rot="5400000">
              <a:off x="195415" y="1304727"/>
              <a:ext cx="115448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>
                  <a:solidFill>
                    <a:srgbClr val="FF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: - ) </a:t>
              </a:r>
              <a:endParaRPr lang="ru-RU" sz="48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42844" y="2786058"/>
            <a:ext cx="1285852" cy="1343846"/>
            <a:chOff x="142844" y="2786058"/>
            <a:chExt cx="1285852" cy="1343846"/>
          </a:xfrm>
        </p:grpSpPr>
        <p:sp>
          <p:nvSpPr>
            <p:cNvPr id="11" name="Овал 10"/>
            <p:cNvSpPr/>
            <p:nvPr/>
          </p:nvSpPr>
          <p:spPr>
            <a:xfrm>
              <a:off x="142844" y="2786058"/>
              <a:ext cx="1285852" cy="128588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 rot="5400000">
              <a:off x="148928" y="3090677"/>
              <a:ext cx="124745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>
                  <a:solidFill>
                    <a:schemeClr val="accent1">
                      <a:lumMod val="50000"/>
                    </a:schemeClr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: - ? </a:t>
              </a:r>
              <a:endParaRPr lang="ru-RU" sz="4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14282" y="4429132"/>
            <a:ext cx="1285852" cy="1285884"/>
            <a:chOff x="214282" y="4572008"/>
            <a:chExt cx="1285852" cy="1285884"/>
          </a:xfrm>
        </p:grpSpPr>
        <p:sp>
          <p:nvSpPr>
            <p:cNvPr id="12" name="Овал 11"/>
            <p:cNvSpPr/>
            <p:nvPr/>
          </p:nvSpPr>
          <p:spPr>
            <a:xfrm>
              <a:off x="214282" y="4572008"/>
              <a:ext cx="1285852" cy="128588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 rot="5400000">
              <a:off x="266853" y="4805189"/>
              <a:ext cx="115448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>
                  <a:solidFill>
                    <a:schemeClr val="bg1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: - ( </a:t>
              </a:r>
              <a:endParaRPr lang="ru-RU" sz="4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9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9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985151">
            <a:off x="1416993" y="1588487"/>
            <a:ext cx="518231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>
                <a:latin typeface="Calibri" pitchFamily="34" charset="0"/>
              </a:rPr>
              <a:t>Урок окончен! </a:t>
            </a:r>
          </a:p>
          <a:p>
            <a:pPr algn="ctr"/>
            <a:r>
              <a:rPr lang="ru-RU" sz="6000" b="1" dirty="0">
                <a:latin typeface="Calibri" pitchFamily="34" charset="0"/>
              </a:rPr>
              <a:t>Спасибо!</a:t>
            </a:r>
          </a:p>
        </p:txBody>
      </p:sp>
      <p:pic>
        <p:nvPicPr>
          <p:cNvPr id="11" name="Picture 15" descr="http://1000melochey.ucoz.ru/img/kak_kogda_pojavilsja_interne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14290"/>
            <a:ext cx="2190752" cy="2190752"/>
          </a:xfrm>
          <a:prstGeom prst="rect">
            <a:avLst/>
          </a:prstGeom>
          <a:noFill/>
        </p:spPr>
      </p:pic>
      <p:pic>
        <p:nvPicPr>
          <p:cNvPr id="12" name="Picture 7" descr="http://search-soft.net/uploads/posts/2012-08/1345821291_elektronnaya-pochta.jpg"/>
          <p:cNvPicPr>
            <a:picLocks noChangeAspect="1" noChangeArrowheads="1"/>
          </p:cNvPicPr>
          <p:nvPr/>
        </p:nvPicPr>
        <p:blipFill>
          <a:blip r:embed="rId4" cstate="print"/>
          <a:srcRect l="8750" t="4611" r="6249" b="6249"/>
          <a:stretch>
            <a:fillRect/>
          </a:stretch>
        </p:blipFill>
        <p:spPr bwMode="auto">
          <a:xfrm>
            <a:off x="6786578" y="4786322"/>
            <a:ext cx="2143140" cy="1827972"/>
          </a:xfrm>
          <a:prstGeom prst="rect">
            <a:avLst/>
          </a:prstGeom>
          <a:noFill/>
        </p:spPr>
      </p:pic>
      <p:pic>
        <p:nvPicPr>
          <p:cNvPr id="13" name="Picture 11" descr="http://blog-raskruti.ru/wp-content/uploads/2011/11/000001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10012"/>
            <a:ext cx="2857488" cy="3047988"/>
          </a:xfrm>
          <a:prstGeom prst="rect">
            <a:avLst/>
          </a:prstGeom>
          <a:noFill/>
        </p:spPr>
      </p:pic>
      <p:pic>
        <p:nvPicPr>
          <p:cNvPr id="14" name="Picture 16" descr="http://www.client-vision.fr/images/outlook2007_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2786058"/>
            <a:ext cx="1785918" cy="1351671"/>
          </a:xfrm>
          <a:prstGeom prst="rect">
            <a:avLst/>
          </a:prstGeom>
          <a:noFill/>
        </p:spPr>
      </p:pic>
      <p:pic>
        <p:nvPicPr>
          <p:cNvPr id="15" name="Picture 12" descr="http://fabrikaokon.in.ua/images/stories/logo-internet.jpg"/>
          <p:cNvPicPr>
            <a:picLocks noChangeAspect="1" noChangeArrowheads="1"/>
          </p:cNvPicPr>
          <p:nvPr/>
        </p:nvPicPr>
        <p:blipFill>
          <a:blip r:embed="rId7" cstate="print"/>
          <a:srcRect l="12820" t="7565" r="15385" b="19304"/>
          <a:stretch>
            <a:fillRect/>
          </a:stretch>
        </p:blipFill>
        <p:spPr bwMode="auto">
          <a:xfrm>
            <a:off x="3857620" y="4714884"/>
            <a:ext cx="1857388" cy="1923723"/>
          </a:xfrm>
          <a:prstGeom prst="rect">
            <a:avLst/>
          </a:prstGeom>
          <a:noFill/>
        </p:spPr>
      </p:pic>
      <p:pic>
        <p:nvPicPr>
          <p:cNvPr id="16" name="Picture 12" descr="http://www.vesti.ru/p/b_534615.jpg"/>
          <p:cNvPicPr>
            <a:picLocks noChangeAspect="1" noChangeArrowheads="1"/>
          </p:cNvPicPr>
          <p:nvPr/>
        </p:nvPicPr>
        <p:blipFill>
          <a:blip r:embed="rId8" cstate="print"/>
          <a:srcRect t="35000" b="35000"/>
          <a:stretch>
            <a:fillRect/>
          </a:stretch>
        </p:blipFill>
        <p:spPr bwMode="auto">
          <a:xfrm>
            <a:off x="1785918" y="642918"/>
            <a:ext cx="3214710" cy="7233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538389" y="214290"/>
            <a:ext cx="8605611" cy="143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0" hangingPunct="0">
              <a:defRPr/>
            </a:pPr>
            <a:r>
              <a:rPr lang="ru-RU" sz="2800" b="1" dirty="0">
                <a:latin typeface="Arial" charset="0"/>
                <a:cs typeface="Times New Roman" pitchFamily="18" charset="0"/>
              </a:rPr>
              <a:t>Почта</a:t>
            </a:r>
            <a:r>
              <a:rPr lang="ru-RU" sz="2800" dirty="0">
                <a:latin typeface="Arial" charset="0"/>
                <a:cs typeface="Times New Roman" pitchFamily="18" charset="0"/>
              </a:rPr>
              <a:t> </a:t>
            </a:r>
            <a:r>
              <a:rPr lang="ru-RU" sz="2000" dirty="0">
                <a:latin typeface="Arial" charset="0"/>
                <a:cs typeface="Times New Roman" pitchFamily="18" charset="0"/>
              </a:rPr>
              <a:t>– </a:t>
            </a:r>
            <a:r>
              <a:rPr lang="ru-RU" sz="2400" dirty="0">
                <a:latin typeface="Arial" charset="0"/>
                <a:cs typeface="Times New Roman" pitchFamily="18" charset="0"/>
              </a:rPr>
              <a:t>традиционный вид связи, позволяющий </a:t>
            </a:r>
            <a:r>
              <a:rPr lang="ru-RU" sz="2400" dirty="0">
                <a:latin typeface="Arial" charset="0"/>
              </a:rPr>
              <a:t>обмениваться информацией, по крайней мере, двум абонентам.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214282" y="1714488"/>
            <a:ext cx="8501122" cy="3420623"/>
            <a:chOff x="214282" y="1714488"/>
            <a:chExt cx="8501122" cy="3420623"/>
          </a:xfrm>
        </p:grpSpPr>
        <p:grpSp>
          <p:nvGrpSpPr>
            <p:cNvPr id="12" name="Group 12"/>
            <p:cNvGrpSpPr>
              <a:grpSpLocks/>
            </p:cNvGrpSpPr>
            <p:nvPr/>
          </p:nvGrpSpPr>
          <p:grpSpPr bwMode="auto">
            <a:xfrm>
              <a:off x="1042338" y="1714488"/>
              <a:ext cx="2250391" cy="2751330"/>
              <a:chOff x="1383" y="2704"/>
              <a:chExt cx="953" cy="953"/>
            </a:xfrm>
          </p:grpSpPr>
          <p:pic>
            <p:nvPicPr>
              <p:cNvPr id="22" name="Picture 9" descr="home14"/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1383" y="2704"/>
                <a:ext cx="953" cy="9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Text Box 11"/>
              <p:cNvSpPr txBox="1">
                <a:spLocks noChangeArrowheads="1"/>
              </p:cNvSpPr>
              <p:nvPr/>
            </p:nvSpPr>
            <p:spPr bwMode="auto">
              <a:xfrm>
                <a:off x="1558" y="3010"/>
                <a:ext cx="635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b="1" dirty="0">
                    <a:solidFill>
                      <a:srgbClr val="C00000"/>
                    </a:solidFill>
                  </a:rPr>
                  <a:t>Почта №1</a:t>
                </a:r>
              </a:p>
            </p:txBody>
          </p:sp>
        </p:grpSp>
        <p:grpSp>
          <p:nvGrpSpPr>
            <p:cNvPr id="24" name="Группа 23"/>
            <p:cNvGrpSpPr/>
            <p:nvPr/>
          </p:nvGrpSpPr>
          <p:grpSpPr>
            <a:xfrm>
              <a:off x="214282" y="2428868"/>
              <a:ext cx="8501122" cy="2706243"/>
              <a:chOff x="214282" y="2508707"/>
              <a:chExt cx="8501122" cy="2706243"/>
            </a:xfrm>
          </p:grpSpPr>
          <p:pic>
            <p:nvPicPr>
              <p:cNvPr id="10" name="Picture 6" descr="ppl3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 bwMode="auto">
              <a:xfrm>
                <a:off x="214282" y="4273654"/>
                <a:ext cx="883228" cy="94129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Picture 7" descr="ppl2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7832176" y="4185407"/>
                <a:ext cx="883228" cy="941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3" name="Group 23"/>
              <p:cNvGrpSpPr>
                <a:grpSpLocks/>
              </p:cNvGrpSpPr>
              <p:nvPr/>
            </p:nvGrpSpPr>
            <p:grpSpPr bwMode="auto">
              <a:xfrm>
                <a:off x="5513680" y="2508707"/>
                <a:ext cx="1987263" cy="1698255"/>
                <a:chOff x="3833" y="2795"/>
                <a:chExt cx="821" cy="821"/>
              </a:xfrm>
            </p:grpSpPr>
            <p:pic>
              <p:nvPicPr>
                <p:cNvPr id="20" name="Picture 17" descr="home14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duotone>
                    <a:schemeClr val="accent4">
                      <a:shade val="45000"/>
                      <a:satMod val="135000"/>
                    </a:schemeClr>
                    <a:prstClr val="white"/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3833" y="2795"/>
                  <a:ext cx="821" cy="8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936" y="3008"/>
                  <a:ext cx="635" cy="1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ru-RU" sz="1600" b="1" dirty="0">
                      <a:solidFill>
                        <a:srgbClr val="C00000"/>
                      </a:solidFill>
                      <a:latin typeface="Times New Roman" pitchFamily="18" charset="0"/>
                      <a:cs typeface="Times New Roman" pitchFamily="18" charset="0"/>
                    </a:rPr>
                    <a:t>Почта №2</a:t>
                  </a:r>
                </a:p>
              </p:txBody>
            </p:sp>
          </p:grpSp>
          <p:pic>
            <p:nvPicPr>
              <p:cNvPr id="14" name="Рисунок 20" descr="Fleche gauche rouge.png"/>
              <p:cNvPicPr>
                <a:picLocks noChangeAspect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112403" y="2773446"/>
                <a:ext cx="1221799" cy="486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21" descr="Fleche gauche rouge.png"/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4271640" y="2773446"/>
                <a:ext cx="1221799" cy="486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29" descr="blank_31.gif"/>
              <p:cNvPicPr>
                <a:picLocks noChangeAspect="1"/>
              </p:cNvPicPr>
              <p:nvPr/>
            </p:nvPicPr>
            <p:blipFill>
              <a:blip r:embed="rId9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 rot="1012979">
                <a:off x="4188838" y="3271548"/>
                <a:ext cx="835386" cy="1502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Рисунок 19" descr="Enveloppe.png"/>
              <p:cNvPicPr>
                <a:picLocks noChangeAspect="1"/>
              </p:cNvPicPr>
              <p:nvPr/>
            </p:nvPicPr>
            <p:blipFill>
              <a:blip r:embed="rId10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 rot="20117044">
                <a:off x="3657060" y="3465691"/>
                <a:ext cx="910829" cy="882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8" name="Прямая со стрелкой 17"/>
              <p:cNvCxnSpPr/>
              <p:nvPr/>
            </p:nvCxnSpPr>
            <p:spPr>
              <a:xfrm rot="5400000" flipH="1" flipV="1">
                <a:off x="957386" y="3647172"/>
                <a:ext cx="1411944" cy="1076435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 стрелкой 18"/>
              <p:cNvCxnSpPr/>
              <p:nvPr/>
            </p:nvCxnSpPr>
            <p:spPr>
              <a:xfrm>
                <a:off x="6341706" y="3655911"/>
                <a:ext cx="1738854" cy="705972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2529568" y="5682796"/>
            <a:ext cx="4286703" cy="5656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Электронная почта?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Times New Roman" pitchFamily="18" charset="0"/>
              </a:rPr>
              <a:t> </a:t>
            </a:r>
            <a:endParaRPr lang="en-US" sz="2800" b="1" dirty="0">
              <a:solidFill>
                <a:schemeClr val="accent5">
                  <a:lumMod val="75000"/>
                </a:schemeClr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14480" y="2428868"/>
            <a:ext cx="250346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2800" b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Электронная</a:t>
            </a:r>
            <a:endParaRPr kumimoji="0" lang="ru-RU" sz="2800" b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00892" y="214290"/>
            <a:ext cx="163687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через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214290"/>
            <a:ext cx="279230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компьютерную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214290"/>
            <a:ext cx="221457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Интернета,  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1000108"/>
            <a:ext cx="250343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обмениваться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57686" y="1000108"/>
            <a:ext cx="178595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(</a:t>
            </a:r>
            <a:r>
              <a:rPr lang="en-US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e</a:t>
            </a:r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-</a:t>
            </a:r>
            <a:r>
              <a:rPr lang="en-US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mail</a:t>
            </a:r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) -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15074" y="2428868"/>
            <a:ext cx="2407152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позволяющий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15074" y="1000108"/>
            <a:ext cx="2599747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электронными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72066" y="1714488"/>
            <a:ext cx="134025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сеть. 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72264" y="1714488"/>
            <a:ext cx="1975213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почта   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2428868"/>
            <a:ext cx="1646802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сервис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14480" y="1714488"/>
            <a:ext cx="3156882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сообщениями</a:t>
            </a:r>
            <a:endParaRPr lang="ru-RU" sz="28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14282" y="3416858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Электронная 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почта  (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e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-</a:t>
            </a:r>
            <a:r>
              <a:rPr kumimoji="0" lang="en-US" sz="36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mail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) 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– сервис Интернета, позволяющий  обмениваться электронными сообщениями через компьютерную сеть. </a:t>
            </a:r>
            <a:endParaRPr kumimoji="0" lang="ru-RU" sz="4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Изобретатель электронной почты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1142984"/>
            <a:ext cx="54292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0" hangingPunct="0">
              <a:defRPr/>
            </a:pPr>
            <a:r>
              <a:rPr lang="ru-RU" sz="2800" b="1" cap="all" dirty="0" err="1">
                <a:latin typeface="Calibri" pitchFamily="34" charset="0"/>
                <a:cs typeface="Calibri" pitchFamily="34" charset="0"/>
              </a:rPr>
              <a:t>Рэй</a:t>
            </a:r>
            <a:r>
              <a:rPr lang="ru-RU" sz="2800" b="1" cap="all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cap="all" dirty="0" err="1">
                <a:latin typeface="Calibri" pitchFamily="34" charset="0"/>
                <a:cs typeface="Calibri" pitchFamily="34" charset="0"/>
              </a:rPr>
              <a:t>Томлинсон</a:t>
            </a:r>
            <a:r>
              <a:rPr lang="ru-RU" sz="2800" b="1" cap="all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официально признан разработчиком </a:t>
            </a:r>
            <a:r>
              <a:rPr lang="ru-RU" sz="2800" dirty="0" err="1">
                <a:latin typeface="Calibri" pitchFamily="34" charset="0"/>
                <a:cs typeface="Calibri" pitchFamily="34" charset="0"/>
              </a:rPr>
              <a:t>электрон-ной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 почты для Интернета. </a:t>
            </a:r>
          </a:p>
          <a:p>
            <a:pPr indent="457200" algn="just" eaLnBrk="0" hangingPunct="0">
              <a:defRPr/>
            </a:pPr>
            <a:r>
              <a:rPr lang="ru-RU" sz="2800" dirty="0">
                <a:latin typeface="Calibri" pitchFamily="34" charset="0"/>
                <a:cs typeface="Calibri" pitchFamily="34" charset="0"/>
              </a:rPr>
              <a:t>Его программа SNDMSG в 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1971</a:t>
            </a:r>
            <a:r>
              <a:rPr lang="ru-RU" sz="2800" b="1" u="sng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году 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позволяла обмениваться почтой между разными </a:t>
            </a:r>
            <a:r>
              <a:rPr lang="ru-RU" sz="2800" dirty="0" err="1">
                <a:latin typeface="Calibri" pitchFamily="34" charset="0"/>
                <a:cs typeface="Calibri" pitchFamily="34" charset="0"/>
              </a:rPr>
              <a:t>компью-терами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2050" name="Picture 2" descr="http://www.elpais.com/recorte/20091030elpepiult_1/LCO340/Ies/Tomlinson_Principe_Asturias_Cienc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142984"/>
            <a:ext cx="3238500" cy="44005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1000108"/>
          <a:ext cx="8572560" cy="546506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3435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290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31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 pitchFamily="34" charset="0"/>
                        </a:rPr>
                        <a:t>Преимущества электронной почты</a:t>
                      </a:r>
                      <a:endParaRPr lang="ru-RU" sz="2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1923" marR="619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latin typeface="Calibri" pitchFamily="34" charset="0"/>
                        </a:rPr>
                        <a:t>Недостатки электронной почты</a:t>
                      </a:r>
                      <a:endParaRPr lang="ru-RU" sz="2200" b="1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1923" marR="61923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197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Высокая</a:t>
                      </a:r>
                      <a:r>
                        <a:rPr kumimoji="0" lang="ru-RU" sz="2200" kern="1200" baseline="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с</a:t>
                      </a: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корость пересылки сообщений.</a:t>
                      </a:r>
                    </a:p>
                    <a:p>
                      <a:pPr lvl="0"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Электронное письмо может содержать не только текст, но и вложенные файлы (программы, графику, звук).</a:t>
                      </a:r>
                    </a:p>
                    <a:p>
                      <a:pPr lvl="0"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Простота и дешевизна.</a:t>
                      </a:r>
                    </a:p>
                    <a:p>
                      <a:pPr lvl="0"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Возможность шифровки писем.</a:t>
                      </a:r>
                    </a:p>
                    <a:p>
                      <a:pPr lvl="0"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Возможность автоматической обработки писем.</a:t>
                      </a:r>
                    </a:p>
                    <a:p>
                      <a:pPr lvl="0"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Возможность массовых рассылок.</a:t>
                      </a:r>
                    </a:p>
                    <a:p>
                      <a:pPr lvl="0"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Возможность пересылки сообщения на другие адреса.</a:t>
                      </a:r>
                    </a:p>
                  </a:txBody>
                  <a:tcPr marL="61923" marR="61923" marT="0" marB="0"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По электронной почте  могут прийти и  надоедливые рекламные письма, переполняющие наши почтовые ящики, называемые «спамом».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Через электронную почту может быть передан компьютерный вирус.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kumimoji="0" lang="ru-RU" sz="220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Через электронную почту, невозможно отправить бандероли.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1923" marR="61923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Адрес электронной почты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928670"/>
            <a:ext cx="59293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Calibri" pitchFamily="34" charset="0"/>
                <a:cs typeface="Calibri" pitchFamily="34" charset="0"/>
              </a:rPr>
              <a:t>Учебник,  страница  98,   </a:t>
            </a:r>
          </a:p>
          <a:p>
            <a:r>
              <a:rPr lang="ru-RU" sz="2800" i="1" dirty="0">
                <a:latin typeface="Calibri" pitchFamily="34" charset="0"/>
                <a:cs typeface="Calibri" pitchFamily="34" charset="0"/>
              </a:rPr>
              <a:t>пункт «Адрес электронной почты»</a:t>
            </a:r>
          </a:p>
        </p:txBody>
      </p:sp>
      <p:pic>
        <p:nvPicPr>
          <p:cNvPr id="19458" name="Picture 2" descr="C:\Users\User\AppData\Local\Microsoft\Windows\Temporary Internet Files\Content.IE5\0527TGK6\MC9002337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714356"/>
            <a:ext cx="1571604" cy="128572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68017" y="2420888"/>
            <a:ext cx="435792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en-US" sz="4000" b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prepod.63@mail</a:t>
            </a:r>
            <a:r>
              <a:rPr lang="ru-RU" sz="40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r>
              <a:rPr lang="en-US" sz="4000" b="1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ru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5119" y="5229200"/>
            <a:ext cx="394691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000" b="1" dirty="0"/>
              <a:t> zutt.ru@mail.ru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 rotWithShape="1">
          <a:blip r:embed="rId4"/>
          <a:srcRect l="8817" t="24049" r="77716" b="59118"/>
          <a:stretch/>
        </p:blipFill>
        <p:spPr bwMode="auto">
          <a:xfrm>
            <a:off x="5508104" y="2204864"/>
            <a:ext cx="1728192" cy="17281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9" r="6737"/>
          <a:stretch>
            <a:fillRect/>
          </a:stretch>
        </p:blipFill>
        <p:spPr bwMode="auto">
          <a:xfrm>
            <a:off x="5718082" y="4912810"/>
            <a:ext cx="1484313" cy="10223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История возникновения </a:t>
            </a:r>
          </a:p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символа @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66668" y="1500174"/>
            <a:ext cx="68773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latin typeface="Calibri" pitchFamily="34" charset="0"/>
                <a:ea typeface="Calibri" pitchFamily="34" charset="0"/>
                <a:cs typeface="Calibri" pitchFamily="34" charset="0"/>
              </a:rPr>
              <a:t>в русском языке – «собачка»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украинском – «улитка» или «обезьянка»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казахском – «ухо луны»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Тайване говорят – «мышка»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Финляндии – «кошачий хвост»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 Греции – «уточка».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31" name="Picture 7" descr="http://search-soft.net/uploads/posts/2012-08/1345821291_elektronnaya-pochta.jpg"/>
          <p:cNvPicPr>
            <a:picLocks noChangeAspect="1" noChangeArrowheads="1"/>
          </p:cNvPicPr>
          <p:nvPr/>
        </p:nvPicPr>
        <p:blipFill>
          <a:blip r:embed="rId3" cstate="print"/>
          <a:srcRect l="8750" t="4611" r="6249" b="6249"/>
          <a:stretch>
            <a:fillRect/>
          </a:stretch>
        </p:blipFill>
        <p:spPr bwMode="auto">
          <a:xfrm>
            <a:off x="214282" y="1643050"/>
            <a:ext cx="2143140" cy="1827972"/>
          </a:xfrm>
          <a:prstGeom prst="rect">
            <a:avLst/>
          </a:prstGeom>
          <a:noFill/>
        </p:spPr>
      </p:pic>
      <p:pic>
        <p:nvPicPr>
          <p:cNvPr id="1035" name="Picture 11" descr="http://blog-raskruti.ru/wp-content/uploads/2011/11/000001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3" y="3810012"/>
            <a:ext cx="2857488" cy="3047988"/>
          </a:xfrm>
          <a:prstGeom prst="rect">
            <a:avLst/>
          </a:prstGeom>
          <a:noFill/>
        </p:spPr>
      </p:pic>
      <p:pic>
        <p:nvPicPr>
          <p:cNvPr id="1037" name="Picture 13" descr="http://img-fotki.yandex.ru/get/4910/hlobustov-denis.0/0_52471_906053d0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286256"/>
            <a:ext cx="3725823" cy="23574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.itnews.com.ua/news/2005-09/26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5851" cy="873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1142976" y="0"/>
            <a:ext cx="8001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  <a:cs typeface="Calibri" pitchFamily="34" charset="0"/>
              </a:rPr>
              <a:t>Почтовые ящики</a:t>
            </a:r>
            <a:endParaRPr lang="ru-RU" sz="4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Горизонтальный свиток 12"/>
          <p:cNvSpPr>
            <a:spLocks noChangeArrowheads="1"/>
          </p:cNvSpPr>
          <p:nvPr/>
        </p:nvSpPr>
        <p:spPr bwMode="auto">
          <a:xfrm>
            <a:off x="3214678" y="785794"/>
            <a:ext cx="5541981" cy="1255713"/>
          </a:xfrm>
          <a:prstGeom prst="horizontalScroll">
            <a:avLst>
              <a:gd name="adj" fmla="val 12500"/>
            </a:avLst>
          </a:prstGeom>
          <a:ln>
            <a:headEnd/>
            <a:tailEnd type="none" w="lg" len="lg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Первые почтовые ящики - 1848 г. </a:t>
            </a:r>
          </a:p>
          <a:p>
            <a:pPr algn="ctr"/>
            <a:r>
              <a:rPr lang="ru-RU" sz="2800" dirty="0">
                <a:solidFill>
                  <a:schemeClr val="bg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Санкт-Петербург и Москва </a:t>
            </a:r>
          </a:p>
        </p:txBody>
      </p:sp>
      <p:pic>
        <p:nvPicPr>
          <p:cNvPr id="21510" name="Picture 6" descr="http://im7-tub-ru.yandex.net/i?id=122829506-20-72&amp;n=21"/>
          <p:cNvPicPr>
            <a:picLocks noChangeAspect="1" noChangeArrowheads="1"/>
          </p:cNvPicPr>
          <p:nvPr/>
        </p:nvPicPr>
        <p:blipFill>
          <a:blip r:embed="rId3" cstate="print"/>
          <a:srcRect t="35368" b="4000"/>
          <a:stretch>
            <a:fillRect/>
          </a:stretch>
        </p:blipFill>
        <p:spPr bwMode="auto">
          <a:xfrm>
            <a:off x="1428728" y="285728"/>
            <a:ext cx="1357322" cy="1714512"/>
          </a:xfrm>
          <a:prstGeom prst="rect">
            <a:avLst/>
          </a:prstGeom>
          <a:noFill/>
        </p:spPr>
      </p:pic>
      <p:pic>
        <p:nvPicPr>
          <p:cNvPr id="21512" name="Picture 8" descr="http://syndyk.by/sites/syndyk/img/photoreportage/17845/760x570/image-1440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928934"/>
            <a:ext cx="2500298" cy="2404454"/>
          </a:xfrm>
          <a:prstGeom prst="rect">
            <a:avLst/>
          </a:prstGeom>
          <a:noFill/>
        </p:spPr>
      </p:pic>
      <p:pic>
        <p:nvPicPr>
          <p:cNvPr id="21514" name="Picture 10" descr="http://img-fotki.yandex.ru/get/4407/82902809.ad/0_69e72_83d9e415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28934"/>
            <a:ext cx="3071834" cy="2423956"/>
          </a:xfrm>
          <a:prstGeom prst="rect">
            <a:avLst/>
          </a:prstGeom>
          <a:noFill/>
        </p:spPr>
      </p:pic>
      <p:pic>
        <p:nvPicPr>
          <p:cNvPr id="21516" name="Picture 12" descr="http://www.muz4in.net/2010/06/10/mail/mailbox6.jpg"/>
          <p:cNvPicPr>
            <a:picLocks noChangeAspect="1" noChangeArrowheads="1"/>
          </p:cNvPicPr>
          <p:nvPr/>
        </p:nvPicPr>
        <p:blipFill>
          <a:blip r:embed="rId6" cstate="print"/>
          <a:srcRect r="4999" b="6479"/>
          <a:stretch>
            <a:fillRect/>
          </a:stretch>
        </p:blipFill>
        <p:spPr bwMode="auto">
          <a:xfrm>
            <a:off x="3428992" y="2928934"/>
            <a:ext cx="2786050" cy="249278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643042" y="5786454"/>
            <a:ext cx="62865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i="1" dirty="0">
                <a:latin typeface="Calibri" pitchFamily="34" charset="0"/>
                <a:cs typeface="Calibri" pitchFamily="34" charset="0"/>
              </a:rPr>
              <a:t>ПОЧТОВЫЕ ЯЩИКИ РАЗНЫХ СТРАН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338</TotalTime>
  <Words>714</Words>
  <Application>Microsoft Office PowerPoint</Application>
  <PresentationFormat>Экран (4:3)</PresentationFormat>
  <Paragraphs>130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48</cp:revision>
  <dcterms:created xsi:type="dcterms:W3CDTF">2013-02-02T18:50:49Z</dcterms:created>
  <dcterms:modified xsi:type="dcterms:W3CDTF">2020-01-15T07:37:11Z</dcterms:modified>
</cp:coreProperties>
</file>