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9" r:id="rId3"/>
    <p:sldId id="291" r:id="rId4"/>
    <p:sldId id="261" r:id="rId5"/>
    <p:sldId id="262" r:id="rId6"/>
    <p:sldId id="263" r:id="rId7"/>
    <p:sldId id="264" r:id="rId8"/>
    <p:sldId id="265" r:id="rId9"/>
    <p:sldId id="266" r:id="rId10"/>
    <p:sldId id="271" r:id="rId11"/>
    <p:sldId id="267" r:id="rId12"/>
    <p:sldId id="268" r:id="rId13"/>
    <p:sldId id="269" r:id="rId14"/>
    <p:sldId id="270" r:id="rId15"/>
    <p:sldId id="276" r:id="rId16"/>
    <p:sldId id="277" r:id="rId17"/>
    <p:sldId id="273" r:id="rId18"/>
    <p:sldId id="289" r:id="rId19"/>
    <p:sldId id="287" r:id="rId20"/>
    <p:sldId id="281" r:id="rId21"/>
    <p:sldId id="282" r:id="rId22"/>
    <p:sldId id="284" r:id="rId23"/>
    <p:sldId id="285" r:id="rId24"/>
    <p:sldId id="288" r:id="rId25"/>
    <p:sldId id="290" r:id="rId26"/>
    <p:sldId id="286" r:id="rId27"/>
    <p:sldId id="25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B8BEF-229F-4B25-A314-07D3D62B4AD6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A1C33-8984-43D0-BD8D-AABF34681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A1C33-8984-43D0-BD8D-AABF3468160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A1C33-8984-43D0-BD8D-AABF3468160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olour-pencils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76846"/>
          <a:stretch>
            <a:fillRect/>
          </a:stretch>
        </p:blipFill>
        <p:spPr>
          <a:xfrm>
            <a:off x="1241626" y="4071943"/>
            <a:ext cx="6616522" cy="1428760"/>
          </a:xfrm>
          <a:prstGeom prst="rect">
            <a:avLst/>
          </a:prstGeom>
        </p:spPr>
      </p:pic>
      <p:pic>
        <p:nvPicPr>
          <p:cNvPr id="9" name="Рисунок 8" descr="colour-pencils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6846"/>
          <a:stretch>
            <a:fillRect/>
          </a:stretch>
        </p:blipFill>
        <p:spPr>
          <a:xfrm>
            <a:off x="714348" y="2143115"/>
            <a:ext cx="7858180" cy="16266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bordur-deti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407"/>
            <a:ext cx="9144000" cy="21741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olour-pencils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00" r="6500" b="19798"/>
          <a:stretch>
            <a:fillRect/>
          </a:stretch>
        </p:blipFill>
        <p:spPr>
          <a:xfrm>
            <a:off x="-32" y="6215082"/>
            <a:ext cx="5143536" cy="642918"/>
          </a:xfrm>
          <a:prstGeom prst="rect">
            <a:avLst/>
          </a:prstGeom>
        </p:spPr>
      </p:pic>
      <p:pic>
        <p:nvPicPr>
          <p:cNvPr id="8" name="Рисунок 7" descr="colour-pencils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68" t="50000" r="34000" b="19798"/>
          <a:stretch>
            <a:fillRect/>
          </a:stretch>
        </p:blipFill>
        <p:spPr>
          <a:xfrm flipH="1">
            <a:off x="5214942" y="6215082"/>
            <a:ext cx="3929090" cy="6429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10041-F57B-4764-A7EE-6C0D4680B622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ismagilova-alsu-nuretdinovna" TargetMode="External"/><Relationship Id="rId2" Type="http://schemas.openxmlformats.org/officeDocument/2006/relationships/hyperlink" Target="http://www.portraitimage.ru/populyarnie-raboti/karandashom/prostie-risunki-tsvetnimi-karandashami-poetapno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214554"/>
            <a:ext cx="9001156" cy="207170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Использование нетрадиционных техник рисования для формирования УУД у учащихся с ОВЗ во внеурочной деятельности.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4786322"/>
            <a:ext cx="5072098" cy="150019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Учитель ИЗО ГБОУ СОШ № 2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им. В. </a:t>
            </a:r>
            <a:r>
              <a:rPr lang="ru-RU" sz="2400" dirty="0" err="1" smtClean="0">
                <a:solidFill>
                  <a:schemeClr val="tx1"/>
                </a:solidFill>
              </a:rPr>
              <a:t>Маскина</a:t>
            </a:r>
            <a:r>
              <a:rPr lang="ru-RU" sz="2400" dirty="0" smtClean="0">
                <a:solidFill>
                  <a:schemeClr val="tx1"/>
                </a:solidFill>
              </a:rPr>
              <a:t> ж.- д. ст.Клявлино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Сомова Елена Александровна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Кляксография</a:t>
            </a:r>
            <a:r>
              <a:rPr lang="ru-RU" dirty="0" smtClean="0"/>
              <a:t>  с трубочкой</a:t>
            </a:r>
            <a:endParaRPr lang="ru-RU" dirty="0"/>
          </a:p>
        </p:txBody>
      </p:sp>
      <p:pic>
        <p:nvPicPr>
          <p:cNvPr id="7170" name="Picture 2" descr="C:\Users\Иван\Desktop\конференция ОВЗ\detsad-38110-140025764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670" t="2525" r="4669" b="5927"/>
          <a:stretch>
            <a:fillRect/>
          </a:stretch>
        </p:blipFill>
        <p:spPr bwMode="auto">
          <a:xfrm>
            <a:off x="3571868" y="1714488"/>
            <a:ext cx="2428892" cy="3354185"/>
          </a:xfrm>
          <a:prstGeom prst="rect">
            <a:avLst/>
          </a:prstGeom>
          <a:noFill/>
        </p:spPr>
      </p:pic>
      <p:pic>
        <p:nvPicPr>
          <p:cNvPr id="7171" name="Picture 3" descr="C:\Users\Иван\Desktop\конференция ОВЗ\473187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49" y="1428736"/>
            <a:ext cx="3048021" cy="2286016"/>
          </a:xfrm>
          <a:prstGeom prst="rect">
            <a:avLst/>
          </a:prstGeom>
          <a:noFill/>
        </p:spPr>
      </p:pic>
      <p:pic>
        <p:nvPicPr>
          <p:cNvPr id="7172" name="Picture 4" descr="C:\Users\Иван\Desktop\конференция ОВЗ\s1200 (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857628"/>
            <a:ext cx="3162993" cy="2377440"/>
          </a:xfrm>
          <a:prstGeom prst="rect">
            <a:avLst/>
          </a:prstGeom>
          <a:noFill/>
        </p:spPr>
      </p:pic>
      <p:pic>
        <p:nvPicPr>
          <p:cNvPr id="7173" name="Picture 5" descr="C:\Users\Иван\Desktop\конференция ОВЗ\detsad-7712-1494939049.jpg"/>
          <p:cNvPicPr>
            <a:picLocks noChangeAspect="1" noChangeArrowheads="1"/>
          </p:cNvPicPr>
          <p:nvPr/>
        </p:nvPicPr>
        <p:blipFill>
          <a:blip r:embed="rId5"/>
          <a:srcRect b="2380"/>
          <a:stretch>
            <a:fillRect/>
          </a:stretch>
        </p:blipFill>
        <p:spPr bwMode="auto">
          <a:xfrm>
            <a:off x="6000760" y="1928802"/>
            <a:ext cx="3000373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Кляксография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(Рисование мыльными пузырями)</a:t>
            </a:r>
            <a:endParaRPr lang="ru-RU" dirty="0"/>
          </a:p>
        </p:txBody>
      </p:sp>
      <p:pic>
        <p:nvPicPr>
          <p:cNvPr id="8194" name="Picture 2" descr="C:\Users\Иван\Desktop\конференция ОВЗ\s1200 (6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786190"/>
            <a:ext cx="2857520" cy="2147222"/>
          </a:xfrm>
          <a:prstGeom prst="rect">
            <a:avLst/>
          </a:prstGeom>
          <a:noFill/>
        </p:spPr>
      </p:pic>
      <p:pic>
        <p:nvPicPr>
          <p:cNvPr id="8195" name="Picture 3" descr="C:\Users\Иван\Desktop\конференция ОВЗ\img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4752"/>
            <a:ext cx="3428992" cy="2355718"/>
          </a:xfrm>
          <a:prstGeom prst="rect">
            <a:avLst/>
          </a:prstGeom>
          <a:noFill/>
        </p:spPr>
      </p:pic>
      <p:pic>
        <p:nvPicPr>
          <p:cNvPr id="8197" name="Picture 5" descr="C:\Users\Иван\Desktop\конференция ОВЗ\phoca_thumb_l_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14422"/>
            <a:ext cx="3356700" cy="2228849"/>
          </a:xfrm>
          <a:prstGeom prst="rect">
            <a:avLst/>
          </a:prstGeom>
          <a:noFill/>
        </p:spPr>
      </p:pic>
      <p:pic>
        <p:nvPicPr>
          <p:cNvPr id="8198" name="Picture 6" descr="C:\Users\Иван\Desktop\конференция ОВЗ\s1200 (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384942" y="3044818"/>
            <a:ext cx="2859890" cy="1913743"/>
          </a:xfrm>
          <a:prstGeom prst="rect">
            <a:avLst/>
          </a:prstGeom>
          <a:noFill/>
        </p:spPr>
      </p:pic>
      <p:pic>
        <p:nvPicPr>
          <p:cNvPr id="8200" name="Picture 8" descr="https://avatars.mds.yandex.net/get-pdb/877347/9e92cbc6-b0db-495f-8969-9e643845f7ec/s37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1500174"/>
            <a:ext cx="2643174" cy="1867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Рисование печатками</a:t>
            </a:r>
            <a:endParaRPr lang="ru-RU" dirty="0"/>
          </a:p>
        </p:txBody>
      </p:sp>
      <p:pic>
        <p:nvPicPr>
          <p:cNvPr id="4" name="Picture 2" descr="D:\WinData\Desktop\не традиционные техники\p928016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741" b="7484"/>
          <a:stretch/>
        </p:blipFill>
        <p:spPr bwMode="auto">
          <a:xfrm>
            <a:off x="357158" y="1357298"/>
            <a:ext cx="3214710" cy="2517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WinData\Desktop\не традиционные техники\49n81pbf1c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1500174"/>
            <a:ext cx="2456822" cy="2063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a84bc15c5caf01ad45112173ae7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39" r="7879" b="9756"/>
          <a:stretch/>
        </p:blipFill>
        <p:spPr bwMode="auto">
          <a:xfrm>
            <a:off x="3929058" y="1428736"/>
            <a:ext cx="2315086" cy="1750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Picture 1" descr="C:\Users\Иван\Desktop\конференция ОВЗ\25068057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000504"/>
            <a:ext cx="2942868" cy="1963536"/>
          </a:xfrm>
          <a:prstGeom prst="rect">
            <a:avLst/>
          </a:prstGeom>
          <a:noFill/>
        </p:spPr>
      </p:pic>
      <p:pic>
        <p:nvPicPr>
          <p:cNvPr id="12290" name="Picture 2" descr="C:\Users\Иван\Desktop\конференция ОВЗ\s1200 (8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3929066"/>
            <a:ext cx="33147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Отпечатки листьев. </a:t>
            </a:r>
            <a:endParaRPr lang="ru-RU" b="1" dirty="0"/>
          </a:p>
        </p:txBody>
      </p:sp>
      <p:pic>
        <p:nvPicPr>
          <p:cNvPr id="4" name="Picture 3" descr="D:\WinData\Desktop\не традиционные техники\klyksografiy-detym-tehnika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500174"/>
            <a:ext cx="4286250" cy="3390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 descr="C:\Users\Иван\Desktop\конференция ОВЗ\detsad-166342-1476031175.jpg"/>
          <p:cNvPicPr>
            <a:picLocks noChangeAspect="1" noChangeArrowheads="1"/>
          </p:cNvPicPr>
          <p:nvPr/>
        </p:nvPicPr>
        <p:blipFill>
          <a:blip r:embed="rId3"/>
          <a:srcRect b="2935"/>
          <a:stretch>
            <a:fillRect/>
          </a:stretch>
        </p:blipFill>
        <p:spPr bwMode="auto">
          <a:xfrm>
            <a:off x="4786314" y="2143116"/>
            <a:ext cx="3286148" cy="23343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Тампонирование или оттиск.</a:t>
            </a:r>
            <a:endParaRPr lang="ru-RU" b="1" dirty="0"/>
          </a:p>
        </p:txBody>
      </p:sp>
      <p:pic>
        <p:nvPicPr>
          <p:cNvPr id="4" name="Picture 2" descr="D:\WinData\Desktop\не традиционные техники\05stamp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282" y="1285860"/>
            <a:ext cx="2664360" cy="1768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WinData\Desktop\не традиционные техники\b958c9c8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580892"/>
            <a:ext cx="3071834" cy="2535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Risuem-myatoj-bumagoj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2357430"/>
            <a:ext cx="2500330" cy="2029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WinData\Desktop\не традиционные техники\d9de1df756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2000240"/>
            <a:ext cx="2895604" cy="3797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Тычки жесткой полусухой кистью или мятой бумагой.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0" name="Picture 2" descr="C:\Users\Иван\Desktop\конференция ОВЗ\s1200 (9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314" r="6480" b="5296"/>
          <a:stretch>
            <a:fillRect/>
          </a:stretch>
        </p:blipFill>
        <p:spPr bwMode="auto">
          <a:xfrm>
            <a:off x="357158" y="1214422"/>
            <a:ext cx="3357586" cy="2380061"/>
          </a:xfrm>
          <a:prstGeom prst="rect">
            <a:avLst/>
          </a:prstGeom>
          <a:noFill/>
        </p:spPr>
      </p:pic>
      <p:pic>
        <p:nvPicPr>
          <p:cNvPr id="32771" name="Picture 3" descr="C:\Users\Иван\Desktop\конференция ОВЗ\0013-018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285860"/>
            <a:ext cx="2117219" cy="2325996"/>
          </a:xfrm>
          <a:prstGeom prst="rect">
            <a:avLst/>
          </a:prstGeom>
          <a:noFill/>
        </p:spPr>
      </p:pic>
      <p:pic>
        <p:nvPicPr>
          <p:cNvPr id="32772" name="Picture 4" descr="C:\Users\Иван\Desktop\конференция ОВЗ\p447_clip_image00r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1357298"/>
            <a:ext cx="2500330" cy="1933589"/>
          </a:xfrm>
          <a:prstGeom prst="rect">
            <a:avLst/>
          </a:prstGeom>
          <a:noFill/>
        </p:spPr>
      </p:pic>
      <p:pic>
        <p:nvPicPr>
          <p:cNvPr id="32773" name="Picture 5" descr="C:\Users\Иван\Desktop\конференция ОВЗ\5bba344221f305bba344224910.jpg"/>
          <p:cNvPicPr>
            <a:picLocks noChangeAspect="1" noChangeArrowheads="1"/>
          </p:cNvPicPr>
          <p:nvPr/>
        </p:nvPicPr>
        <p:blipFill>
          <a:blip r:embed="rId5"/>
          <a:srcRect t="13783"/>
          <a:stretch>
            <a:fillRect/>
          </a:stretch>
        </p:blipFill>
        <p:spPr bwMode="auto">
          <a:xfrm>
            <a:off x="1071538" y="3857628"/>
            <a:ext cx="2643206" cy="2188417"/>
          </a:xfrm>
          <a:prstGeom prst="rect">
            <a:avLst/>
          </a:prstGeom>
          <a:noFill/>
        </p:spPr>
      </p:pic>
      <p:pic>
        <p:nvPicPr>
          <p:cNvPr id="32774" name="Picture 6" descr="C:\Users\Иван\Desktop\конференция ОВЗ\PfG_UeOzNUc.jpg"/>
          <p:cNvPicPr>
            <a:picLocks noChangeAspect="1" noChangeArrowheads="1"/>
          </p:cNvPicPr>
          <p:nvPr/>
        </p:nvPicPr>
        <p:blipFill>
          <a:blip r:embed="rId6"/>
          <a:srcRect b="33043"/>
          <a:stretch>
            <a:fillRect/>
          </a:stretch>
        </p:blipFill>
        <p:spPr bwMode="auto">
          <a:xfrm>
            <a:off x="4286248" y="4000504"/>
            <a:ext cx="3857629" cy="2200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Точечный рисунок.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b="1" dirty="0" smtClean="0"/>
              <a:t>Рисование ватными </a:t>
            </a:r>
            <a:r>
              <a:rPr lang="ru-RU" b="1" dirty="0" smtClean="0"/>
              <a:t>палочками.</a:t>
            </a:r>
            <a:endParaRPr lang="ru-RU" b="1" dirty="0"/>
          </a:p>
        </p:txBody>
      </p:sp>
      <p:pic>
        <p:nvPicPr>
          <p:cNvPr id="1026" name="Picture 2" descr="C:\Users\Иван\Desktop\конференция ОВЗ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657600" cy="2612136"/>
          </a:xfrm>
          <a:prstGeom prst="rect">
            <a:avLst/>
          </a:prstGeom>
          <a:noFill/>
        </p:spPr>
      </p:pic>
      <p:pic>
        <p:nvPicPr>
          <p:cNvPr id="1029" name="Picture 5" descr="C:\Users\Иван\Desktop\конференция ОВЗ\1962625-f1ebfadd9220ccf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929066"/>
            <a:ext cx="3500462" cy="2494079"/>
          </a:xfrm>
          <a:prstGeom prst="rect">
            <a:avLst/>
          </a:prstGeom>
          <a:noFill/>
        </p:spPr>
      </p:pic>
      <p:pic>
        <p:nvPicPr>
          <p:cNvPr id="1030" name="Picture 6" descr="C:\Users\Иван\Desktop\конференция ОВЗ\img20181107_16572150-1050x5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071942"/>
            <a:ext cx="4071934" cy="2035967"/>
          </a:xfrm>
          <a:prstGeom prst="rect">
            <a:avLst/>
          </a:prstGeom>
          <a:noFill/>
        </p:spPr>
      </p:pic>
      <p:pic>
        <p:nvPicPr>
          <p:cNvPr id="1031" name="Picture 7" descr="C:\Users\Иван\Desktop\конференция ОВЗ\ima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357298"/>
            <a:ext cx="3429004" cy="2571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Рисование на мокрой бумаге.</a:t>
            </a:r>
            <a:endParaRPr lang="ru-RU" dirty="0"/>
          </a:p>
        </p:txBody>
      </p:sp>
      <p:pic>
        <p:nvPicPr>
          <p:cNvPr id="4" name="Picture 2" descr="D:\WinData\Desktop\не традиционные техники\ak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428736"/>
            <a:ext cx="3857620" cy="275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C:\Users\Иван\Desktop\конференция ОВЗ\zxc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572008"/>
            <a:ext cx="2251628" cy="1571636"/>
          </a:xfrm>
          <a:prstGeom prst="rect">
            <a:avLst/>
          </a:prstGeom>
          <a:noFill/>
        </p:spPr>
      </p:pic>
      <p:pic>
        <p:nvPicPr>
          <p:cNvPr id="33795" name="Picture 3" descr="C:\Users\Иван\Desktop\конференция ОВЗ\risunok-po-mokroy-buma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214818"/>
            <a:ext cx="2643206" cy="1860862"/>
          </a:xfrm>
          <a:prstGeom prst="rect">
            <a:avLst/>
          </a:prstGeom>
          <a:noFill/>
        </p:spPr>
      </p:pic>
      <p:pic>
        <p:nvPicPr>
          <p:cNvPr id="33796" name="Picture 4" descr="C:\Users\Иван\Desktop\конференция ОВЗ\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1357298"/>
            <a:ext cx="3690940" cy="2072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Рисование на мятой бумаге</a:t>
            </a:r>
            <a:endParaRPr lang="ru-RU" dirty="0"/>
          </a:p>
        </p:txBody>
      </p:sp>
      <p:pic>
        <p:nvPicPr>
          <p:cNvPr id="4" name="Picture 2" descr="D:\WinData\Desktop\не традиционные техники\mb_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00108"/>
            <a:ext cx="2258497" cy="3095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WinData\Desktop\не традиционные техники\risuem-po-mjatoj-bumage-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61"/>
          <a:stretch/>
        </p:blipFill>
        <p:spPr bwMode="auto">
          <a:xfrm>
            <a:off x="3145032" y="1000108"/>
            <a:ext cx="2284223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ван\Desktop\s1200.jpg"/>
          <p:cNvPicPr>
            <a:picLocks noChangeAspect="1" noChangeArrowheads="1"/>
          </p:cNvPicPr>
          <p:nvPr/>
        </p:nvPicPr>
        <p:blipFill>
          <a:blip r:embed="rId4" cstate="print"/>
          <a:srcRect l="2381" t="6177" r="2381" b="4762"/>
          <a:stretch>
            <a:fillRect/>
          </a:stretch>
        </p:blipFill>
        <p:spPr bwMode="auto">
          <a:xfrm>
            <a:off x="5643570" y="1071546"/>
            <a:ext cx="2857520" cy="2004147"/>
          </a:xfrm>
          <a:prstGeom prst="rect">
            <a:avLst/>
          </a:prstGeom>
          <a:noFill/>
        </p:spPr>
      </p:pic>
      <p:pic>
        <p:nvPicPr>
          <p:cNvPr id="1027" name="Picture 3" descr="C:\Users\Иван\Desktop\mini_3.jpg"/>
          <p:cNvPicPr>
            <a:picLocks noChangeAspect="1" noChangeArrowheads="1"/>
          </p:cNvPicPr>
          <p:nvPr/>
        </p:nvPicPr>
        <p:blipFill>
          <a:blip r:embed="rId5"/>
          <a:srcRect t="2804" b="1869"/>
          <a:stretch>
            <a:fillRect/>
          </a:stretch>
        </p:blipFill>
        <p:spPr bwMode="auto">
          <a:xfrm>
            <a:off x="5715008" y="3429000"/>
            <a:ext cx="3071834" cy="228940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162" y="4319291"/>
            <a:ext cx="2638458" cy="187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сыпучими материалами (Соль, манка, опилки)</a:t>
            </a:r>
            <a:endParaRPr lang="ru-RU" dirty="0"/>
          </a:p>
        </p:txBody>
      </p:sp>
      <p:pic>
        <p:nvPicPr>
          <p:cNvPr id="39938" name="Picture 2" descr="C:\Users\Иван\Desktop\конференция ОВЗ\246316_html_730c63f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3177097" cy="2382823"/>
          </a:xfrm>
          <a:prstGeom prst="rect">
            <a:avLst/>
          </a:prstGeom>
          <a:noFill/>
        </p:spPr>
      </p:pic>
      <p:pic>
        <p:nvPicPr>
          <p:cNvPr id="5" name="Picture 2" descr="C:\Users\Иван\Desktop\конференция ОВЗ\15631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071942"/>
            <a:ext cx="2143140" cy="2143140"/>
          </a:xfrm>
          <a:prstGeom prst="rect">
            <a:avLst/>
          </a:prstGeom>
          <a:noFill/>
        </p:spPr>
      </p:pic>
      <p:pic>
        <p:nvPicPr>
          <p:cNvPr id="6" name="Picture 2" descr="D:\WinData\Desktop\не традиционные техники\image_595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923" r="3286" b="11051"/>
          <a:stretch/>
        </p:blipFill>
        <p:spPr bwMode="auto">
          <a:xfrm>
            <a:off x="4572000" y="1357298"/>
            <a:ext cx="3527252" cy="2494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http://1.bp.blogspot.com/_C7qIymB7y9k/TO4D6iFZQFI/AAAAAAAAAZM/y2kNh8sXx_U/s1600/IMG_22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929066"/>
            <a:ext cx="3386866" cy="2313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ладошками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:\WinData\Desktop\не традиционные техники\17516843_77436-650x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649"/>
          <a:stretch/>
        </p:blipFill>
        <p:spPr bwMode="auto">
          <a:xfrm>
            <a:off x="5868764" y="3714752"/>
            <a:ext cx="3275236" cy="22685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WinData\Desktop\не традиционные техники\zamok_ladoshkam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52" t="6735"/>
          <a:stretch/>
        </p:blipFill>
        <p:spPr bwMode="auto">
          <a:xfrm>
            <a:off x="5857884" y="1428736"/>
            <a:ext cx="2641485" cy="2214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Risuem-ladoshkami-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2286016" cy="2000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ван\Desktop\конференция ОВЗ\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1428736"/>
            <a:ext cx="3071802" cy="2303852"/>
          </a:xfrm>
          <a:prstGeom prst="rect">
            <a:avLst/>
          </a:prstGeom>
          <a:noFill/>
        </p:spPr>
      </p:pic>
      <p:pic>
        <p:nvPicPr>
          <p:cNvPr id="2051" name="Picture 3" descr="C:\Users\Иван\Desktop\конференция ОВЗ\105624-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857628"/>
            <a:ext cx="3000364" cy="2250273"/>
          </a:xfrm>
          <a:prstGeom prst="rect">
            <a:avLst/>
          </a:prstGeom>
          <a:noFill/>
        </p:spPr>
      </p:pic>
      <p:pic>
        <p:nvPicPr>
          <p:cNvPr id="10" name="Picture 2" descr="D:\WinData\Desktop\не традиционные техники\djvwkg9bcl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293"/>
          <a:stretch/>
        </p:blipFill>
        <p:spPr bwMode="auto">
          <a:xfrm>
            <a:off x="142844" y="3929066"/>
            <a:ext cx="2729916" cy="22038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Пластилинография</a:t>
            </a:r>
            <a:endParaRPr lang="ru-RU" dirty="0"/>
          </a:p>
        </p:txBody>
      </p:sp>
      <p:pic>
        <p:nvPicPr>
          <p:cNvPr id="34818" name="Picture 2" descr="C:\Users\Иван\Desktop\конференция ОВЗ\detsad-260940-144855077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76" r="3024" b="13188"/>
          <a:stretch>
            <a:fillRect/>
          </a:stretch>
        </p:blipFill>
        <p:spPr bwMode="auto">
          <a:xfrm>
            <a:off x="500034" y="1214422"/>
            <a:ext cx="3939785" cy="2714644"/>
          </a:xfrm>
          <a:prstGeom prst="rect">
            <a:avLst/>
          </a:prstGeom>
          <a:noFill/>
        </p:spPr>
      </p:pic>
      <p:pic>
        <p:nvPicPr>
          <p:cNvPr id="34819" name="Picture 3" descr="C:\Users\Иван\Desktop\конференция ОВЗ\detsad-260940-1448550792.jpg"/>
          <p:cNvPicPr>
            <a:picLocks noChangeAspect="1" noChangeArrowheads="1"/>
          </p:cNvPicPr>
          <p:nvPr/>
        </p:nvPicPr>
        <p:blipFill>
          <a:blip r:embed="rId3"/>
          <a:srcRect t="5445" r="3264" b="2475"/>
          <a:stretch>
            <a:fillRect/>
          </a:stretch>
        </p:blipFill>
        <p:spPr bwMode="auto">
          <a:xfrm>
            <a:off x="5000628" y="1285860"/>
            <a:ext cx="3749635" cy="2674213"/>
          </a:xfrm>
          <a:prstGeom prst="rect">
            <a:avLst/>
          </a:prstGeom>
          <a:noFill/>
        </p:spPr>
      </p:pic>
      <p:pic>
        <p:nvPicPr>
          <p:cNvPr id="34820" name="Picture 4" descr="C:\Users\Иван\Desktop\конференция ОВЗ\039.jpg"/>
          <p:cNvPicPr>
            <a:picLocks noChangeAspect="1" noChangeArrowheads="1"/>
          </p:cNvPicPr>
          <p:nvPr/>
        </p:nvPicPr>
        <p:blipFill>
          <a:blip r:embed="rId4"/>
          <a:srcRect b="9220"/>
          <a:stretch>
            <a:fillRect/>
          </a:stretch>
        </p:blipFill>
        <p:spPr bwMode="auto">
          <a:xfrm>
            <a:off x="2500298" y="4071942"/>
            <a:ext cx="3357586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Скатывание бумаги.</a:t>
            </a:r>
            <a:endParaRPr lang="ru-RU" dirty="0"/>
          </a:p>
        </p:txBody>
      </p:sp>
      <p:pic>
        <p:nvPicPr>
          <p:cNvPr id="35842" name="Picture 2" descr="C:\Users\Иван\Desktop\конференция ОВЗ\952019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142984"/>
            <a:ext cx="2722706" cy="2071702"/>
          </a:xfrm>
          <a:prstGeom prst="rect">
            <a:avLst/>
          </a:prstGeom>
          <a:noFill/>
        </p:spPr>
      </p:pic>
      <p:pic>
        <p:nvPicPr>
          <p:cNvPr id="35843" name="Picture 3" descr="C:\Users\Иван\Desktop\конференция ОВЗ\b05bc4877ff43d1252e82253cf29bfb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357562"/>
            <a:ext cx="4829187" cy="2714162"/>
          </a:xfrm>
          <a:prstGeom prst="rect">
            <a:avLst/>
          </a:prstGeom>
          <a:noFill/>
        </p:spPr>
      </p:pic>
      <p:pic>
        <p:nvPicPr>
          <p:cNvPr id="35844" name="Picture 4" descr="C:\Users\Иван\Desktop\конференция ОВЗ\VlBn_hoyH3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142984"/>
            <a:ext cx="3214689" cy="2880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Набрызг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C:\Users\Иван\Desktop\конференция ОВЗ\s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065717" cy="2197097"/>
          </a:xfrm>
          <a:prstGeom prst="rect">
            <a:avLst/>
          </a:prstGeom>
          <a:noFill/>
        </p:spPr>
      </p:pic>
      <p:pic>
        <p:nvPicPr>
          <p:cNvPr id="5" name="Picture 2" descr="D:\WinData\Desktop\не традиционные техники\post-704487-12667656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18" t="6084" r="7403" b="6142"/>
          <a:stretch/>
        </p:blipFill>
        <p:spPr bwMode="auto">
          <a:xfrm rot="5400000">
            <a:off x="-121129" y="3407221"/>
            <a:ext cx="3071834" cy="2543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img_c51aab42bda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1"/>
          <a:stretch/>
        </p:blipFill>
        <p:spPr bwMode="auto">
          <a:xfrm rot="5400000">
            <a:off x="5881156" y="548209"/>
            <a:ext cx="3243780" cy="2575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Иван\Desktop\конференция ОВЗ\fb3f8f2f3c4f519008e8e757fa335f6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3571876"/>
            <a:ext cx="3354213" cy="2234690"/>
          </a:xfrm>
          <a:prstGeom prst="rect">
            <a:avLst/>
          </a:prstGeom>
          <a:noFill/>
        </p:spPr>
      </p:pic>
      <p:pic>
        <p:nvPicPr>
          <p:cNvPr id="36868" name="Picture 4" descr="C:\Users\Иван\Desktop\конференция ОВЗ\detskie-rabot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714752"/>
            <a:ext cx="2552696" cy="1913571"/>
          </a:xfrm>
          <a:prstGeom prst="rect">
            <a:avLst/>
          </a:prstGeom>
          <a:noFill/>
        </p:spPr>
      </p:pic>
      <p:pic>
        <p:nvPicPr>
          <p:cNvPr id="36869" name="Picture 5" descr="C:\Users\Иван\Desktop\конференция ОВЗ\43ab31e1608bf065be9a89ebcbafef83.jpg.jpg"/>
          <p:cNvPicPr>
            <a:picLocks noChangeAspect="1" noChangeArrowheads="1"/>
          </p:cNvPicPr>
          <p:nvPr/>
        </p:nvPicPr>
        <p:blipFill>
          <a:blip r:embed="rId7"/>
          <a:srcRect l="13465" t="21292" r="20377" b="19497"/>
          <a:stretch>
            <a:fillRect/>
          </a:stretch>
        </p:blipFill>
        <p:spPr bwMode="auto">
          <a:xfrm>
            <a:off x="3428992" y="1214422"/>
            <a:ext cx="2552705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Оригами.</a:t>
            </a:r>
            <a:endParaRPr lang="ru-RU" dirty="0"/>
          </a:p>
        </p:txBody>
      </p:sp>
      <p:pic>
        <p:nvPicPr>
          <p:cNvPr id="37890" name="Picture 2" descr="C:\Users\Иван\Desktop\конференция ОВЗ\img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4103" r="3832"/>
          <a:stretch>
            <a:fillRect/>
          </a:stretch>
        </p:blipFill>
        <p:spPr bwMode="auto">
          <a:xfrm>
            <a:off x="357158" y="1285860"/>
            <a:ext cx="3510893" cy="2625725"/>
          </a:xfrm>
          <a:prstGeom prst="rect">
            <a:avLst/>
          </a:prstGeom>
          <a:noFill/>
        </p:spPr>
      </p:pic>
      <p:pic>
        <p:nvPicPr>
          <p:cNvPr id="37891" name="Picture 3" descr="C:\Users\Иван\Desktop\конференция ОВЗ\img2.jpg"/>
          <p:cNvPicPr>
            <a:picLocks noChangeAspect="1" noChangeArrowheads="1"/>
          </p:cNvPicPr>
          <p:nvPr/>
        </p:nvPicPr>
        <p:blipFill>
          <a:blip r:embed="rId3" cstate="print"/>
          <a:srcRect l="11537" r="11539"/>
          <a:stretch>
            <a:fillRect/>
          </a:stretch>
        </p:blipFill>
        <p:spPr bwMode="auto">
          <a:xfrm>
            <a:off x="5357818" y="1142984"/>
            <a:ext cx="2857520" cy="2786058"/>
          </a:xfrm>
          <a:prstGeom prst="rect">
            <a:avLst/>
          </a:prstGeom>
          <a:noFill/>
        </p:spPr>
      </p:pic>
      <p:pic>
        <p:nvPicPr>
          <p:cNvPr id="37892" name="Picture 4" descr="C:\Users\Иван\Desktop\конференция ОВЗ\image_222371.jpg"/>
          <p:cNvPicPr>
            <a:picLocks noChangeAspect="1" noChangeArrowheads="1"/>
          </p:cNvPicPr>
          <p:nvPr/>
        </p:nvPicPr>
        <p:blipFill>
          <a:blip r:embed="rId4"/>
          <a:srcRect r="5000"/>
          <a:stretch>
            <a:fillRect/>
          </a:stretch>
        </p:blipFill>
        <p:spPr bwMode="auto">
          <a:xfrm>
            <a:off x="3143240" y="4214818"/>
            <a:ext cx="2500330" cy="2140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Листопад. </a:t>
            </a:r>
            <a:r>
              <a:rPr lang="ru-RU" smtClean="0"/>
              <a:t>Смешанная техника.</a:t>
            </a:r>
            <a:endParaRPr lang="ru-RU" dirty="0"/>
          </a:p>
        </p:txBody>
      </p:sp>
      <p:pic>
        <p:nvPicPr>
          <p:cNvPr id="1026" name="Picture 2" descr="C:\Users\Иван\Desktop\1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5791"/>
          <a:stretch>
            <a:fillRect/>
          </a:stretch>
        </p:blipFill>
        <p:spPr bwMode="auto">
          <a:xfrm>
            <a:off x="285720" y="1500174"/>
            <a:ext cx="2524019" cy="1421697"/>
          </a:xfrm>
          <a:prstGeom prst="rect">
            <a:avLst/>
          </a:prstGeom>
          <a:noFill/>
        </p:spPr>
      </p:pic>
      <p:pic>
        <p:nvPicPr>
          <p:cNvPr id="1027" name="Picture 3" descr="C:\Users\Иван\Desktop\789.jpg"/>
          <p:cNvPicPr>
            <a:picLocks noChangeAspect="1" noChangeArrowheads="1"/>
          </p:cNvPicPr>
          <p:nvPr/>
        </p:nvPicPr>
        <p:blipFill>
          <a:blip r:embed="rId3"/>
          <a:srcRect b="12151"/>
          <a:stretch>
            <a:fillRect/>
          </a:stretch>
        </p:blipFill>
        <p:spPr bwMode="auto">
          <a:xfrm>
            <a:off x="2928926" y="1428736"/>
            <a:ext cx="2714644" cy="1785950"/>
          </a:xfrm>
          <a:prstGeom prst="rect">
            <a:avLst/>
          </a:prstGeom>
          <a:noFill/>
        </p:spPr>
      </p:pic>
      <p:pic>
        <p:nvPicPr>
          <p:cNvPr id="1029" name="Picture 5" descr="C:\Users\Иван\Desktop\рорллоь.jpg"/>
          <p:cNvPicPr>
            <a:picLocks noChangeAspect="1" noChangeArrowheads="1"/>
          </p:cNvPicPr>
          <p:nvPr/>
        </p:nvPicPr>
        <p:blipFill>
          <a:blip r:embed="rId4"/>
          <a:srcRect b="10979"/>
          <a:stretch>
            <a:fillRect/>
          </a:stretch>
        </p:blipFill>
        <p:spPr bwMode="auto">
          <a:xfrm>
            <a:off x="4500562" y="4143380"/>
            <a:ext cx="2928958" cy="1952652"/>
          </a:xfrm>
          <a:prstGeom prst="rect">
            <a:avLst/>
          </a:prstGeom>
          <a:noFill/>
        </p:spPr>
      </p:pic>
      <p:pic>
        <p:nvPicPr>
          <p:cNvPr id="1030" name="Picture 6" descr="C:\Users\Иван\Desktop\987.jpg"/>
          <p:cNvPicPr>
            <a:picLocks noChangeAspect="1" noChangeArrowheads="1"/>
          </p:cNvPicPr>
          <p:nvPr/>
        </p:nvPicPr>
        <p:blipFill>
          <a:blip r:embed="rId5"/>
          <a:srcRect b="10298"/>
          <a:stretch>
            <a:fillRect/>
          </a:stretch>
        </p:blipFill>
        <p:spPr bwMode="auto">
          <a:xfrm>
            <a:off x="5715008" y="1928802"/>
            <a:ext cx="3214688" cy="1928826"/>
          </a:xfrm>
          <a:prstGeom prst="rect">
            <a:avLst/>
          </a:prstGeom>
          <a:noFill/>
        </p:spPr>
      </p:pic>
      <p:pic>
        <p:nvPicPr>
          <p:cNvPr id="1031" name="Picture 7" descr="C:\Users\Иван\Desktop\6787989.jpg"/>
          <p:cNvPicPr>
            <a:picLocks noChangeAspect="1" noChangeArrowheads="1"/>
          </p:cNvPicPr>
          <p:nvPr/>
        </p:nvPicPr>
        <p:blipFill>
          <a:blip r:embed="rId6"/>
          <a:srcRect b="13204"/>
          <a:stretch>
            <a:fillRect/>
          </a:stretch>
        </p:blipFill>
        <p:spPr bwMode="auto">
          <a:xfrm>
            <a:off x="357158" y="3929066"/>
            <a:ext cx="3297116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Иван\Desktop\12334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623" t="1667" r="10807" b="16666"/>
          <a:stretch>
            <a:fillRect/>
          </a:stretch>
        </p:blipFill>
        <p:spPr bwMode="auto">
          <a:xfrm>
            <a:off x="5572132" y="142852"/>
            <a:ext cx="2714644" cy="3500462"/>
          </a:xfrm>
          <a:prstGeom prst="rect">
            <a:avLst/>
          </a:prstGeom>
          <a:noFill/>
        </p:spPr>
      </p:pic>
      <p:pic>
        <p:nvPicPr>
          <p:cNvPr id="2051" name="Picture 3" descr="C:\Users\Иван\Desktop\тисссссв.jpg"/>
          <p:cNvPicPr>
            <a:picLocks noChangeAspect="1" noChangeArrowheads="1"/>
          </p:cNvPicPr>
          <p:nvPr/>
        </p:nvPicPr>
        <p:blipFill>
          <a:blip r:embed="rId3"/>
          <a:srcRect l="3333" t="10895" r="3333" b="19849"/>
          <a:stretch>
            <a:fillRect/>
          </a:stretch>
        </p:blipFill>
        <p:spPr bwMode="auto">
          <a:xfrm>
            <a:off x="1071538" y="3857628"/>
            <a:ext cx="6966647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u="sng" dirty="0" smtClean="0"/>
              <a:t>Изобразительная деятельность с применением нетрадиционных материалов и техник способствует развитию у ребёнка: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u="sng" dirty="0" smtClean="0"/>
              <a:t>Мелкой моторики рук и тактильного восприятия;</a:t>
            </a:r>
            <a:endParaRPr lang="ru-RU" dirty="0" smtClean="0"/>
          </a:p>
          <a:p>
            <a:r>
              <a:rPr lang="ru-RU" i="1" u="sng" dirty="0" smtClean="0"/>
              <a:t>Пространственной ориентировки на листе бумаги, глазомера и зрительного восприятия;</a:t>
            </a:r>
            <a:endParaRPr lang="ru-RU" dirty="0" smtClean="0"/>
          </a:p>
          <a:p>
            <a:r>
              <a:rPr lang="ru-RU" i="1" u="sng" dirty="0" smtClean="0"/>
              <a:t>Внимания и усидчивости;</a:t>
            </a:r>
            <a:endParaRPr lang="ru-RU" dirty="0" smtClean="0"/>
          </a:p>
          <a:p>
            <a:r>
              <a:rPr lang="ru-RU" i="1" u="sng" dirty="0" smtClean="0"/>
              <a:t>Мышления;</a:t>
            </a:r>
            <a:endParaRPr lang="ru-RU" dirty="0" smtClean="0"/>
          </a:p>
          <a:p>
            <a:r>
              <a:rPr lang="ru-RU" i="1" u="sng" dirty="0" smtClean="0"/>
              <a:t>Изобразительных навыков и умений, наблюдательности, эстетического восприятия, эмоциональной отзывчивости;</a:t>
            </a:r>
            <a:endParaRPr lang="ru-RU" dirty="0" smtClean="0"/>
          </a:p>
          <a:p>
            <a:r>
              <a:rPr lang="ru-RU" i="1" u="sng" dirty="0" smtClean="0"/>
              <a:t>Кроме того, в процессе этой деятельности  формируются навыки контроля и самоконтроля.</a:t>
            </a:r>
            <a:endParaRPr lang="ru-RU" dirty="0" smtClean="0"/>
          </a:p>
          <a:p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14"/>
            <a:ext cx="4572032" cy="1143000"/>
          </a:xfrm>
        </p:spPr>
        <p:txBody>
          <a:bodyPr>
            <a:normAutofit/>
          </a:bodyPr>
          <a:lstStyle/>
          <a:p>
            <a:pPr algn="l"/>
            <a:r>
              <a:rPr lang="ru-RU" sz="2800" u="sng" dirty="0" smtClean="0">
                <a:solidFill>
                  <a:srgbClr val="7030A0"/>
                </a:solidFill>
              </a:rPr>
              <a:t>Использованы ресурсы:</a:t>
            </a:r>
            <a:endParaRPr lang="ru-RU" sz="2800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8"/>
            <a:ext cx="8229600" cy="2625725"/>
          </a:xfrm>
        </p:spPr>
        <p:txBody>
          <a:bodyPr/>
          <a:lstStyle/>
          <a:p>
            <a:r>
              <a:rPr lang="ru-RU" sz="2400" dirty="0"/>
              <a:t>Карандаши </a:t>
            </a:r>
            <a:r>
              <a:rPr lang="ru-RU" sz="2400" u="sng" dirty="0">
                <a:hlinkClick r:id="rId2"/>
              </a:rPr>
              <a:t>http://www.portraitimage.ru/populyarnie-raboti/karandashom/prostie-risunki-tsvetnimi-karandashami-poetapno.html</a:t>
            </a:r>
            <a:endParaRPr lang="ru-RU" sz="2400" dirty="0"/>
          </a:p>
          <a:p>
            <a:r>
              <a:rPr lang="ru-RU" sz="2400" dirty="0"/>
              <a:t>Д</a:t>
            </a:r>
            <a:r>
              <a:rPr lang="ru-RU" sz="2400" dirty="0" smtClean="0"/>
              <a:t>ети </a:t>
            </a:r>
            <a:r>
              <a:rPr lang="ru-RU" sz="2400" u="sng" dirty="0">
                <a:hlinkClick r:id="rId3"/>
              </a:rPr>
              <a:t>http://nsportal.ru/ismagilova-alsu-nuretdinovna</a:t>
            </a:r>
            <a:endParaRPr lang="ru-RU" sz="24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Рисование пальчиками.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Иван\Desktop\s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732" b="7560"/>
          <a:stretch>
            <a:fillRect/>
          </a:stretch>
        </p:blipFill>
        <p:spPr bwMode="auto">
          <a:xfrm>
            <a:off x="500034" y="1000108"/>
            <a:ext cx="3685699" cy="2571768"/>
          </a:xfrm>
          <a:prstGeom prst="rect">
            <a:avLst/>
          </a:prstGeom>
          <a:noFill/>
        </p:spPr>
      </p:pic>
      <p:pic>
        <p:nvPicPr>
          <p:cNvPr id="2051" name="Picture 3" descr="C:\Users\Иван\Desktop\risunok-pal-chik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928934"/>
            <a:ext cx="4772052" cy="318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Рисование свечой или восковыми мелками.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Иван\Desktop\конференция ОВЗ\0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6729"/>
          <a:stretch>
            <a:fillRect/>
          </a:stretch>
        </p:blipFill>
        <p:spPr bwMode="auto">
          <a:xfrm>
            <a:off x="5857884" y="785794"/>
            <a:ext cx="2149125" cy="3025765"/>
          </a:xfrm>
          <a:prstGeom prst="rect">
            <a:avLst/>
          </a:prstGeom>
          <a:noFill/>
        </p:spPr>
      </p:pic>
      <p:pic>
        <p:nvPicPr>
          <p:cNvPr id="5" name="Picture 2" descr="D:\WinData\Desktop\не традиционные техники\14645_Sanikidze_Gosha_Zimnyaya_skazka_svecha_akvarely_karandashi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10"/>
          <a:stretch/>
        </p:blipFill>
        <p:spPr bwMode="auto">
          <a:xfrm>
            <a:off x="500034" y="3786190"/>
            <a:ext cx="3385532" cy="2463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100195140_IMG_7393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61" t="4383" r="8234" b="4383"/>
          <a:stretch/>
        </p:blipFill>
        <p:spPr bwMode="auto">
          <a:xfrm>
            <a:off x="4357686" y="3786190"/>
            <a:ext cx="3604148" cy="2413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ван\Desktop\конференция ОВЗ\detsad-223078-14586700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071546"/>
            <a:ext cx="3214687" cy="2409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Иван\Desktop\конференция ОВЗ\s1200 (3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2374625" cy="3168641"/>
          </a:xfrm>
          <a:prstGeom prst="rect">
            <a:avLst/>
          </a:prstGeom>
          <a:noFill/>
        </p:spPr>
      </p:pic>
      <p:pic>
        <p:nvPicPr>
          <p:cNvPr id="4099" name="Picture 3" descr="C:\Users\Иван\Desktop\конференция ОВЗ\hello_html_3f217e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4884" y="285728"/>
            <a:ext cx="5399116" cy="3599411"/>
          </a:xfrm>
          <a:prstGeom prst="rect">
            <a:avLst/>
          </a:prstGeom>
          <a:noFill/>
        </p:spPr>
      </p:pic>
      <p:pic>
        <p:nvPicPr>
          <p:cNvPr id="4100" name="Picture 4" descr="C:\Users\Иван\Desktop\конференция ОВЗ\IMG_7525.JPG"/>
          <p:cNvPicPr>
            <a:picLocks noChangeAspect="1" noChangeArrowheads="1"/>
          </p:cNvPicPr>
          <p:nvPr/>
        </p:nvPicPr>
        <p:blipFill>
          <a:blip r:embed="rId4"/>
          <a:srcRect b="6382"/>
          <a:stretch>
            <a:fillRect/>
          </a:stretch>
        </p:blipFill>
        <p:spPr bwMode="auto">
          <a:xfrm>
            <a:off x="928662" y="3214686"/>
            <a:ext cx="4476749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Граттография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D:\WinData\Desktop\не традиционные техники\aebdcb45748e01410c40dfb435b3654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10" t="7105" r="110" b="4833"/>
          <a:stretch/>
        </p:blipFill>
        <p:spPr bwMode="auto">
          <a:xfrm>
            <a:off x="214282" y="1071546"/>
            <a:ext cx="3673452" cy="2426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WinData\Desktop\не традиционные техники\gratag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45" t="4323" r="3273" b="4323"/>
          <a:stretch/>
        </p:blipFill>
        <p:spPr bwMode="auto">
          <a:xfrm>
            <a:off x="4929190" y="1000108"/>
            <a:ext cx="3357586" cy="2615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mietodichieskaiarazrabotkaotkrytoghozaniatiianatiemutsvietnoighrattazhpoliotvkosmos_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643314"/>
            <a:ext cx="3071701" cy="2524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WinData\Desktop\не традиционные техники\граттаж_Лер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3714752"/>
            <a:ext cx="3214710" cy="2627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/>
              <a:t>Монотипия (предметная)</a:t>
            </a:r>
            <a:endParaRPr lang="ru-RU" dirty="0"/>
          </a:p>
        </p:txBody>
      </p:sp>
      <p:pic>
        <p:nvPicPr>
          <p:cNvPr id="4" name="Picture 3" descr="D:\WinData\Desktop\не традиционные техники\content_1448812323-d682573d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142984"/>
            <a:ext cx="3992236" cy="2756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WinData\Desktop\не традиционные техники\045a77016b05c56bd12aa8876f7a930b.jp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21" t="5503" r="11269" b="3215"/>
          <a:stretch/>
        </p:blipFill>
        <p:spPr bwMode="auto">
          <a:xfrm>
            <a:off x="6858015" y="1071546"/>
            <a:ext cx="2081829" cy="2882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WinData\Desktop\не традиционные техники\d5b42e410776c842e2a2e0c5dc20465e.jp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4000504"/>
            <a:ext cx="3100334" cy="2498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Иван\Desktop\конференция ОВЗ\img7.jpg"/>
          <p:cNvPicPr>
            <a:picLocks noChangeAspect="1" noChangeArrowheads="1"/>
          </p:cNvPicPr>
          <p:nvPr/>
        </p:nvPicPr>
        <p:blipFill>
          <a:blip r:embed="rId6" cstate="print"/>
          <a:srcRect l="50781" t="6250" r="2343" b="12500"/>
          <a:stretch>
            <a:fillRect/>
          </a:stretch>
        </p:blipFill>
        <p:spPr bwMode="auto">
          <a:xfrm>
            <a:off x="4500562" y="1285860"/>
            <a:ext cx="1785950" cy="2321735"/>
          </a:xfrm>
          <a:prstGeom prst="rect">
            <a:avLst/>
          </a:prstGeom>
          <a:noFill/>
        </p:spPr>
      </p:pic>
      <p:pic>
        <p:nvPicPr>
          <p:cNvPr id="9" name="Рисунок 8" descr="P2201222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786314" y="4143380"/>
            <a:ext cx="2875490" cy="2092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Монотипия (Пейзажная)</a:t>
            </a:r>
            <a:endParaRPr lang="ru-RU" dirty="0"/>
          </a:p>
        </p:txBody>
      </p:sp>
      <p:pic>
        <p:nvPicPr>
          <p:cNvPr id="4" name="Picture 2" descr="D:\WinData\Desktop\не традиционные техники\Monotipiya30-672x3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357298"/>
            <a:ext cx="5000660" cy="2768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Иван\Desktop\конференция ОВЗ\detsad-7712-1497104423.jpg"/>
          <p:cNvPicPr>
            <a:picLocks noChangeAspect="1" noChangeArrowheads="1"/>
          </p:cNvPicPr>
          <p:nvPr/>
        </p:nvPicPr>
        <p:blipFill>
          <a:blip r:embed="rId3"/>
          <a:srcRect b="4534"/>
          <a:stretch>
            <a:fillRect/>
          </a:stretch>
        </p:blipFill>
        <p:spPr bwMode="auto">
          <a:xfrm>
            <a:off x="1142976" y="4357694"/>
            <a:ext cx="3071834" cy="2007178"/>
          </a:xfrm>
          <a:prstGeom prst="rect">
            <a:avLst/>
          </a:prstGeom>
          <a:noFill/>
        </p:spPr>
      </p:pic>
      <p:pic>
        <p:nvPicPr>
          <p:cNvPr id="6147" name="Picture 3" descr="C:\Users\Иван\Desktop\конференция ОВЗ\detsad-280360-1512498384.jpg"/>
          <p:cNvPicPr>
            <a:picLocks noChangeAspect="1" noChangeArrowheads="1"/>
          </p:cNvPicPr>
          <p:nvPr/>
        </p:nvPicPr>
        <p:blipFill>
          <a:blip r:embed="rId4"/>
          <a:srcRect r="3869" b="4444"/>
          <a:stretch>
            <a:fillRect/>
          </a:stretch>
        </p:blipFill>
        <p:spPr bwMode="auto">
          <a:xfrm>
            <a:off x="5500694" y="1500174"/>
            <a:ext cx="3434341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Кляксография</a:t>
            </a:r>
            <a:r>
              <a:rPr lang="ru-RU" dirty="0" smtClean="0"/>
              <a:t> обычная</a:t>
            </a:r>
            <a:endParaRPr lang="ru-RU" dirty="0"/>
          </a:p>
        </p:txBody>
      </p:sp>
      <p:pic>
        <p:nvPicPr>
          <p:cNvPr id="4" name="Picture 3" descr="D:\WinData\Desktop\не традиционные техники\49fb703174db21ffff674cd6a9ab1bc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84" r="20429"/>
          <a:stretch/>
        </p:blipFill>
        <p:spPr bwMode="auto">
          <a:xfrm>
            <a:off x="1285852" y="1714488"/>
            <a:ext cx="3128806" cy="3240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WinData\Desktop\не традиционные техники\1350483211_18_349x4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202"/>
          <a:stretch/>
        </p:blipFill>
        <p:spPr bwMode="auto">
          <a:xfrm>
            <a:off x="5286380" y="1643050"/>
            <a:ext cx="237626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187</Words>
  <Application>Microsoft Office PowerPoint</Application>
  <PresentationFormat>Экран (4:3)</PresentationFormat>
  <Paragraphs>39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Использование нетрадиционных техник рисования для формирования УУД у учащихся с ОВЗ во внеурочной деятельности.</vt:lpstr>
      <vt:lpstr>Рисование ладошками</vt:lpstr>
      <vt:lpstr>Рисование пальчиками. </vt:lpstr>
      <vt:lpstr>Рисование свечой или восковыми мелками. </vt:lpstr>
      <vt:lpstr>Слайд 5</vt:lpstr>
      <vt:lpstr>Граттография. </vt:lpstr>
      <vt:lpstr>Монотипия (предметная)</vt:lpstr>
      <vt:lpstr>Монотипия (Пейзажная)</vt:lpstr>
      <vt:lpstr>Кляксография обычная</vt:lpstr>
      <vt:lpstr>Кляксография  с трубочкой</vt:lpstr>
      <vt:lpstr>Кляксография  (Рисование мыльными пузырями)</vt:lpstr>
      <vt:lpstr>Рисование печатками</vt:lpstr>
      <vt:lpstr>Отпечатки листьев. </vt:lpstr>
      <vt:lpstr>Тампонирование или оттиск.</vt:lpstr>
      <vt:lpstr>Тычки жесткой полусухой кистью или мятой бумагой. </vt:lpstr>
      <vt:lpstr>Точечный рисунок.  Рисование ватными палочками.</vt:lpstr>
      <vt:lpstr>Рисование на мокрой бумаге.</vt:lpstr>
      <vt:lpstr>Рисование на мятой бумаге</vt:lpstr>
      <vt:lpstr>Рисование сыпучими материалами (Соль, манка, опилки)</vt:lpstr>
      <vt:lpstr>Пластилинография</vt:lpstr>
      <vt:lpstr>Скатывание бумаги.</vt:lpstr>
      <vt:lpstr>Набрызг. </vt:lpstr>
      <vt:lpstr>Оригами.</vt:lpstr>
      <vt:lpstr>Листопад. Смешанная техника.</vt:lpstr>
      <vt:lpstr>Слайд 25</vt:lpstr>
      <vt:lpstr>Изобразительная деятельность с применением нетрадиционных материалов и техник способствует развитию у ребёнка: </vt:lpstr>
      <vt:lpstr>Использованы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Иван</cp:lastModifiedBy>
  <cp:revision>29</cp:revision>
  <dcterms:created xsi:type="dcterms:W3CDTF">2013-03-16T17:10:51Z</dcterms:created>
  <dcterms:modified xsi:type="dcterms:W3CDTF">2019-01-28T17:39:54Z</dcterms:modified>
</cp:coreProperties>
</file>