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0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1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2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3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4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5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6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1" r:id="rId3"/>
    <p:sldMasterId id="2147483734" r:id="rId4"/>
    <p:sldMasterId id="2147483747" r:id="rId5"/>
    <p:sldMasterId id="2147483760" r:id="rId6"/>
    <p:sldMasterId id="2147483773" r:id="rId7"/>
    <p:sldMasterId id="2147483786" r:id="rId8"/>
    <p:sldMasterId id="2147483799" r:id="rId9"/>
    <p:sldMasterId id="2147483812" r:id="rId10"/>
    <p:sldMasterId id="2147483825" r:id="rId11"/>
    <p:sldMasterId id="2147483838" r:id="rId12"/>
    <p:sldMasterId id="2147483851" r:id="rId13"/>
    <p:sldMasterId id="2147483863" r:id="rId14"/>
    <p:sldMasterId id="2147483875" r:id="rId15"/>
    <p:sldMasterId id="2147483887" r:id="rId16"/>
    <p:sldMasterId id="2147483899" r:id="rId17"/>
  </p:sldMasterIdLst>
  <p:notesMasterIdLst>
    <p:notesMasterId r:id="rId70"/>
  </p:notesMasterIdLst>
  <p:sldIdLst>
    <p:sldId id="256" r:id="rId18"/>
    <p:sldId id="258" r:id="rId19"/>
    <p:sldId id="262" r:id="rId20"/>
    <p:sldId id="267" r:id="rId21"/>
    <p:sldId id="257" r:id="rId22"/>
    <p:sldId id="261" r:id="rId23"/>
    <p:sldId id="316" r:id="rId24"/>
    <p:sldId id="317" r:id="rId25"/>
    <p:sldId id="318" r:id="rId26"/>
    <p:sldId id="315" r:id="rId27"/>
    <p:sldId id="260" r:id="rId28"/>
    <p:sldId id="301" r:id="rId29"/>
    <p:sldId id="300" r:id="rId30"/>
    <p:sldId id="299" r:id="rId31"/>
    <p:sldId id="302" r:id="rId32"/>
    <p:sldId id="304" r:id="rId33"/>
    <p:sldId id="306" r:id="rId34"/>
    <p:sldId id="307" r:id="rId35"/>
    <p:sldId id="305" r:id="rId36"/>
    <p:sldId id="303" r:id="rId37"/>
    <p:sldId id="274" r:id="rId38"/>
    <p:sldId id="266" r:id="rId39"/>
    <p:sldId id="268" r:id="rId40"/>
    <p:sldId id="264" r:id="rId41"/>
    <p:sldId id="309" r:id="rId42"/>
    <p:sldId id="272" r:id="rId43"/>
    <p:sldId id="273" r:id="rId44"/>
    <p:sldId id="308" r:id="rId45"/>
    <p:sldId id="263" r:id="rId46"/>
    <p:sldId id="269" r:id="rId47"/>
    <p:sldId id="270" r:id="rId48"/>
    <p:sldId id="265" r:id="rId49"/>
    <p:sldId id="271" r:id="rId50"/>
    <p:sldId id="275" r:id="rId51"/>
    <p:sldId id="310" r:id="rId52"/>
    <p:sldId id="312" r:id="rId53"/>
    <p:sldId id="297" r:id="rId54"/>
    <p:sldId id="298" r:id="rId55"/>
    <p:sldId id="311" r:id="rId56"/>
    <p:sldId id="277" r:id="rId57"/>
    <p:sldId id="278" r:id="rId58"/>
    <p:sldId id="286" r:id="rId59"/>
    <p:sldId id="287" r:id="rId60"/>
    <p:sldId id="288" r:id="rId61"/>
    <p:sldId id="289" r:id="rId62"/>
    <p:sldId id="292" r:id="rId63"/>
    <p:sldId id="290" r:id="rId64"/>
    <p:sldId id="291" r:id="rId65"/>
    <p:sldId id="296" r:id="rId66"/>
    <p:sldId id="295" r:id="rId67"/>
    <p:sldId id="313" r:id="rId68"/>
    <p:sldId id="314" r:id="rId6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78" y="-7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9.xml"/><Relationship Id="rId21" Type="http://schemas.openxmlformats.org/officeDocument/2006/relationships/slide" Target="slides/slide4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63" Type="http://schemas.openxmlformats.org/officeDocument/2006/relationships/slide" Target="slides/slide46.xml"/><Relationship Id="rId68" Type="http://schemas.openxmlformats.org/officeDocument/2006/relationships/slide" Target="slides/slide5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2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66" Type="http://schemas.openxmlformats.org/officeDocument/2006/relationships/slide" Target="slides/slide49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4.xml"/><Relationship Id="rId19" Type="http://schemas.openxmlformats.org/officeDocument/2006/relationships/slide" Target="slides/slide2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slide" Target="slides/slide39.xml"/><Relationship Id="rId64" Type="http://schemas.openxmlformats.org/officeDocument/2006/relationships/slide" Target="slides/slide47.xml"/><Relationship Id="rId69" Type="http://schemas.openxmlformats.org/officeDocument/2006/relationships/slide" Target="slides/slide5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slide" Target="slides/slide42.xml"/><Relationship Id="rId67" Type="http://schemas.openxmlformats.org/officeDocument/2006/relationships/slide" Target="slides/slide50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62" Type="http://schemas.openxmlformats.org/officeDocument/2006/relationships/slide" Target="slides/slide45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slide" Target="slides/slide40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60" Type="http://schemas.openxmlformats.org/officeDocument/2006/relationships/slide" Target="slides/slide43.xml"/><Relationship Id="rId65" Type="http://schemas.openxmlformats.org/officeDocument/2006/relationships/slide" Target="slides/slide48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39" Type="http://schemas.openxmlformats.org/officeDocument/2006/relationships/slide" Target="slides/slide22.xml"/><Relationship Id="rId34" Type="http://schemas.openxmlformats.org/officeDocument/2006/relationships/slide" Target="slides/slide17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c:rich>
      </c:tx>
      <c:layout>
        <c:manualLayout>
          <c:xMode val="edge"/>
          <c:yMode val="edge"/>
          <c:x val="0.42665369920824209"/>
          <c:y val="2.1228203184230479E-2"/>
        </c:manualLayout>
      </c:layout>
      <c:overlay val="0"/>
    </c:title>
    <c:autoTitleDeleted val="0"/>
    <c:plotArea>
      <c:layout/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5A0058-AE04-45FA-AF61-F26BA623F80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FDA451-3EC4-4F6C-B2DF-4AA973F5E42A}">
      <dgm:prSet phldrT="[Текст]"/>
      <dgm:spPr/>
      <dgm:t>
        <a:bodyPr/>
        <a:lstStyle/>
        <a:p>
          <a:r>
            <a:rPr lang="ru-RU" dirty="0" smtClean="0"/>
            <a:t>Пассивная(экстрактивный)</a:t>
          </a:r>
          <a:endParaRPr lang="ru-RU" dirty="0"/>
        </a:p>
      </dgm:t>
    </dgm:pt>
    <dgm:pt modelId="{D711402E-4E7C-444A-A779-2E982FB3E677}" type="parTrans" cxnId="{F2F60C74-AC00-4ADA-BEF1-4DA15496F939}">
      <dgm:prSet/>
      <dgm:spPr/>
      <dgm:t>
        <a:bodyPr/>
        <a:lstStyle/>
        <a:p>
          <a:endParaRPr lang="ru-RU"/>
        </a:p>
      </dgm:t>
    </dgm:pt>
    <dgm:pt modelId="{F72951B9-6BC7-459F-BA5C-1D14265E0E25}" type="sibTrans" cxnId="{F2F60C74-AC00-4ADA-BEF1-4DA15496F939}">
      <dgm:prSet/>
      <dgm:spPr/>
      <dgm:t>
        <a:bodyPr/>
        <a:lstStyle/>
        <a:p>
          <a:endParaRPr lang="ru-RU"/>
        </a:p>
      </dgm:t>
    </dgm:pt>
    <dgm:pt modelId="{8BB16027-BC02-4847-9651-B24F934CB6FF}">
      <dgm:prSet phldrT="[Текст]"/>
      <dgm:spPr/>
      <dgm:t>
        <a:bodyPr/>
        <a:lstStyle/>
        <a:p>
          <a:r>
            <a:rPr lang="ru-RU" dirty="0" smtClean="0"/>
            <a:t>Активная(</a:t>
          </a:r>
          <a:r>
            <a:rPr lang="ru-RU" dirty="0" err="1" smtClean="0"/>
            <a:t>интраактивный</a:t>
          </a:r>
          <a:r>
            <a:rPr lang="ru-RU" dirty="0" smtClean="0"/>
            <a:t>)</a:t>
          </a:r>
          <a:endParaRPr lang="ru-RU" dirty="0"/>
        </a:p>
      </dgm:t>
    </dgm:pt>
    <dgm:pt modelId="{53542DC8-3F7B-43EF-9ED6-6C896AC8285D}" type="parTrans" cxnId="{1BBFA0F3-04BE-4723-A86F-22AB6D125299}">
      <dgm:prSet/>
      <dgm:spPr/>
      <dgm:t>
        <a:bodyPr/>
        <a:lstStyle/>
        <a:p>
          <a:endParaRPr lang="ru-RU"/>
        </a:p>
      </dgm:t>
    </dgm:pt>
    <dgm:pt modelId="{2B1E8359-6C6B-46A5-A509-151F2DDE7343}" type="sibTrans" cxnId="{1BBFA0F3-04BE-4723-A86F-22AB6D125299}">
      <dgm:prSet/>
      <dgm:spPr/>
      <dgm:t>
        <a:bodyPr/>
        <a:lstStyle/>
        <a:p>
          <a:endParaRPr lang="ru-RU"/>
        </a:p>
      </dgm:t>
    </dgm:pt>
    <dgm:pt modelId="{5FAE05D8-A594-4EB6-A3C4-F1CE85D4E631}">
      <dgm:prSet phldrT="[Текст]"/>
      <dgm:spPr/>
      <dgm:t>
        <a:bodyPr/>
        <a:lstStyle/>
        <a:p>
          <a:r>
            <a:rPr lang="ru-RU" dirty="0" smtClean="0"/>
            <a:t>интерактивный</a:t>
          </a:r>
          <a:endParaRPr lang="ru-RU" dirty="0"/>
        </a:p>
      </dgm:t>
    </dgm:pt>
    <dgm:pt modelId="{0283705B-2289-4FD4-B09C-CA0F787DBAFB}" type="parTrans" cxnId="{9CA79BD0-9EBC-47FA-B5AE-C4E037D46BF1}">
      <dgm:prSet/>
      <dgm:spPr/>
      <dgm:t>
        <a:bodyPr/>
        <a:lstStyle/>
        <a:p>
          <a:endParaRPr lang="ru-RU"/>
        </a:p>
      </dgm:t>
    </dgm:pt>
    <dgm:pt modelId="{490D4EC6-8A05-4342-80BB-E4CAFEB5C9E5}" type="sibTrans" cxnId="{9CA79BD0-9EBC-47FA-B5AE-C4E037D46BF1}">
      <dgm:prSet/>
      <dgm:spPr/>
      <dgm:t>
        <a:bodyPr/>
        <a:lstStyle/>
        <a:p>
          <a:endParaRPr lang="ru-RU"/>
        </a:p>
      </dgm:t>
    </dgm:pt>
    <dgm:pt modelId="{23EC4D67-91CD-408E-82DC-7A085E7EF26D}" type="pres">
      <dgm:prSet presAssocID="{EE5A0058-AE04-45FA-AF61-F26BA623F80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CC9E3B-B31B-49AE-9333-0AC808C81329}" type="pres">
      <dgm:prSet presAssocID="{ABFDA451-3EC4-4F6C-B2DF-4AA973F5E42A}" presName="parentLin" presStyleCnt="0"/>
      <dgm:spPr/>
    </dgm:pt>
    <dgm:pt modelId="{9AEF6B52-E7DD-4F31-9943-7F066CE8B496}" type="pres">
      <dgm:prSet presAssocID="{ABFDA451-3EC4-4F6C-B2DF-4AA973F5E42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A760210-1047-49F8-B4ED-7E8B686AC859}" type="pres">
      <dgm:prSet presAssocID="{ABFDA451-3EC4-4F6C-B2DF-4AA973F5E42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F4D644-CC14-42CF-AE5D-87E26BAB6BC7}" type="pres">
      <dgm:prSet presAssocID="{ABFDA451-3EC4-4F6C-B2DF-4AA973F5E42A}" presName="negativeSpace" presStyleCnt="0"/>
      <dgm:spPr/>
    </dgm:pt>
    <dgm:pt modelId="{E43970AA-BEB5-4CF3-9ECD-13B95B4FEEE7}" type="pres">
      <dgm:prSet presAssocID="{ABFDA451-3EC4-4F6C-B2DF-4AA973F5E42A}" presName="childText" presStyleLbl="conFgAcc1" presStyleIdx="0" presStyleCnt="3">
        <dgm:presLayoutVars>
          <dgm:bulletEnabled val="1"/>
        </dgm:presLayoutVars>
      </dgm:prSet>
      <dgm:spPr/>
    </dgm:pt>
    <dgm:pt modelId="{7A58AF62-5386-4F55-9AAD-28A80F896C25}" type="pres">
      <dgm:prSet presAssocID="{F72951B9-6BC7-459F-BA5C-1D14265E0E25}" presName="spaceBetweenRectangles" presStyleCnt="0"/>
      <dgm:spPr/>
    </dgm:pt>
    <dgm:pt modelId="{E96CA6C4-68DB-4356-8429-287716FBDE17}" type="pres">
      <dgm:prSet presAssocID="{8BB16027-BC02-4847-9651-B24F934CB6FF}" presName="parentLin" presStyleCnt="0"/>
      <dgm:spPr/>
    </dgm:pt>
    <dgm:pt modelId="{06F85E2C-8EE9-4836-9C7B-E9997435AAB5}" type="pres">
      <dgm:prSet presAssocID="{8BB16027-BC02-4847-9651-B24F934CB6F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774E365-D940-4A25-A9C2-88376DDBFF3F}" type="pres">
      <dgm:prSet presAssocID="{8BB16027-BC02-4847-9651-B24F934CB6F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EED5A1-641C-41E7-9B66-362A0EC582E6}" type="pres">
      <dgm:prSet presAssocID="{8BB16027-BC02-4847-9651-B24F934CB6FF}" presName="negativeSpace" presStyleCnt="0"/>
      <dgm:spPr/>
    </dgm:pt>
    <dgm:pt modelId="{E988892B-9671-4EDA-8BF4-66EAF34B5B08}" type="pres">
      <dgm:prSet presAssocID="{8BB16027-BC02-4847-9651-B24F934CB6FF}" presName="childText" presStyleLbl="conFgAcc1" presStyleIdx="1" presStyleCnt="3">
        <dgm:presLayoutVars>
          <dgm:bulletEnabled val="1"/>
        </dgm:presLayoutVars>
      </dgm:prSet>
      <dgm:spPr/>
    </dgm:pt>
    <dgm:pt modelId="{27E16A1E-11FD-4C60-9E33-9BC3C4D3C257}" type="pres">
      <dgm:prSet presAssocID="{2B1E8359-6C6B-46A5-A509-151F2DDE7343}" presName="spaceBetweenRectangles" presStyleCnt="0"/>
      <dgm:spPr/>
    </dgm:pt>
    <dgm:pt modelId="{11776F44-E60E-4813-A77D-FD141B1328E8}" type="pres">
      <dgm:prSet presAssocID="{5FAE05D8-A594-4EB6-A3C4-F1CE85D4E631}" presName="parentLin" presStyleCnt="0"/>
      <dgm:spPr/>
    </dgm:pt>
    <dgm:pt modelId="{93651D44-28CA-4A5A-B99A-85F0DC49D65E}" type="pres">
      <dgm:prSet presAssocID="{5FAE05D8-A594-4EB6-A3C4-F1CE85D4E63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A308A6A-DFE3-4593-B977-5CFC47BADA56}" type="pres">
      <dgm:prSet presAssocID="{5FAE05D8-A594-4EB6-A3C4-F1CE85D4E63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E7032-1E9A-4426-BC42-04E8E7293EFB}" type="pres">
      <dgm:prSet presAssocID="{5FAE05D8-A594-4EB6-A3C4-F1CE85D4E631}" presName="negativeSpace" presStyleCnt="0"/>
      <dgm:spPr/>
    </dgm:pt>
    <dgm:pt modelId="{69F99837-4F2B-4A23-8907-75E0206E34CE}" type="pres">
      <dgm:prSet presAssocID="{5FAE05D8-A594-4EB6-A3C4-F1CE85D4E63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2F60C74-AC00-4ADA-BEF1-4DA15496F939}" srcId="{EE5A0058-AE04-45FA-AF61-F26BA623F80F}" destId="{ABFDA451-3EC4-4F6C-B2DF-4AA973F5E42A}" srcOrd="0" destOrd="0" parTransId="{D711402E-4E7C-444A-A779-2E982FB3E677}" sibTransId="{F72951B9-6BC7-459F-BA5C-1D14265E0E25}"/>
    <dgm:cxn modelId="{96B2AEC1-57AF-4189-97C3-718DFE3A3D8D}" type="presOf" srcId="{8BB16027-BC02-4847-9651-B24F934CB6FF}" destId="{06F85E2C-8EE9-4836-9C7B-E9997435AAB5}" srcOrd="0" destOrd="0" presId="urn:microsoft.com/office/officeart/2005/8/layout/list1"/>
    <dgm:cxn modelId="{9CA79BD0-9EBC-47FA-B5AE-C4E037D46BF1}" srcId="{EE5A0058-AE04-45FA-AF61-F26BA623F80F}" destId="{5FAE05D8-A594-4EB6-A3C4-F1CE85D4E631}" srcOrd="2" destOrd="0" parTransId="{0283705B-2289-4FD4-B09C-CA0F787DBAFB}" sibTransId="{490D4EC6-8A05-4342-80BB-E4CAFEB5C9E5}"/>
    <dgm:cxn modelId="{D68DCD69-4CAD-448F-B318-A0E3F0631849}" type="presOf" srcId="{ABFDA451-3EC4-4F6C-B2DF-4AA973F5E42A}" destId="{9A760210-1047-49F8-B4ED-7E8B686AC859}" srcOrd="1" destOrd="0" presId="urn:microsoft.com/office/officeart/2005/8/layout/list1"/>
    <dgm:cxn modelId="{3793B365-1609-4D53-B99B-A80A368B407B}" type="presOf" srcId="{8BB16027-BC02-4847-9651-B24F934CB6FF}" destId="{0774E365-D940-4A25-A9C2-88376DDBFF3F}" srcOrd="1" destOrd="0" presId="urn:microsoft.com/office/officeart/2005/8/layout/list1"/>
    <dgm:cxn modelId="{3901D98D-8F88-446F-9B5B-4B15CB4DC0EB}" type="presOf" srcId="{EE5A0058-AE04-45FA-AF61-F26BA623F80F}" destId="{23EC4D67-91CD-408E-82DC-7A085E7EF26D}" srcOrd="0" destOrd="0" presId="urn:microsoft.com/office/officeart/2005/8/layout/list1"/>
    <dgm:cxn modelId="{2D100956-460A-43D0-A0AC-F97069E93FC9}" type="presOf" srcId="{5FAE05D8-A594-4EB6-A3C4-F1CE85D4E631}" destId="{93651D44-28CA-4A5A-B99A-85F0DC49D65E}" srcOrd="0" destOrd="0" presId="urn:microsoft.com/office/officeart/2005/8/layout/list1"/>
    <dgm:cxn modelId="{CD1F4CF5-80B0-442A-B381-8620C5F70740}" type="presOf" srcId="{ABFDA451-3EC4-4F6C-B2DF-4AA973F5E42A}" destId="{9AEF6B52-E7DD-4F31-9943-7F066CE8B496}" srcOrd="0" destOrd="0" presId="urn:microsoft.com/office/officeart/2005/8/layout/list1"/>
    <dgm:cxn modelId="{8FB20C6C-31D1-414C-ADB2-E97C33C9B182}" type="presOf" srcId="{5FAE05D8-A594-4EB6-A3C4-F1CE85D4E631}" destId="{1A308A6A-DFE3-4593-B977-5CFC47BADA56}" srcOrd="1" destOrd="0" presId="urn:microsoft.com/office/officeart/2005/8/layout/list1"/>
    <dgm:cxn modelId="{1BBFA0F3-04BE-4723-A86F-22AB6D125299}" srcId="{EE5A0058-AE04-45FA-AF61-F26BA623F80F}" destId="{8BB16027-BC02-4847-9651-B24F934CB6FF}" srcOrd="1" destOrd="0" parTransId="{53542DC8-3F7B-43EF-9ED6-6C896AC8285D}" sibTransId="{2B1E8359-6C6B-46A5-A509-151F2DDE7343}"/>
    <dgm:cxn modelId="{5A1BB973-84E0-4EE5-B6F1-5BED5A9217B5}" type="presParOf" srcId="{23EC4D67-91CD-408E-82DC-7A085E7EF26D}" destId="{7FCC9E3B-B31B-49AE-9333-0AC808C81329}" srcOrd="0" destOrd="0" presId="urn:microsoft.com/office/officeart/2005/8/layout/list1"/>
    <dgm:cxn modelId="{34FC9928-0202-4214-8095-830C4A585A67}" type="presParOf" srcId="{7FCC9E3B-B31B-49AE-9333-0AC808C81329}" destId="{9AEF6B52-E7DD-4F31-9943-7F066CE8B496}" srcOrd="0" destOrd="0" presId="urn:microsoft.com/office/officeart/2005/8/layout/list1"/>
    <dgm:cxn modelId="{5979A28F-BE12-42D8-B420-8C1B498DDD71}" type="presParOf" srcId="{7FCC9E3B-B31B-49AE-9333-0AC808C81329}" destId="{9A760210-1047-49F8-B4ED-7E8B686AC859}" srcOrd="1" destOrd="0" presId="urn:microsoft.com/office/officeart/2005/8/layout/list1"/>
    <dgm:cxn modelId="{F978AEB8-2ABC-4D26-ABA6-3F91528B0C47}" type="presParOf" srcId="{23EC4D67-91CD-408E-82DC-7A085E7EF26D}" destId="{9BF4D644-CC14-42CF-AE5D-87E26BAB6BC7}" srcOrd="1" destOrd="0" presId="urn:microsoft.com/office/officeart/2005/8/layout/list1"/>
    <dgm:cxn modelId="{9F4ACB24-1E44-4EF6-AD97-4CBD93BFF3E1}" type="presParOf" srcId="{23EC4D67-91CD-408E-82DC-7A085E7EF26D}" destId="{E43970AA-BEB5-4CF3-9ECD-13B95B4FEEE7}" srcOrd="2" destOrd="0" presId="urn:microsoft.com/office/officeart/2005/8/layout/list1"/>
    <dgm:cxn modelId="{A3664625-8E77-46ED-8DB3-66911E78CF6C}" type="presParOf" srcId="{23EC4D67-91CD-408E-82DC-7A085E7EF26D}" destId="{7A58AF62-5386-4F55-9AAD-28A80F896C25}" srcOrd="3" destOrd="0" presId="urn:microsoft.com/office/officeart/2005/8/layout/list1"/>
    <dgm:cxn modelId="{F305BF99-A9F8-41C6-9429-FD31544E6AC3}" type="presParOf" srcId="{23EC4D67-91CD-408E-82DC-7A085E7EF26D}" destId="{E96CA6C4-68DB-4356-8429-287716FBDE17}" srcOrd="4" destOrd="0" presId="urn:microsoft.com/office/officeart/2005/8/layout/list1"/>
    <dgm:cxn modelId="{65114148-DC22-409C-87FC-75E055B25B19}" type="presParOf" srcId="{E96CA6C4-68DB-4356-8429-287716FBDE17}" destId="{06F85E2C-8EE9-4836-9C7B-E9997435AAB5}" srcOrd="0" destOrd="0" presId="urn:microsoft.com/office/officeart/2005/8/layout/list1"/>
    <dgm:cxn modelId="{16294333-D070-42BF-84FB-7E2C0D0ECE11}" type="presParOf" srcId="{E96CA6C4-68DB-4356-8429-287716FBDE17}" destId="{0774E365-D940-4A25-A9C2-88376DDBFF3F}" srcOrd="1" destOrd="0" presId="urn:microsoft.com/office/officeart/2005/8/layout/list1"/>
    <dgm:cxn modelId="{2B1F6208-DEAC-4EBC-8A71-459B50FADD2C}" type="presParOf" srcId="{23EC4D67-91CD-408E-82DC-7A085E7EF26D}" destId="{B4EED5A1-641C-41E7-9B66-362A0EC582E6}" srcOrd="5" destOrd="0" presId="urn:microsoft.com/office/officeart/2005/8/layout/list1"/>
    <dgm:cxn modelId="{02D8F8B0-6466-471F-9FD7-BA67579E12E2}" type="presParOf" srcId="{23EC4D67-91CD-408E-82DC-7A085E7EF26D}" destId="{E988892B-9671-4EDA-8BF4-66EAF34B5B08}" srcOrd="6" destOrd="0" presId="urn:microsoft.com/office/officeart/2005/8/layout/list1"/>
    <dgm:cxn modelId="{F2D54132-2818-4338-AD0B-DB96CEE70FE5}" type="presParOf" srcId="{23EC4D67-91CD-408E-82DC-7A085E7EF26D}" destId="{27E16A1E-11FD-4C60-9E33-9BC3C4D3C257}" srcOrd="7" destOrd="0" presId="urn:microsoft.com/office/officeart/2005/8/layout/list1"/>
    <dgm:cxn modelId="{E101E676-FB4D-4964-BB19-874045518EA8}" type="presParOf" srcId="{23EC4D67-91CD-408E-82DC-7A085E7EF26D}" destId="{11776F44-E60E-4813-A77D-FD141B1328E8}" srcOrd="8" destOrd="0" presId="urn:microsoft.com/office/officeart/2005/8/layout/list1"/>
    <dgm:cxn modelId="{DB438F99-45F6-4466-80BE-393CB7A0075B}" type="presParOf" srcId="{11776F44-E60E-4813-A77D-FD141B1328E8}" destId="{93651D44-28CA-4A5A-B99A-85F0DC49D65E}" srcOrd="0" destOrd="0" presId="urn:microsoft.com/office/officeart/2005/8/layout/list1"/>
    <dgm:cxn modelId="{E4F2FB08-3E48-4688-A9F5-7E8BB0AC981C}" type="presParOf" srcId="{11776F44-E60E-4813-A77D-FD141B1328E8}" destId="{1A308A6A-DFE3-4593-B977-5CFC47BADA56}" srcOrd="1" destOrd="0" presId="urn:microsoft.com/office/officeart/2005/8/layout/list1"/>
    <dgm:cxn modelId="{D380CE38-0AD8-4761-9019-3509F45D41FE}" type="presParOf" srcId="{23EC4D67-91CD-408E-82DC-7A085E7EF26D}" destId="{52FE7032-1E9A-4426-BC42-04E8E7293EFB}" srcOrd="9" destOrd="0" presId="urn:microsoft.com/office/officeart/2005/8/layout/list1"/>
    <dgm:cxn modelId="{DDB59184-57FD-4A33-AE7C-1A1DA844FEF1}" type="presParOf" srcId="{23EC4D67-91CD-408E-82DC-7A085E7EF26D}" destId="{69F99837-4F2B-4A23-8907-75E0206E34C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BF33A3-6149-4081-BA12-C7617A531F41}" type="doc">
      <dgm:prSet loTypeId="urn:microsoft.com/office/officeart/2005/8/layout/arrow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F40D48-56FE-4D4C-8FE3-5D996CCEF1C6}">
      <dgm:prSet phldrT="[Текст]" custT="1"/>
      <dgm:spPr/>
      <dgm:t>
        <a:bodyPr/>
        <a:lstStyle/>
        <a:p>
          <a:r>
            <a:rPr lang="ru-RU" sz="2800" b="1" dirty="0" err="1" smtClean="0">
              <a:solidFill>
                <a:schemeClr val="tx1"/>
              </a:solidFill>
            </a:rPr>
            <a:t>Метапредмет</a:t>
          </a:r>
          <a:endParaRPr lang="ru-RU" sz="2800" b="1" dirty="0">
            <a:solidFill>
              <a:schemeClr val="tx1"/>
            </a:solidFill>
          </a:endParaRPr>
        </a:p>
      </dgm:t>
    </dgm:pt>
    <dgm:pt modelId="{55D86414-E309-49FC-A58D-3A6C9030A5D2}" type="parTrans" cxnId="{D2A84B4A-00CA-418E-B618-6A3D2DC18839}">
      <dgm:prSet/>
      <dgm:spPr/>
      <dgm:t>
        <a:bodyPr/>
        <a:lstStyle/>
        <a:p>
          <a:endParaRPr lang="ru-RU"/>
        </a:p>
      </dgm:t>
    </dgm:pt>
    <dgm:pt modelId="{45E0ACF0-3AD6-4949-AC66-714C115C1067}" type="sibTrans" cxnId="{D2A84B4A-00CA-418E-B618-6A3D2DC18839}">
      <dgm:prSet/>
      <dgm:spPr/>
      <dgm:t>
        <a:bodyPr/>
        <a:lstStyle/>
        <a:p>
          <a:endParaRPr lang="ru-RU"/>
        </a:p>
      </dgm:t>
    </dgm:pt>
    <dgm:pt modelId="{38B4C0C8-4341-40E8-BF0C-92E1E97337AE}">
      <dgm:prSet phldrT="[Текст]" custT="1"/>
      <dgm:spPr/>
      <dgm:t>
        <a:bodyPr/>
        <a:lstStyle/>
        <a:p>
          <a:r>
            <a:rPr lang="ru-RU" sz="2000" b="1" dirty="0" err="1" smtClean="0">
              <a:solidFill>
                <a:schemeClr val="tx1"/>
              </a:solidFill>
            </a:rPr>
            <a:t>Метапредметность</a:t>
          </a:r>
          <a:endParaRPr lang="ru-RU" sz="2000" b="1" dirty="0">
            <a:solidFill>
              <a:schemeClr val="tx1"/>
            </a:solidFill>
          </a:endParaRPr>
        </a:p>
      </dgm:t>
    </dgm:pt>
    <dgm:pt modelId="{8BA8ACAC-0A63-48F4-94DA-5EF34D4F14A7}" type="parTrans" cxnId="{4526310B-3ECC-4B50-8256-AB2CE435BEC6}">
      <dgm:prSet/>
      <dgm:spPr/>
      <dgm:t>
        <a:bodyPr/>
        <a:lstStyle/>
        <a:p>
          <a:endParaRPr lang="ru-RU"/>
        </a:p>
      </dgm:t>
    </dgm:pt>
    <dgm:pt modelId="{818813C3-E1A5-422E-BF8A-D182AA1D4E7C}" type="sibTrans" cxnId="{4526310B-3ECC-4B50-8256-AB2CE435BEC6}">
      <dgm:prSet/>
      <dgm:spPr/>
      <dgm:t>
        <a:bodyPr/>
        <a:lstStyle/>
        <a:p>
          <a:endParaRPr lang="ru-RU"/>
        </a:p>
      </dgm:t>
    </dgm:pt>
    <dgm:pt modelId="{4CCC70A6-1DDE-47DB-AA17-BCB83B10AD73}" type="pres">
      <dgm:prSet presAssocID="{F6BF33A3-6149-4081-BA12-C7617A531F4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B5DAE3-2A23-4145-B55D-5E1D933DD9FE}" type="pres">
      <dgm:prSet presAssocID="{8CF40D48-56FE-4D4C-8FE3-5D996CCEF1C6}" presName="arrow" presStyleLbl="node1" presStyleIdx="0" presStyleCnt="2" custScaleY="104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6D513-791F-4F14-9F00-8B0A0035F146}" type="pres">
      <dgm:prSet presAssocID="{38B4C0C8-4341-40E8-BF0C-92E1E97337AE}" presName="arrow" presStyleLbl="node1" presStyleIdx="1" presStyleCnt="2" custScaleY="100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B78FCE-DC41-4637-ACC6-0B981AAD105E}" type="presOf" srcId="{8CF40D48-56FE-4D4C-8FE3-5D996CCEF1C6}" destId="{F6B5DAE3-2A23-4145-B55D-5E1D933DD9FE}" srcOrd="0" destOrd="0" presId="urn:microsoft.com/office/officeart/2005/8/layout/arrow1"/>
    <dgm:cxn modelId="{7D0CDC0F-AEB9-43B1-A23B-6CB656A21F9F}" type="presOf" srcId="{38B4C0C8-4341-40E8-BF0C-92E1E97337AE}" destId="{29D6D513-791F-4F14-9F00-8B0A0035F146}" srcOrd="0" destOrd="0" presId="urn:microsoft.com/office/officeart/2005/8/layout/arrow1"/>
    <dgm:cxn modelId="{4526310B-3ECC-4B50-8256-AB2CE435BEC6}" srcId="{F6BF33A3-6149-4081-BA12-C7617A531F41}" destId="{38B4C0C8-4341-40E8-BF0C-92E1E97337AE}" srcOrd="1" destOrd="0" parTransId="{8BA8ACAC-0A63-48F4-94DA-5EF34D4F14A7}" sibTransId="{818813C3-E1A5-422E-BF8A-D182AA1D4E7C}"/>
    <dgm:cxn modelId="{D2A84B4A-00CA-418E-B618-6A3D2DC18839}" srcId="{F6BF33A3-6149-4081-BA12-C7617A531F41}" destId="{8CF40D48-56FE-4D4C-8FE3-5D996CCEF1C6}" srcOrd="0" destOrd="0" parTransId="{55D86414-E309-49FC-A58D-3A6C9030A5D2}" sibTransId="{45E0ACF0-3AD6-4949-AC66-714C115C1067}"/>
    <dgm:cxn modelId="{DEF1B956-6395-48C3-B15C-870E88BD5006}" type="presOf" srcId="{F6BF33A3-6149-4081-BA12-C7617A531F41}" destId="{4CCC70A6-1DDE-47DB-AA17-BCB83B10AD73}" srcOrd="0" destOrd="0" presId="urn:microsoft.com/office/officeart/2005/8/layout/arrow1"/>
    <dgm:cxn modelId="{77B17D2D-73C2-4512-B079-A82BA59FCF36}" type="presParOf" srcId="{4CCC70A6-1DDE-47DB-AA17-BCB83B10AD73}" destId="{F6B5DAE3-2A23-4145-B55D-5E1D933DD9FE}" srcOrd="0" destOrd="0" presId="urn:microsoft.com/office/officeart/2005/8/layout/arrow1"/>
    <dgm:cxn modelId="{956BD790-AC79-4B8A-8430-95A3B513A5BF}" type="presParOf" srcId="{4CCC70A6-1DDE-47DB-AA17-BCB83B10AD73}" destId="{29D6D513-791F-4F14-9F00-8B0A0035F146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84BE00-AB59-44AE-8495-0391DDB206AF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196C79-56C6-400D-A16E-851BC8778FA3}">
      <dgm:prSet phldrT="[Текст]" custT="1"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А кто рожден, чтоб сказку сделать былью?</a:t>
          </a:r>
          <a:endParaRPr lang="ru-RU" sz="2400" b="1" dirty="0">
            <a:solidFill>
              <a:schemeClr val="tx1"/>
            </a:solidFill>
          </a:endParaRPr>
        </a:p>
      </dgm:t>
    </dgm:pt>
    <dgm:pt modelId="{AE63C05B-D4B9-468B-89DF-5CCCA30B9D3B}" type="parTrans" cxnId="{3E975390-65A8-466D-B49E-4AC6E94A6D82}">
      <dgm:prSet/>
      <dgm:spPr/>
      <dgm:t>
        <a:bodyPr/>
        <a:lstStyle/>
        <a:p>
          <a:endParaRPr lang="ru-RU"/>
        </a:p>
      </dgm:t>
    </dgm:pt>
    <dgm:pt modelId="{5CA7E42C-A10E-44B2-9841-86930C963645}" type="sibTrans" cxnId="{3E975390-65A8-466D-B49E-4AC6E94A6D82}">
      <dgm:prSet/>
      <dgm:spPr/>
      <dgm:t>
        <a:bodyPr/>
        <a:lstStyle/>
        <a:p>
          <a:endParaRPr lang="ru-RU"/>
        </a:p>
      </dgm:t>
    </dgm:pt>
    <dgm:pt modelId="{46FDF5B1-9F16-43B9-8764-CD29CB724D4C}">
      <dgm:prSet phldrT="[Текст]" custT="1"/>
      <dgm:spPr>
        <a:ln>
          <a:solidFill>
            <a:schemeClr val="tx1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Зачем мы долго, молча отступали?</a:t>
          </a:r>
          <a:endParaRPr lang="ru-RU" sz="2400" b="1" dirty="0">
            <a:solidFill>
              <a:schemeClr val="tx1"/>
            </a:solidFill>
          </a:endParaRPr>
        </a:p>
      </dgm:t>
    </dgm:pt>
    <dgm:pt modelId="{B9054C40-C70B-48D3-98C5-D0DF4C334AB2}" type="parTrans" cxnId="{C0C5F7CE-CB10-4580-8211-C01186BAF56B}">
      <dgm:prSet/>
      <dgm:spPr/>
      <dgm:t>
        <a:bodyPr/>
        <a:lstStyle/>
        <a:p>
          <a:endParaRPr lang="ru-RU"/>
        </a:p>
      </dgm:t>
    </dgm:pt>
    <dgm:pt modelId="{0C15E5D8-49F5-4971-A2AD-09D1AD2526C0}" type="sibTrans" cxnId="{C0C5F7CE-CB10-4580-8211-C01186BAF56B}">
      <dgm:prSet/>
      <dgm:spPr/>
      <dgm:t>
        <a:bodyPr/>
        <a:lstStyle/>
        <a:p>
          <a:endParaRPr lang="ru-RU"/>
        </a:p>
      </dgm:t>
    </dgm:pt>
    <dgm:pt modelId="{35609FD1-4654-4EFB-BA9F-AF8F5789B50C}">
      <dgm:prSet phldrT="[Текст]" custT="1"/>
      <dgm:spPr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</a:rPr>
            <a:t>Едем мы, друзья, в дальние края?</a:t>
          </a:r>
          <a:endParaRPr lang="ru-RU" sz="2400" b="1" dirty="0">
            <a:solidFill>
              <a:schemeClr val="tx1"/>
            </a:solidFill>
          </a:endParaRPr>
        </a:p>
      </dgm:t>
    </dgm:pt>
    <dgm:pt modelId="{9EB24272-8146-4714-812E-6E6CEF5E5478}" type="parTrans" cxnId="{E65000C9-8C97-42E3-BD1E-99A1C3DD3DA5}">
      <dgm:prSet/>
      <dgm:spPr/>
      <dgm:t>
        <a:bodyPr/>
        <a:lstStyle/>
        <a:p>
          <a:endParaRPr lang="ru-RU"/>
        </a:p>
      </dgm:t>
    </dgm:pt>
    <dgm:pt modelId="{98D9E926-9E23-4065-BDC6-AC6D720DBF32}" type="sibTrans" cxnId="{E65000C9-8C97-42E3-BD1E-99A1C3DD3DA5}">
      <dgm:prSet/>
      <dgm:spPr/>
      <dgm:t>
        <a:bodyPr/>
        <a:lstStyle/>
        <a:p>
          <a:endParaRPr lang="ru-RU"/>
        </a:p>
      </dgm:t>
    </dgm:pt>
    <dgm:pt modelId="{4483096F-6495-4433-8999-6590ACF91C3B}">
      <dgm:prSet phldrT="[Текст]" custT="1"/>
      <dgm:spPr>
        <a:ln>
          <a:solidFill>
            <a:schemeClr val="tx1"/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Куда летел наш паровоз?</a:t>
          </a:r>
          <a:endParaRPr lang="ru-RU" sz="2800" b="1" dirty="0">
            <a:solidFill>
              <a:schemeClr val="tx1"/>
            </a:solidFill>
          </a:endParaRPr>
        </a:p>
      </dgm:t>
    </dgm:pt>
    <dgm:pt modelId="{9D029C52-830C-4DB5-ABE5-E90337C44B19}" type="parTrans" cxnId="{47EC7B84-8495-4262-99DE-55D93B4318FF}">
      <dgm:prSet/>
      <dgm:spPr/>
      <dgm:t>
        <a:bodyPr/>
        <a:lstStyle/>
        <a:p>
          <a:endParaRPr lang="ru-RU"/>
        </a:p>
      </dgm:t>
    </dgm:pt>
    <dgm:pt modelId="{FD68457F-6461-4A9C-937C-A5157C0997C7}" type="sibTrans" cxnId="{47EC7B84-8495-4262-99DE-55D93B4318FF}">
      <dgm:prSet/>
      <dgm:spPr/>
      <dgm:t>
        <a:bodyPr/>
        <a:lstStyle/>
        <a:p>
          <a:endParaRPr lang="ru-RU"/>
        </a:p>
      </dgm:t>
    </dgm:pt>
    <dgm:pt modelId="{B1E0CAF5-FF6F-4C88-9AB2-A631B17A2D3E}">
      <dgm:prSet phldrT="[Текст]" custT="1"/>
      <dgm:spPr>
        <a:ln>
          <a:solidFill>
            <a:schemeClr val="tx1"/>
          </a:solidFill>
        </a:ln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Умом Россию не понять?...</a:t>
          </a:r>
          <a:endParaRPr lang="ru-RU" sz="2400" b="1" dirty="0">
            <a:solidFill>
              <a:schemeClr val="tx1"/>
            </a:solidFill>
          </a:endParaRPr>
        </a:p>
      </dgm:t>
    </dgm:pt>
    <dgm:pt modelId="{14B8DB22-17FD-4F31-9F2C-105E2586137B}" type="parTrans" cxnId="{F41D3DD1-494B-4241-8D8B-34DADFF686CE}">
      <dgm:prSet/>
      <dgm:spPr/>
      <dgm:t>
        <a:bodyPr/>
        <a:lstStyle/>
        <a:p>
          <a:endParaRPr lang="ru-RU"/>
        </a:p>
      </dgm:t>
    </dgm:pt>
    <dgm:pt modelId="{39A385B9-36BF-4473-B6A1-BC513DA8B738}" type="sibTrans" cxnId="{F41D3DD1-494B-4241-8D8B-34DADFF686CE}">
      <dgm:prSet/>
      <dgm:spPr/>
      <dgm:t>
        <a:bodyPr/>
        <a:lstStyle/>
        <a:p>
          <a:endParaRPr lang="ru-RU"/>
        </a:p>
      </dgm:t>
    </dgm:pt>
    <dgm:pt modelId="{ADB20400-B684-445D-A31F-27B57404E83B}">
      <dgm:prSet custT="1"/>
      <dgm:spPr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От Москвы до Британских морей Красная Армия всех сильней?</a:t>
          </a:r>
          <a:endParaRPr lang="ru-RU" sz="1800" b="1" dirty="0">
            <a:solidFill>
              <a:schemeClr val="tx1"/>
            </a:solidFill>
          </a:endParaRPr>
        </a:p>
      </dgm:t>
    </dgm:pt>
    <dgm:pt modelId="{932C6B46-01E6-41EA-B603-455F37ECE775}" type="parTrans" cxnId="{8EBA5585-8A77-4985-92B0-EE785FAD3FAA}">
      <dgm:prSet/>
      <dgm:spPr/>
      <dgm:t>
        <a:bodyPr/>
        <a:lstStyle/>
        <a:p>
          <a:endParaRPr lang="ru-RU"/>
        </a:p>
      </dgm:t>
    </dgm:pt>
    <dgm:pt modelId="{4C9E8D00-3390-471E-856B-D0580DE7A7BC}" type="sibTrans" cxnId="{8EBA5585-8A77-4985-92B0-EE785FAD3FAA}">
      <dgm:prSet/>
      <dgm:spPr/>
      <dgm:t>
        <a:bodyPr/>
        <a:lstStyle/>
        <a:p>
          <a:endParaRPr lang="ru-RU"/>
        </a:p>
      </dgm:t>
    </dgm:pt>
    <dgm:pt modelId="{DE30E433-22E8-47D4-8FE7-C17BAE97F99A}" type="pres">
      <dgm:prSet presAssocID="{5E84BE00-AB59-44AE-8495-0391DDB206A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68C52FB-052B-4FE3-8B7F-71F317F74A33}" type="pres">
      <dgm:prSet presAssocID="{05196C79-56C6-400D-A16E-851BC8778FA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9FBB6A-6164-4A62-9BAC-02BD0A437BE5}" type="pres">
      <dgm:prSet presAssocID="{5CA7E42C-A10E-44B2-9841-86930C963645}" presName="sibTrans" presStyleLbl="sibTrans1D1" presStyleIdx="0" presStyleCnt="5"/>
      <dgm:spPr/>
      <dgm:t>
        <a:bodyPr/>
        <a:lstStyle/>
        <a:p>
          <a:endParaRPr lang="ru-RU"/>
        </a:p>
      </dgm:t>
    </dgm:pt>
    <dgm:pt modelId="{F5ECDD2C-C0F3-4999-8D69-C57EA6BCB0A0}" type="pres">
      <dgm:prSet presAssocID="{5CA7E42C-A10E-44B2-9841-86930C963645}" presName="connectorText" presStyleLbl="sibTrans1D1" presStyleIdx="0" presStyleCnt="5"/>
      <dgm:spPr/>
      <dgm:t>
        <a:bodyPr/>
        <a:lstStyle/>
        <a:p>
          <a:endParaRPr lang="ru-RU"/>
        </a:p>
      </dgm:t>
    </dgm:pt>
    <dgm:pt modelId="{3C5F9CBB-20A4-4FD6-B976-E4783071A056}" type="pres">
      <dgm:prSet presAssocID="{ADB20400-B684-445D-A31F-27B57404E83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15A59F-3D6F-4178-8923-167C23AACAF5}" type="pres">
      <dgm:prSet presAssocID="{4C9E8D00-3390-471E-856B-D0580DE7A7BC}" presName="sibTrans" presStyleLbl="sibTrans1D1" presStyleIdx="1" presStyleCnt="5"/>
      <dgm:spPr/>
      <dgm:t>
        <a:bodyPr/>
        <a:lstStyle/>
        <a:p>
          <a:endParaRPr lang="ru-RU"/>
        </a:p>
      </dgm:t>
    </dgm:pt>
    <dgm:pt modelId="{B07E7E29-E6D3-45D8-B122-D4885E980877}" type="pres">
      <dgm:prSet presAssocID="{4C9E8D00-3390-471E-856B-D0580DE7A7BC}" presName="connectorText" presStyleLbl="sibTrans1D1" presStyleIdx="1" presStyleCnt="5"/>
      <dgm:spPr/>
      <dgm:t>
        <a:bodyPr/>
        <a:lstStyle/>
        <a:p>
          <a:endParaRPr lang="ru-RU"/>
        </a:p>
      </dgm:t>
    </dgm:pt>
    <dgm:pt modelId="{E5B549F7-BFCC-435B-98D7-BC172628D7DC}" type="pres">
      <dgm:prSet presAssocID="{46FDF5B1-9F16-43B9-8764-CD29CB724D4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2FF23-CD34-448D-9701-57EA7F0EC84F}" type="pres">
      <dgm:prSet presAssocID="{0C15E5D8-49F5-4971-A2AD-09D1AD2526C0}" presName="sibTrans" presStyleLbl="sibTrans1D1" presStyleIdx="2" presStyleCnt="5"/>
      <dgm:spPr/>
      <dgm:t>
        <a:bodyPr/>
        <a:lstStyle/>
        <a:p>
          <a:endParaRPr lang="ru-RU"/>
        </a:p>
      </dgm:t>
    </dgm:pt>
    <dgm:pt modelId="{7B2B7FB5-323E-451C-B63F-991484DFDC28}" type="pres">
      <dgm:prSet presAssocID="{0C15E5D8-49F5-4971-A2AD-09D1AD2526C0}" presName="connectorText" presStyleLbl="sibTrans1D1" presStyleIdx="2" presStyleCnt="5"/>
      <dgm:spPr/>
      <dgm:t>
        <a:bodyPr/>
        <a:lstStyle/>
        <a:p>
          <a:endParaRPr lang="ru-RU"/>
        </a:p>
      </dgm:t>
    </dgm:pt>
    <dgm:pt modelId="{F991B3B7-5E85-4728-BFBB-213497627D1D}" type="pres">
      <dgm:prSet presAssocID="{35609FD1-4654-4EFB-BA9F-AF8F5789B50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029577-29E5-469C-A3E8-57BE77E97658}" type="pres">
      <dgm:prSet presAssocID="{98D9E926-9E23-4065-BDC6-AC6D720DBF32}" presName="sibTrans" presStyleLbl="sibTrans1D1" presStyleIdx="3" presStyleCnt="5"/>
      <dgm:spPr/>
      <dgm:t>
        <a:bodyPr/>
        <a:lstStyle/>
        <a:p>
          <a:endParaRPr lang="ru-RU"/>
        </a:p>
      </dgm:t>
    </dgm:pt>
    <dgm:pt modelId="{6809CE90-EBF8-48C5-A49F-EE65FB5BDC70}" type="pres">
      <dgm:prSet presAssocID="{98D9E926-9E23-4065-BDC6-AC6D720DBF32}" presName="connectorText" presStyleLbl="sibTrans1D1" presStyleIdx="3" presStyleCnt="5"/>
      <dgm:spPr/>
      <dgm:t>
        <a:bodyPr/>
        <a:lstStyle/>
        <a:p>
          <a:endParaRPr lang="ru-RU"/>
        </a:p>
      </dgm:t>
    </dgm:pt>
    <dgm:pt modelId="{163BA122-5405-425F-AD99-366BB2FD0FDE}" type="pres">
      <dgm:prSet presAssocID="{4483096F-6495-4433-8999-6590ACF91C3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7A59F-47C9-4F35-9319-56D3AF387887}" type="pres">
      <dgm:prSet presAssocID="{FD68457F-6461-4A9C-937C-A5157C0997C7}" presName="sibTrans" presStyleLbl="sibTrans1D1" presStyleIdx="4" presStyleCnt="5"/>
      <dgm:spPr/>
      <dgm:t>
        <a:bodyPr/>
        <a:lstStyle/>
        <a:p>
          <a:endParaRPr lang="ru-RU"/>
        </a:p>
      </dgm:t>
    </dgm:pt>
    <dgm:pt modelId="{1F71564E-A8D6-42C8-8156-FCABD731E1DA}" type="pres">
      <dgm:prSet presAssocID="{FD68457F-6461-4A9C-937C-A5157C0997C7}" presName="connectorText" presStyleLbl="sibTrans1D1" presStyleIdx="4" presStyleCnt="5"/>
      <dgm:spPr/>
      <dgm:t>
        <a:bodyPr/>
        <a:lstStyle/>
        <a:p>
          <a:endParaRPr lang="ru-RU"/>
        </a:p>
      </dgm:t>
    </dgm:pt>
    <dgm:pt modelId="{0488E0EE-E0BB-4EE4-87CD-3E72491967A8}" type="pres">
      <dgm:prSet presAssocID="{B1E0CAF5-FF6F-4C88-9AB2-A631B17A2D3E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CBD5C6-87DD-49D5-A0FD-F9F26489982B}" type="presOf" srcId="{4C9E8D00-3390-471E-856B-D0580DE7A7BC}" destId="{B07E7E29-E6D3-45D8-B122-D4885E980877}" srcOrd="1" destOrd="0" presId="urn:microsoft.com/office/officeart/2005/8/layout/bProcess3"/>
    <dgm:cxn modelId="{3E975390-65A8-466D-B49E-4AC6E94A6D82}" srcId="{5E84BE00-AB59-44AE-8495-0391DDB206AF}" destId="{05196C79-56C6-400D-A16E-851BC8778FA3}" srcOrd="0" destOrd="0" parTransId="{AE63C05B-D4B9-468B-89DF-5CCCA30B9D3B}" sibTransId="{5CA7E42C-A10E-44B2-9841-86930C963645}"/>
    <dgm:cxn modelId="{8EBA5585-8A77-4985-92B0-EE785FAD3FAA}" srcId="{5E84BE00-AB59-44AE-8495-0391DDB206AF}" destId="{ADB20400-B684-445D-A31F-27B57404E83B}" srcOrd="1" destOrd="0" parTransId="{932C6B46-01E6-41EA-B603-455F37ECE775}" sibTransId="{4C9E8D00-3390-471E-856B-D0580DE7A7BC}"/>
    <dgm:cxn modelId="{8406E7A2-FA21-49E7-9BD6-1F5715971F16}" type="presOf" srcId="{5CA7E42C-A10E-44B2-9841-86930C963645}" destId="{F5ECDD2C-C0F3-4999-8D69-C57EA6BCB0A0}" srcOrd="1" destOrd="0" presId="urn:microsoft.com/office/officeart/2005/8/layout/bProcess3"/>
    <dgm:cxn modelId="{236C5F28-E7A4-4810-A67D-1F9FE2D27A88}" type="presOf" srcId="{4483096F-6495-4433-8999-6590ACF91C3B}" destId="{163BA122-5405-425F-AD99-366BB2FD0FDE}" srcOrd="0" destOrd="0" presId="urn:microsoft.com/office/officeart/2005/8/layout/bProcess3"/>
    <dgm:cxn modelId="{A0043A07-B86E-4A78-BFC9-66C3FB45F4E8}" type="presOf" srcId="{46FDF5B1-9F16-43B9-8764-CD29CB724D4C}" destId="{E5B549F7-BFCC-435B-98D7-BC172628D7DC}" srcOrd="0" destOrd="0" presId="urn:microsoft.com/office/officeart/2005/8/layout/bProcess3"/>
    <dgm:cxn modelId="{E0098687-C1C0-4DAA-B375-41FAB48A49F4}" type="presOf" srcId="{98D9E926-9E23-4065-BDC6-AC6D720DBF32}" destId="{98029577-29E5-469C-A3E8-57BE77E97658}" srcOrd="0" destOrd="0" presId="urn:microsoft.com/office/officeart/2005/8/layout/bProcess3"/>
    <dgm:cxn modelId="{47EC7B84-8495-4262-99DE-55D93B4318FF}" srcId="{5E84BE00-AB59-44AE-8495-0391DDB206AF}" destId="{4483096F-6495-4433-8999-6590ACF91C3B}" srcOrd="4" destOrd="0" parTransId="{9D029C52-830C-4DB5-ABE5-E90337C44B19}" sibTransId="{FD68457F-6461-4A9C-937C-A5157C0997C7}"/>
    <dgm:cxn modelId="{296D7400-B46F-48A5-A001-1F4202EF0FAA}" type="presOf" srcId="{5E84BE00-AB59-44AE-8495-0391DDB206AF}" destId="{DE30E433-22E8-47D4-8FE7-C17BAE97F99A}" srcOrd="0" destOrd="0" presId="urn:microsoft.com/office/officeart/2005/8/layout/bProcess3"/>
    <dgm:cxn modelId="{C3C67A9E-D5AA-4A10-A261-5B7B6D3FB0E2}" type="presOf" srcId="{4C9E8D00-3390-471E-856B-D0580DE7A7BC}" destId="{C715A59F-3D6F-4178-8923-167C23AACAF5}" srcOrd="0" destOrd="0" presId="urn:microsoft.com/office/officeart/2005/8/layout/bProcess3"/>
    <dgm:cxn modelId="{80C74D05-54DB-4DD2-B49B-67B74F4E5455}" type="presOf" srcId="{B1E0CAF5-FF6F-4C88-9AB2-A631B17A2D3E}" destId="{0488E0EE-E0BB-4EE4-87CD-3E72491967A8}" srcOrd="0" destOrd="0" presId="urn:microsoft.com/office/officeart/2005/8/layout/bProcess3"/>
    <dgm:cxn modelId="{E65000C9-8C97-42E3-BD1E-99A1C3DD3DA5}" srcId="{5E84BE00-AB59-44AE-8495-0391DDB206AF}" destId="{35609FD1-4654-4EFB-BA9F-AF8F5789B50C}" srcOrd="3" destOrd="0" parTransId="{9EB24272-8146-4714-812E-6E6CEF5E5478}" sibTransId="{98D9E926-9E23-4065-BDC6-AC6D720DBF32}"/>
    <dgm:cxn modelId="{F41D3DD1-494B-4241-8D8B-34DADFF686CE}" srcId="{5E84BE00-AB59-44AE-8495-0391DDB206AF}" destId="{B1E0CAF5-FF6F-4C88-9AB2-A631B17A2D3E}" srcOrd="5" destOrd="0" parTransId="{14B8DB22-17FD-4F31-9F2C-105E2586137B}" sibTransId="{39A385B9-36BF-4473-B6A1-BC513DA8B738}"/>
    <dgm:cxn modelId="{73CE6896-A7A2-4564-BA38-29E843D087BF}" type="presOf" srcId="{0C15E5D8-49F5-4971-A2AD-09D1AD2526C0}" destId="{57F2FF23-CD34-448D-9701-57EA7F0EC84F}" srcOrd="0" destOrd="0" presId="urn:microsoft.com/office/officeart/2005/8/layout/bProcess3"/>
    <dgm:cxn modelId="{76487A3C-3851-41BD-A88F-70DFFAB03966}" type="presOf" srcId="{35609FD1-4654-4EFB-BA9F-AF8F5789B50C}" destId="{F991B3B7-5E85-4728-BFBB-213497627D1D}" srcOrd="0" destOrd="0" presId="urn:microsoft.com/office/officeart/2005/8/layout/bProcess3"/>
    <dgm:cxn modelId="{929DE74C-0EA8-4251-8E91-77D40559B906}" type="presOf" srcId="{FD68457F-6461-4A9C-937C-A5157C0997C7}" destId="{7AF7A59F-47C9-4F35-9319-56D3AF387887}" srcOrd="0" destOrd="0" presId="urn:microsoft.com/office/officeart/2005/8/layout/bProcess3"/>
    <dgm:cxn modelId="{0D243AB7-CCF3-4056-AF32-E9513E67791D}" type="presOf" srcId="{05196C79-56C6-400D-A16E-851BC8778FA3}" destId="{268C52FB-052B-4FE3-8B7F-71F317F74A33}" srcOrd="0" destOrd="0" presId="urn:microsoft.com/office/officeart/2005/8/layout/bProcess3"/>
    <dgm:cxn modelId="{515B9B49-8DF0-43AD-BB73-83541FC55CF9}" type="presOf" srcId="{5CA7E42C-A10E-44B2-9841-86930C963645}" destId="{AA9FBB6A-6164-4A62-9BAC-02BD0A437BE5}" srcOrd="0" destOrd="0" presId="urn:microsoft.com/office/officeart/2005/8/layout/bProcess3"/>
    <dgm:cxn modelId="{E782DB54-E6E5-4D92-8E72-2926079A1EE1}" type="presOf" srcId="{0C15E5D8-49F5-4971-A2AD-09D1AD2526C0}" destId="{7B2B7FB5-323E-451C-B63F-991484DFDC28}" srcOrd="1" destOrd="0" presId="urn:microsoft.com/office/officeart/2005/8/layout/bProcess3"/>
    <dgm:cxn modelId="{DC85E357-1089-48BA-8D83-3436415B5E89}" type="presOf" srcId="{ADB20400-B684-445D-A31F-27B57404E83B}" destId="{3C5F9CBB-20A4-4FD6-B976-E4783071A056}" srcOrd="0" destOrd="0" presId="urn:microsoft.com/office/officeart/2005/8/layout/bProcess3"/>
    <dgm:cxn modelId="{C0C5F7CE-CB10-4580-8211-C01186BAF56B}" srcId="{5E84BE00-AB59-44AE-8495-0391DDB206AF}" destId="{46FDF5B1-9F16-43B9-8764-CD29CB724D4C}" srcOrd="2" destOrd="0" parTransId="{B9054C40-C70B-48D3-98C5-D0DF4C334AB2}" sibTransId="{0C15E5D8-49F5-4971-A2AD-09D1AD2526C0}"/>
    <dgm:cxn modelId="{FCC0D321-7BD9-4D60-BAA7-FB943CD49BFD}" type="presOf" srcId="{98D9E926-9E23-4065-BDC6-AC6D720DBF32}" destId="{6809CE90-EBF8-48C5-A49F-EE65FB5BDC70}" srcOrd="1" destOrd="0" presId="urn:microsoft.com/office/officeart/2005/8/layout/bProcess3"/>
    <dgm:cxn modelId="{B6500A50-0E27-4DD8-86BC-04A7FF34B4B8}" type="presOf" srcId="{FD68457F-6461-4A9C-937C-A5157C0997C7}" destId="{1F71564E-A8D6-42C8-8156-FCABD731E1DA}" srcOrd="1" destOrd="0" presId="urn:microsoft.com/office/officeart/2005/8/layout/bProcess3"/>
    <dgm:cxn modelId="{53C42379-63CE-4E54-8560-4DA75A0077A2}" type="presParOf" srcId="{DE30E433-22E8-47D4-8FE7-C17BAE97F99A}" destId="{268C52FB-052B-4FE3-8B7F-71F317F74A33}" srcOrd="0" destOrd="0" presId="urn:microsoft.com/office/officeart/2005/8/layout/bProcess3"/>
    <dgm:cxn modelId="{2524BCCB-B567-4714-9AAA-2035C82A2C0D}" type="presParOf" srcId="{DE30E433-22E8-47D4-8FE7-C17BAE97F99A}" destId="{AA9FBB6A-6164-4A62-9BAC-02BD0A437BE5}" srcOrd="1" destOrd="0" presId="urn:microsoft.com/office/officeart/2005/8/layout/bProcess3"/>
    <dgm:cxn modelId="{B5785DEB-C369-42F5-8046-EB130BDD07F2}" type="presParOf" srcId="{AA9FBB6A-6164-4A62-9BAC-02BD0A437BE5}" destId="{F5ECDD2C-C0F3-4999-8D69-C57EA6BCB0A0}" srcOrd="0" destOrd="0" presId="urn:microsoft.com/office/officeart/2005/8/layout/bProcess3"/>
    <dgm:cxn modelId="{31E9B796-284C-4170-8E7D-F8E35F4CFF36}" type="presParOf" srcId="{DE30E433-22E8-47D4-8FE7-C17BAE97F99A}" destId="{3C5F9CBB-20A4-4FD6-B976-E4783071A056}" srcOrd="2" destOrd="0" presId="urn:microsoft.com/office/officeart/2005/8/layout/bProcess3"/>
    <dgm:cxn modelId="{08DB81DD-F1D2-425D-9EED-FA6CF0B332BF}" type="presParOf" srcId="{DE30E433-22E8-47D4-8FE7-C17BAE97F99A}" destId="{C715A59F-3D6F-4178-8923-167C23AACAF5}" srcOrd="3" destOrd="0" presId="urn:microsoft.com/office/officeart/2005/8/layout/bProcess3"/>
    <dgm:cxn modelId="{439664E0-9D49-4B61-9C82-11134AEEB711}" type="presParOf" srcId="{C715A59F-3D6F-4178-8923-167C23AACAF5}" destId="{B07E7E29-E6D3-45D8-B122-D4885E980877}" srcOrd="0" destOrd="0" presId="urn:microsoft.com/office/officeart/2005/8/layout/bProcess3"/>
    <dgm:cxn modelId="{4276543C-A668-4B11-B7F7-E28F21F4F362}" type="presParOf" srcId="{DE30E433-22E8-47D4-8FE7-C17BAE97F99A}" destId="{E5B549F7-BFCC-435B-98D7-BC172628D7DC}" srcOrd="4" destOrd="0" presId="urn:microsoft.com/office/officeart/2005/8/layout/bProcess3"/>
    <dgm:cxn modelId="{A978A967-E726-45FF-BFD9-525703D9E4BA}" type="presParOf" srcId="{DE30E433-22E8-47D4-8FE7-C17BAE97F99A}" destId="{57F2FF23-CD34-448D-9701-57EA7F0EC84F}" srcOrd="5" destOrd="0" presId="urn:microsoft.com/office/officeart/2005/8/layout/bProcess3"/>
    <dgm:cxn modelId="{76F76D52-0BAA-48B7-A690-4A17E20FF00F}" type="presParOf" srcId="{57F2FF23-CD34-448D-9701-57EA7F0EC84F}" destId="{7B2B7FB5-323E-451C-B63F-991484DFDC28}" srcOrd="0" destOrd="0" presId="urn:microsoft.com/office/officeart/2005/8/layout/bProcess3"/>
    <dgm:cxn modelId="{131F7791-9EC7-4E0C-995E-4A237FC5C2A9}" type="presParOf" srcId="{DE30E433-22E8-47D4-8FE7-C17BAE97F99A}" destId="{F991B3B7-5E85-4728-BFBB-213497627D1D}" srcOrd="6" destOrd="0" presId="urn:microsoft.com/office/officeart/2005/8/layout/bProcess3"/>
    <dgm:cxn modelId="{75E36F72-88F4-43F8-BAB0-E33E2031608A}" type="presParOf" srcId="{DE30E433-22E8-47D4-8FE7-C17BAE97F99A}" destId="{98029577-29E5-469C-A3E8-57BE77E97658}" srcOrd="7" destOrd="0" presId="urn:microsoft.com/office/officeart/2005/8/layout/bProcess3"/>
    <dgm:cxn modelId="{A0028CAF-5FE0-4232-AD2E-D7F85DC32146}" type="presParOf" srcId="{98029577-29E5-469C-A3E8-57BE77E97658}" destId="{6809CE90-EBF8-48C5-A49F-EE65FB5BDC70}" srcOrd="0" destOrd="0" presId="urn:microsoft.com/office/officeart/2005/8/layout/bProcess3"/>
    <dgm:cxn modelId="{1A7F9E8C-8085-4790-916A-E080E77C8871}" type="presParOf" srcId="{DE30E433-22E8-47D4-8FE7-C17BAE97F99A}" destId="{163BA122-5405-425F-AD99-366BB2FD0FDE}" srcOrd="8" destOrd="0" presId="urn:microsoft.com/office/officeart/2005/8/layout/bProcess3"/>
    <dgm:cxn modelId="{BA3780DE-552F-4E2B-A522-B90C501E5F52}" type="presParOf" srcId="{DE30E433-22E8-47D4-8FE7-C17BAE97F99A}" destId="{7AF7A59F-47C9-4F35-9319-56D3AF387887}" srcOrd="9" destOrd="0" presId="urn:microsoft.com/office/officeart/2005/8/layout/bProcess3"/>
    <dgm:cxn modelId="{E0551243-406B-4642-92C1-B8BA20F71156}" type="presParOf" srcId="{7AF7A59F-47C9-4F35-9319-56D3AF387887}" destId="{1F71564E-A8D6-42C8-8156-FCABD731E1DA}" srcOrd="0" destOrd="0" presId="urn:microsoft.com/office/officeart/2005/8/layout/bProcess3"/>
    <dgm:cxn modelId="{FD775AAD-42BA-4F08-A123-EDF8966A997C}" type="presParOf" srcId="{DE30E433-22E8-47D4-8FE7-C17BAE97F99A}" destId="{0488E0EE-E0BB-4EE4-87CD-3E72491967A8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3970AA-BEB5-4CF3-9ECD-13B95B4FEEE7}">
      <dsp:nvSpPr>
        <dsp:cNvPr id="0" name=""/>
        <dsp:cNvSpPr/>
      </dsp:nvSpPr>
      <dsp:spPr>
        <a:xfrm>
          <a:off x="0" y="677672"/>
          <a:ext cx="8183562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760210-1047-49F8-B4ED-7E8B686AC859}">
      <dsp:nvSpPr>
        <dsp:cNvPr id="0" name=""/>
        <dsp:cNvSpPr/>
      </dsp:nvSpPr>
      <dsp:spPr>
        <a:xfrm>
          <a:off x="409178" y="264392"/>
          <a:ext cx="5728493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523" tIns="0" rIns="21652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Пассивная(экстрактивный)</a:t>
          </a:r>
          <a:endParaRPr lang="ru-RU" sz="2800" kern="1200" dirty="0"/>
        </a:p>
      </dsp:txBody>
      <dsp:txXfrm>
        <a:off x="449527" y="304741"/>
        <a:ext cx="5647795" cy="745862"/>
      </dsp:txXfrm>
    </dsp:sp>
    <dsp:sp modelId="{E988892B-9671-4EDA-8BF4-66EAF34B5B08}">
      <dsp:nvSpPr>
        <dsp:cNvPr id="0" name=""/>
        <dsp:cNvSpPr/>
      </dsp:nvSpPr>
      <dsp:spPr>
        <a:xfrm>
          <a:off x="0" y="1947752"/>
          <a:ext cx="8183562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4E365-D940-4A25-A9C2-88376DDBFF3F}">
      <dsp:nvSpPr>
        <dsp:cNvPr id="0" name=""/>
        <dsp:cNvSpPr/>
      </dsp:nvSpPr>
      <dsp:spPr>
        <a:xfrm>
          <a:off x="409178" y="1534472"/>
          <a:ext cx="5728493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523" tIns="0" rIns="21652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Активная(</a:t>
          </a:r>
          <a:r>
            <a:rPr lang="ru-RU" sz="2800" kern="1200" dirty="0" err="1" smtClean="0"/>
            <a:t>интраактивный</a:t>
          </a:r>
          <a:r>
            <a:rPr lang="ru-RU" sz="2800" kern="1200" dirty="0" smtClean="0"/>
            <a:t>)</a:t>
          </a:r>
          <a:endParaRPr lang="ru-RU" sz="2800" kern="1200" dirty="0"/>
        </a:p>
      </dsp:txBody>
      <dsp:txXfrm>
        <a:off x="449527" y="1574821"/>
        <a:ext cx="5647795" cy="745862"/>
      </dsp:txXfrm>
    </dsp:sp>
    <dsp:sp modelId="{69F99837-4F2B-4A23-8907-75E0206E34CE}">
      <dsp:nvSpPr>
        <dsp:cNvPr id="0" name=""/>
        <dsp:cNvSpPr/>
      </dsp:nvSpPr>
      <dsp:spPr>
        <a:xfrm>
          <a:off x="0" y="3217832"/>
          <a:ext cx="8183562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308A6A-DFE3-4593-B977-5CFC47BADA56}">
      <dsp:nvSpPr>
        <dsp:cNvPr id="0" name=""/>
        <dsp:cNvSpPr/>
      </dsp:nvSpPr>
      <dsp:spPr>
        <a:xfrm>
          <a:off x="409178" y="2804552"/>
          <a:ext cx="5728493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523" tIns="0" rIns="21652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интерактивный</a:t>
          </a:r>
          <a:endParaRPr lang="ru-RU" sz="2800" kern="1200" dirty="0"/>
        </a:p>
      </dsp:txBody>
      <dsp:txXfrm>
        <a:off x="449527" y="2844901"/>
        <a:ext cx="5647795" cy="745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B5DAE3-2A23-4145-B55D-5E1D933DD9FE}">
      <dsp:nvSpPr>
        <dsp:cNvPr id="0" name=""/>
        <dsp:cNvSpPr/>
      </dsp:nvSpPr>
      <dsp:spPr>
        <a:xfrm rot="16200000">
          <a:off x="1338" y="1529"/>
          <a:ext cx="3867968" cy="4060941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solidFill>
                <a:schemeClr val="tx1"/>
              </a:solidFill>
            </a:rPr>
            <a:t>Метапредмет</a:t>
          </a:r>
          <a:endParaRPr lang="ru-RU" sz="2800" b="1" kern="1200" dirty="0">
            <a:solidFill>
              <a:schemeClr val="tx1"/>
            </a:solidFill>
          </a:endParaRPr>
        </a:p>
      </dsp:txBody>
      <dsp:txXfrm rot="5400000">
        <a:off x="581746" y="1065007"/>
        <a:ext cx="3384047" cy="1933984"/>
      </dsp:txXfrm>
    </dsp:sp>
    <dsp:sp modelId="{29D6D513-791F-4F14-9F00-8B0A0035F146}">
      <dsp:nvSpPr>
        <dsp:cNvPr id="0" name=""/>
        <dsp:cNvSpPr/>
      </dsp:nvSpPr>
      <dsp:spPr>
        <a:xfrm rot="5400000">
          <a:off x="4339604" y="97512"/>
          <a:ext cx="3867968" cy="3868974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solidFill>
                <a:schemeClr val="tx1"/>
              </a:solidFill>
            </a:rPr>
            <a:t>Метапредметность</a:t>
          </a:r>
          <a:endParaRPr lang="ru-RU" sz="2000" b="1" kern="1200" dirty="0">
            <a:solidFill>
              <a:schemeClr val="tx1"/>
            </a:solidFill>
          </a:endParaRPr>
        </a:p>
      </dsp:txBody>
      <dsp:txXfrm rot="-5400000">
        <a:off x="4339101" y="1065007"/>
        <a:ext cx="3192080" cy="19339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9FBB6A-6164-4A62-9BAC-02BD0A437BE5}">
      <dsp:nvSpPr>
        <dsp:cNvPr id="0" name=""/>
        <dsp:cNvSpPr/>
      </dsp:nvSpPr>
      <dsp:spPr>
        <a:xfrm>
          <a:off x="2789380" y="628879"/>
          <a:ext cx="48303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3039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18059" y="672028"/>
        <a:ext cx="25681" cy="5141"/>
      </dsp:txXfrm>
    </dsp:sp>
    <dsp:sp modelId="{268C52FB-052B-4FE3-8B7F-71F317F74A33}">
      <dsp:nvSpPr>
        <dsp:cNvPr id="0" name=""/>
        <dsp:cNvSpPr/>
      </dsp:nvSpPr>
      <dsp:spPr>
        <a:xfrm>
          <a:off x="557964" y="4634"/>
          <a:ext cx="2233215" cy="1339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А кто рожден, чтоб сказку сделать былью?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557964" y="4634"/>
        <a:ext cx="2233215" cy="1339929"/>
      </dsp:txXfrm>
    </dsp:sp>
    <dsp:sp modelId="{C715A59F-3D6F-4178-8923-167C23AACAF5}">
      <dsp:nvSpPr>
        <dsp:cNvPr id="0" name=""/>
        <dsp:cNvSpPr/>
      </dsp:nvSpPr>
      <dsp:spPr>
        <a:xfrm>
          <a:off x="1674572" y="1342763"/>
          <a:ext cx="2746854" cy="483039"/>
        </a:xfrm>
        <a:custGeom>
          <a:avLst/>
          <a:gdLst/>
          <a:ahLst/>
          <a:cxnLst/>
          <a:rect l="0" t="0" r="0" b="0"/>
          <a:pathLst>
            <a:path>
              <a:moveTo>
                <a:pt x="2746854" y="0"/>
              </a:moveTo>
              <a:lnTo>
                <a:pt x="2746854" y="258619"/>
              </a:lnTo>
              <a:lnTo>
                <a:pt x="0" y="258619"/>
              </a:lnTo>
              <a:lnTo>
                <a:pt x="0" y="483039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78138" y="1581712"/>
        <a:ext cx="139723" cy="5141"/>
      </dsp:txXfrm>
    </dsp:sp>
    <dsp:sp modelId="{3C5F9CBB-20A4-4FD6-B976-E4783071A056}">
      <dsp:nvSpPr>
        <dsp:cNvPr id="0" name=""/>
        <dsp:cNvSpPr/>
      </dsp:nvSpPr>
      <dsp:spPr>
        <a:xfrm>
          <a:off x="3304819" y="4634"/>
          <a:ext cx="2233215" cy="1339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От Москвы до Британских морей Красная Армия всех сильней?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3304819" y="4634"/>
        <a:ext cx="2233215" cy="1339929"/>
      </dsp:txXfrm>
    </dsp:sp>
    <dsp:sp modelId="{57F2FF23-CD34-448D-9701-57EA7F0EC84F}">
      <dsp:nvSpPr>
        <dsp:cNvPr id="0" name=""/>
        <dsp:cNvSpPr/>
      </dsp:nvSpPr>
      <dsp:spPr>
        <a:xfrm>
          <a:off x="2789380" y="2482448"/>
          <a:ext cx="48303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3039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18059" y="2525597"/>
        <a:ext cx="25681" cy="5141"/>
      </dsp:txXfrm>
    </dsp:sp>
    <dsp:sp modelId="{E5B549F7-BFCC-435B-98D7-BC172628D7DC}">
      <dsp:nvSpPr>
        <dsp:cNvPr id="0" name=""/>
        <dsp:cNvSpPr/>
      </dsp:nvSpPr>
      <dsp:spPr>
        <a:xfrm>
          <a:off x="557964" y="1858203"/>
          <a:ext cx="2233215" cy="1339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Зачем мы долго, молча отступали?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557964" y="1858203"/>
        <a:ext cx="2233215" cy="1339929"/>
      </dsp:txXfrm>
    </dsp:sp>
    <dsp:sp modelId="{98029577-29E5-469C-A3E8-57BE77E97658}">
      <dsp:nvSpPr>
        <dsp:cNvPr id="0" name=""/>
        <dsp:cNvSpPr/>
      </dsp:nvSpPr>
      <dsp:spPr>
        <a:xfrm>
          <a:off x="1674572" y="3196332"/>
          <a:ext cx="2746854" cy="483039"/>
        </a:xfrm>
        <a:custGeom>
          <a:avLst/>
          <a:gdLst/>
          <a:ahLst/>
          <a:cxnLst/>
          <a:rect l="0" t="0" r="0" b="0"/>
          <a:pathLst>
            <a:path>
              <a:moveTo>
                <a:pt x="2746854" y="0"/>
              </a:moveTo>
              <a:lnTo>
                <a:pt x="2746854" y="258619"/>
              </a:lnTo>
              <a:lnTo>
                <a:pt x="0" y="258619"/>
              </a:lnTo>
              <a:lnTo>
                <a:pt x="0" y="483039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78138" y="3435281"/>
        <a:ext cx="139723" cy="5141"/>
      </dsp:txXfrm>
    </dsp:sp>
    <dsp:sp modelId="{F991B3B7-5E85-4728-BFBB-213497627D1D}">
      <dsp:nvSpPr>
        <dsp:cNvPr id="0" name=""/>
        <dsp:cNvSpPr/>
      </dsp:nvSpPr>
      <dsp:spPr>
        <a:xfrm>
          <a:off x="3304819" y="1858203"/>
          <a:ext cx="2233215" cy="1339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Едем мы, друзья, в дальние края?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304819" y="1858203"/>
        <a:ext cx="2233215" cy="1339929"/>
      </dsp:txXfrm>
    </dsp:sp>
    <dsp:sp modelId="{7AF7A59F-47C9-4F35-9319-56D3AF387887}">
      <dsp:nvSpPr>
        <dsp:cNvPr id="0" name=""/>
        <dsp:cNvSpPr/>
      </dsp:nvSpPr>
      <dsp:spPr>
        <a:xfrm>
          <a:off x="2789380" y="4336016"/>
          <a:ext cx="48303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3039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018059" y="4379166"/>
        <a:ext cx="25681" cy="5141"/>
      </dsp:txXfrm>
    </dsp:sp>
    <dsp:sp modelId="{163BA122-5405-425F-AD99-366BB2FD0FDE}">
      <dsp:nvSpPr>
        <dsp:cNvPr id="0" name=""/>
        <dsp:cNvSpPr/>
      </dsp:nvSpPr>
      <dsp:spPr>
        <a:xfrm>
          <a:off x="557964" y="3711772"/>
          <a:ext cx="2233215" cy="1339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Куда летел наш паровоз?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557964" y="3711772"/>
        <a:ext cx="2233215" cy="1339929"/>
      </dsp:txXfrm>
    </dsp:sp>
    <dsp:sp modelId="{0488E0EE-E0BB-4EE4-87CD-3E72491967A8}">
      <dsp:nvSpPr>
        <dsp:cNvPr id="0" name=""/>
        <dsp:cNvSpPr/>
      </dsp:nvSpPr>
      <dsp:spPr>
        <a:xfrm>
          <a:off x="3304819" y="3711772"/>
          <a:ext cx="2233215" cy="13399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Умом Россию не понять?...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304819" y="3711772"/>
        <a:ext cx="2233215" cy="1339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0.09243</cdr:x>
      <cdr:y>0.41708</cdr:y>
    </cdr:from>
    <cdr:to>
      <cdr:x>0.29216</cdr:x>
      <cdr:y>0.63542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56394" y="1746647"/>
          <a:ext cx="163448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0.09243</cdr:x>
      <cdr:y>0.3483</cdr:y>
    </cdr:from>
    <cdr:to>
      <cdr:x>0.26576</cdr:x>
      <cdr:y>0.77298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56394" y="1458615"/>
          <a:ext cx="1418456" cy="1778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600" dirty="0" smtClean="0">
              <a:solidFill>
                <a:schemeClr val="bg1"/>
              </a:solidFill>
            </a:rPr>
            <a:t>История </a:t>
          </a:r>
        </a:p>
        <a:p xmlns:a="http://schemas.openxmlformats.org/drawingml/2006/main">
          <a:r>
            <a:rPr lang="ru-RU" sz="3600" dirty="0" smtClean="0">
              <a:solidFill>
                <a:schemeClr val="bg1"/>
              </a:solidFill>
            </a:rPr>
            <a:t>улицы</a:t>
          </a:r>
          <a:endParaRPr lang="ru-RU" sz="36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0.68197</cdr:x>
      <cdr:y>0.38269</cdr:y>
    </cdr:from>
    <cdr:to>
      <cdr:x>0.99874</cdr:x>
      <cdr:y>0.86414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580930" y="1602631"/>
          <a:ext cx="2592288" cy="20162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tx1"/>
              </a:solidFill>
            </a:rPr>
            <a:t>История </a:t>
          </a:r>
        </a:p>
        <a:p xmlns:a="http://schemas.openxmlformats.org/drawingml/2006/main">
          <a:r>
            <a:rPr lang="ru-RU" sz="2400" b="1" dirty="0" smtClean="0">
              <a:solidFill>
                <a:schemeClr val="tx1"/>
              </a:solidFill>
            </a:rPr>
            <a:t>немецких </a:t>
          </a:r>
        </a:p>
        <a:p xmlns:a="http://schemas.openxmlformats.org/drawingml/2006/main">
          <a:r>
            <a:rPr lang="ru-RU" sz="2400" b="1" dirty="0">
              <a:solidFill>
                <a:schemeClr val="tx1"/>
              </a:solidFill>
            </a:rPr>
            <a:t>в</a:t>
          </a:r>
          <a:r>
            <a:rPr lang="ru-RU" sz="2400" b="1" dirty="0" smtClean="0">
              <a:solidFill>
                <a:schemeClr val="tx1"/>
              </a:solidFill>
            </a:rPr>
            <a:t>оенно-</a:t>
          </a:r>
        </a:p>
        <a:p xmlns:a="http://schemas.openxmlformats.org/drawingml/2006/main">
          <a:r>
            <a:rPr lang="ru-RU" sz="2400" b="1" dirty="0" smtClean="0">
              <a:solidFill>
                <a:schemeClr val="tx1"/>
              </a:solidFill>
            </a:rPr>
            <a:t>пленных  в</a:t>
          </a:r>
        </a:p>
        <a:p xmlns:a="http://schemas.openxmlformats.org/drawingml/2006/main">
          <a:r>
            <a:rPr lang="ru-RU" sz="2400" b="1" dirty="0" smtClean="0">
              <a:solidFill>
                <a:schemeClr val="tx1"/>
              </a:solidFill>
            </a:rPr>
            <a:t> Ульяновске</a:t>
          </a:r>
          <a:endParaRPr lang="ru-RU" sz="2400" b="1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BA07D-E147-4F98-9CEA-C7DD3694C597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EE294-4DB8-4D68-A1D3-965F91D5A1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1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AEE294-4DB8-4D68-A1D3-965F91D5A16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192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AEE294-4DB8-4D68-A1D3-965F91D5A16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770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3AF-3E17-435A-B137-83CEE7287D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63954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7283-F398-4432-8AD3-6259C326AB7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25725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CA84-D34C-4544-A1EA-784DD076B34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8903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942FE-EB6E-4448-9D8A-89F03236F2E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52687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07E9-4615-4E53-83F6-9FDB9F3F73F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62627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946-9CE7-4FF3-80E9-28BE7EAC96C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36907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6468B-C352-4DA2-B261-AAE137B637C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94725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6D33-AE8F-420E-8A78-AB7C7A01D10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74807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4C5C-5905-4EAD-997A-543C5B2B4F1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13371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A819-958E-4469-9AD1-14371338171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070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BF9B-A117-4EAB-A8F6-2ABFB4F3B75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5364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C8E5-7EE9-4DF2-BCBF-119443EDE89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50938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3AF-3E17-435A-B137-83CEE7287D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97351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7283-F398-4432-8AD3-6259C326AB7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3243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CA84-D34C-4544-A1EA-784DD076B34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09954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942FE-EB6E-4448-9D8A-89F03236F2E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3129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07E9-4615-4E53-83F6-9FDB9F3F73F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28414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946-9CE7-4FF3-80E9-28BE7EAC96C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72951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6468B-C352-4DA2-B261-AAE137B637C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7587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6D33-AE8F-420E-8A78-AB7C7A01D10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193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4C5C-5905-4EAD-997A-543C5B2B4F1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81980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8 w 305"/>
                    <a:gd name="T1" fmla="*/ 433 h 426"/>
                    <a:gd name="T2" fmla="*/ 312 w 305"/>
                    <a:gd name="T3" fmla="*/ 433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8 w 305"/>
                    <a:gd name="T9" fmla="*/ 433 h 426"/>
                    <a:gd name="T10" fmla="*/ 288 w 305"/>
                    <a:gd name="T11" fmla="*/ 433 h 426"/>
                    <a:gd name="T12" fmla="*/ 288 w 305"/>
                    <a:gd name="T13" fmla="*/ 433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3 h 486"/>
                    <a:gd name="T2" fmla="*/ 48 w 347"/>
                    <a:gd name="T3" fmla="*/ 493 h 486"/>
                    <a:gd name="T4" fmla="*/ 354 w 347"/>
                    <a:gd name="T5" fmla="*/ 72 h 486"/>
                    <a:gd name="T6" fmla="*/ 354 w 347"/>
                    <a:gd name="T7" fmla="*/ 0 h 486"/>
                    <a:gd name="T8" fmla="*/ 0 w 347"/>
                    <a:gd name="T9" fmla="*/ 493 h 486"/>
                    <a:gd name="T10" fmla="*/ 24 w 347"/>
                    <a:gd name="T11" fmla="*/ 493 h 486"/>
                    <a:gd name="T12" fmla="*/ 24 w 347"/>
                    <a:gd name="T13" fmla="*/ 493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86726-01F3-4DF2-AF29-E5714C46508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48597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D93F6-A754-4ABC-9086-79A261D4CA5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51693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AE99E-903E-46D0-92DC-ABAD4808543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3385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296DF-272C-42D8-9AD5-8C93BE4C32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89242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B376D-49C7-4625-8A4C-AAC5885B086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71222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3FC9C-46E0-4ACC-BE60-02EF7BBA020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35283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6D6E1-5BC4-4CF0-9BD9-79CBCD2EAFD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61604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48E58-3C4B-48E6-AFB8-098A25530F3A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5244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015A1-3FBF-4D2A-B3E3-50517415084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62797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0F1BA-1702-40D3-9458-9EB1A048732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74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A819-958E-4469-9AD1-14371338171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93935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9B56B-E9C3-448B-8072-F9CE26EB0876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2967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FD649-2271-4863-9FAE-785465874109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60901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8 w 305"/>
                    <a:gd name="T1" fmla="*/ 433 h 426"/>
                    <a:gd name="T2" fmla="*/ 312 w 305"/>
                    <a:gd name="T3" fmla="*/ 433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8 w 305"/>
                    <a:gd name="T9" fmla="*/ 433 h 426"/>
                    <a:gd name="T10" fmla="*/ 288 w 305"/>
                    <a:gd name="T11" fmla="*/ 433 h 426"/>
                    <a:gd name="T12" fmla="*/ 288 w 305"/>
                    <a:gd name="T13" fmla="*/ 433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3 h 486"/>
                    <a:gd name="T2" fmla="*/ 48 w 347"/>
                    <a:gd name="T3" fmla="*/ 493 h 486"/>
                    <a:gd name="T4" fmla="*/ 354 w 347"/>
                    <a:gd name="T5" fmla="*/ 72 h 486"/>
                    <a:gd name="T6" fmla="*/ 354 w 347"/>
                    <a:gd name="T7" fmla="*/ 0 h 486"/>
                    <a:gd name="T8" fmla="*/ 0 w 347"/>
                    <a:gd name="T9" fmla="*/ 493 h 486"/>
                    <a:gd name="T10" fmla="*/ 24 w 347"/>
                    <a:gd name="T11" fmla="*/ 493 h 486"/>
                    <a:gd name="T12" fmla="*/ 24 w 347"/>
                    <a:gd name="T13" fmla="*/ 493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86726-01F3-4DF2-AF29-E5714C46508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35352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D93F6-A754-4ABC-9086-79A261D4CA5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20799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AE99E-903E-46D0-92DC-ABAD4808543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6652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296DF-272C-42D8-9AD5-8C93BE4C32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93598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B376D-49C7-4625-8A4C-AAC5885B086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76377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3FC9C-46E0-4ACC-BE60-02EF7BBA020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82294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6D6E1-5BC4-4CF0-9BD9-79CBCD2EAFD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68630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48E58-3C4B-48E6-AFB8-098A25530F3A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076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BF9B-A117-4EAB-A8F6-2ABFB4F3B75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29551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015A1-3FBF-4D2A-B3E3-50517415084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9211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0F1BA-1702-40D3-9458-9EB1A048732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10834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9B56B-E9C3-448B-8072-F9CE26EB0876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94045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FD649-2271-4863-9FAE-785465874109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51807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25710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88670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56823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1189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21197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251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C8E5-7EE9-4DF2-BCBF-119443EDE89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38436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70880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48290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40243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11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7222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04015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37518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48413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97641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662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3AF-3E17-435A-B137-83CEE7287D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884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70875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87054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83175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80318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95534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52097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62236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16537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08245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00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7283-F398-4432-8AD3-6259C326AB7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58147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84978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92127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34119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87002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61837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60773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53088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9431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88932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0810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CA84-D34C-4544-A1EA-784DD076B34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80632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96920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40622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8742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6007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90203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34999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83659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63002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90 w 305"/>
                    <a:gd name="T1" fmla="*/ 435 h 426"/>
                    <a:gd name="T2" fmla="*/ 314 w 305"/>
                    <a:gd name="T3" fmla="*/ 435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60 w 305"/>
                    <a:gd name="T9" fmla="*/ 435 h 426"/>
                    <a:gd name="T10" fmla="*/ 290 w 305"/>
                    <a:gd name="T11" fmla="*/ 435 h 426"/>
                    <a:gd name="T12" fmla="*/ 290 w 305"/>
                    <a:gd name="T13" fmla="*/ 435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5 h 486"/>
                    <a:gd name="T2" fmla="*/ 48 w 347"/>
                    <a:gd name="T3" fmla="*/ 495 h 486"/>
                    <a:gd name="T4" fmla="*/ 356 w 347"/>
                    <a:gd name="T5" fmla="*/ 72 h 486"/>
                    <a:gd name="T6" fmla="*/ 356 w 347"/>
                    <a:gd name="T7" fmla="*/ 0 h 486"/>
                    <a:gd name="T8" fmla="*/ 0 w 347"/>
                    <a:gd name="T9" fmla="*/ 495 h 486"/>
                    <a:gd name="T10" fmla="*/ 24 w 347"/>
                    <a:gd name="T11" fmla="*/ 495 h 486"/>
                    <a:gd name="T12" fmla="*/ 24 w 347"/>
                    <a:gd name="T13" fmla="*/ 495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27B61-DBF3-4745-840C-B70172AC1CE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69875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B86D4-5B51-4EDA-9467-1C77ADCC703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5443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942FE-EB6E-4448-9D8A-89F03236F2E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90534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85E21-7C69-4FE0-B522-03B0E394EB8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94390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B2C27-C540-4091-BB51-2982A425AEFA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9420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4B400-D8CD-4AED-B7CF-9F89BDF031BC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66034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6244C-F11B-494C-910A-4EC23A40EE5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96371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E1CEC-96A2-469B-958D-71E645B36DD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1355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8BED3-0C58-40B1-B36F-43464480BDAC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3570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8BAC0-A558-4A46-9EAA-4DF00C2A4857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0670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40401-20C2-4B11-912A-6AB1CDC4FE09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33627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E6BBA-C43F-45DC-A4BA-4FA98DBFB5E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85750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1633C-A81A-4102-90A5-C00E7250F4E6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054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07E9-4615-4E53-83F6-9FDB9F3F73F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8421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946-9CE7-4FF3-80E9-28BE7EAC96C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909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6468B-C352-4DA2-B261-AAE137B637C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6449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6D33-AE8F-420E-8A78-AB7C7A01D10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2497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4C5C-5905-4EAD-997A-543C5B2B4F1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189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A819-958E-4469-9AD1-14371338171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6891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BF9B-A117-4EAB-A8F6-2ABFB4F3B75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0355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C8E5-7EE9-4DF2-BCBF-119443EDE89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7366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3AF-3E17-435A-B137-83CEE7287D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38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7283-F398-4432-8AD3-6259C326AB7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416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CA84-D34C-4544-A1EA-784DD076B34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1716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942FE-EB6E-4448-9D8A-89F03236F2E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5395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07E9-4615-4E53-83F6-9FDB9F3F73F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6972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946-9CE7-4FF3-80E9-28BE7EAC96C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5391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6468B-C352-4DA2-B261-AAE137B637C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4321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6D33-AE8F-420E-8A78-AB7C7A01D10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474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4C5C-5905-4EAD-997A-543C5B2B4F1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5120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A819-958E-4469-9AD1-14371338171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7371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BF9B-A117-4EAB-A8F6-2ABFB4F3B75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8397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C8E5-7EE9-4DF2-BCBF-119443EDE89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684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3AF-3E17-435A-B137-83CEE7287D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2911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7283-F398-4432-8AD3-6259C326AB7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9599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CA84-D34C-4544-A1EA-784DD076B34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8809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942FE-EB6E-4448-9D8A-89F03236F2E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129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07E9-4615-4E53-83F6-9FDB9F3F73F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9944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946-9CE7-4FF3-80E9-28BE7EAC96C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9745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6468B-C352-4DA2-B261-AAE137B637C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8985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6D33-AE8F-420E-8A78-AB7C7A01D10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7957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4C5C-5905-4EAD-997A-543C5B2B4F1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4480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A819-958E-4469-9AD1-14371338171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5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BF9B-A117-4EAB-A8F6-2ABFB4F3B75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5382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C8E5-7EE9-4DF2-BCBF-119443EDE89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2528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3AF-3E17-435A-B137-83CEE7287D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4351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7283-F398-4432-8AD3-6259C326AB7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422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CA84-D34C-4544-A1EA-784DD076B34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1644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942FE-EB6E-4448-9D8A-89F03236F2E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6689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07E9-4615-4E53-83F6-9FDB9F3F73F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0851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946-9CE7-4FF3-80E9-28BE7EAC96C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2582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6468B-C352-4DA2-B261-AAE137B637C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8152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6D33-AE8F-420E-8A78-AB7C7A01D10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90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4C5C-5905-4EAD-997A-543C5B2B4F1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6349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A819-958E-4469-9AD1-14371338171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332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BF9B-A117-4EAB-A8F6-2ABFB4F3B75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2099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C8E5-7EE9-4DF2-BCBF-119443EDE89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93259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3AF-3E17-435A-B137-83CEE7287D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9933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7283-F398-4432-8AD3-6259C326AB7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408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CA84-D34C-4544-A1EA-784DD076B34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277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942FE-EB6E-4448-9D8A-89F03236F2E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96813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07E9-4615-4E53-83F6-9FDB9F3F73F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20284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946-9CE7-4FF3-80E9-28BE7EAC96C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17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6468B-C352-4DA2-B261-AAE137B637C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8344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6D33-AE8F-420E-8A78-AB7C7A01D10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2538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4C5C-5905-4EAD-997A-543C5B2B4F1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8189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A819-958E-4469-9AD1-14371338171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6590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BF9B-A117-4EAB-A8F6-2ABFB4F3B75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3392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C8E5-7EE9-4DF2-BCBF-119443EDE89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9330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3AF-3E17-435A-B137-83CEE7287D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10633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7283-F398-4432-8AD3-6259C326AB7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22060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CA84-D34C-4544-A1EA-784DD076B34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8410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942FE-EB6E-4448-9D8A-89F03236F2E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89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07E9-4615-4E53-83F6-9FDB9F3F73F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1213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946-9CE7-4FF3-80E9-28BE7EAC96C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04293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6468B-C352-4DA2-B261-AAE137B637C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19280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6D33-AE8F-420E-8A78-AB7C7A01D10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61840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4C5C-5905-4EAD-997A-543C5B2B4F1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3264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A819-958E-4469-9AD1-14371338171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36037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BF9B-A117-4EAB-A8F6-2ABFB4F3B75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97845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C8E5-7EE9-4DF2-BCBF-119443EDE89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5959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3AF-3E17-435A-B137-83CEE7287D1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16930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7283-F398-4432-8AD3-6259C326AB7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473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8CA84-D34C-4544-A1EA-784DD076B34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3700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942FE-EB6E-4448-9D8A-89F03236F2ED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1226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07E9-4615-4E53-83F6-9FDB9F3F73F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04331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FD946-9CE7-4FF3-80E9-28BE7EAC96CB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93221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6468B-C352-4DA2-B261-AAE137B637C3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97291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5613" y="1598613"/>
            <a:ext cx="8226425" cy="4497387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6D33-AE8F-420E-8A78-AB7C7A01D105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76633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928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928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34C5C-5905-4EAD-997A-543C5B2B4F10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2457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3A819-958E-4469-9AD1-143713381711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31911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3BF9B-A117-4EAB-A8F6-2ABFB4F3B752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55455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AC8E5-7EE9-4DF2-BCBF-119443EDE89E}" type="slidenum">
              <a:rPr lang="ru-RU" altLang="ru-RU">
                <a:solidFill>
                  <a:srgbClr val="EAEAEA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652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slideLayout" Target="../slideLayouts/slideLayout199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E375CDD-71C7-496B-8798-F3D5FDF3987C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D96E81D-FD46-4035-894C-F84721A919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53C00-CF92-4054-B58B-B36EE90E1ECD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9638538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8 w 305"/>
                    <a:gd name="T1" fmla="*/ 433 h 426"/>
                    <a:gd name="T2" fmla="*/ 312 w 305"/>
                    <a:gd name="T3" fmla="*/ 433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8 w 305"/>
                    <a:gd name="T9" fmla="*/ 433 h 426"/>
                    <a:gd name="T10" fmla="*/ 288 w 305"/>
                    <a:gd name="T11" fmla="*/ 433 h 426"/>
                    <a:gd name="T12" fmla="*/ 288 w 305"/>
                    <a:gd name="T13" fmla="*/ 433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3 h 486"/>
                    <a:gd name="T2" fmla="*/ 48 w 347"/>
                    <a:gd name="T3" fmla="*/ 493 h 486"/>
                    <a:gd name="T4" fmla="*/ 354 w 347"/>
                    <a:gd name="T5" fmla="*/ 72 h 486"/>
                    <a:gd name="T6" fmla="*/ 354 w 347"/>
                    <a:gd name="T7" fmla="*/ 0 h 486"/>
                    <a:gd name="T8" fmla="*/ 0 w 347"/>
                    <a:gd name="T9" fmla="*/ 493 h 486"/>
                    <a:gd name="T10" fmla="*/ 24 w 347"/>
                    <a:gd name="T11" fmla="*/ 493 h 486"/>
                    <a:gd name="T12" fmla="*/ 24 w 347"/>
                    <a:gd name="T13" fmla="*/ 493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4EEFF0-D28A-4119-8AB5-77FC0409FB9F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7489397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8 w 305"/>
                    <a:gd name="T1" fmla="*/ 433 h 426"/>
                    <a:gd name="T2" fmla="*/ 312 w 305"/>
                    <a:gd name="T3" fmla="*/ 433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8 w 305"/>
                    <a:gd name="T9" fmla="*/ 433 h 426"/>
                    <a:gd name="T10" fmla="*/ 288 w 305"/>
                    <a:gd name="T11" fmla="*/ 433 h 426"/>
                    <a:gd name="T12" fmla="*/ 288 w 305"/>
                    <a:gd name="T13" fmla="*/ 433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3 h 486"/>
                    <a:gd name="T2" fmla="*/ 48 w 347"/>
                    <a:gd name="T3" fmla="*/ 493 h 486"/>
                    <a:gd name="T4" fmla="*/ 354 w 347"/>
                    <a:gd name="T5" fmla="*/ 72 h 486"/>
                    <a:gd name="T6" fmla="*/ 354 w 347"/>
                    <a:gd name="T7" fmla="*/ 0 h 486"/>
                    <a:gd name="T8" fmla="*/ 0 w 347"/>
                    <a:gd name="T9" fmla="*/ 493 h 486"/>
                    <a:gd name="T10" fmla="*/ 24 w 347"/>
                    <a:gd name="T11" fmla="*/ 493 h 486"/>
                    <a:gd name="T12" fmla="*/ 24 w 347"/>
                    <a:gd name="T13" fmla="*/ 493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4EEFF0-D28A-4119-8AB5-77FC0409FB9F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1632524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370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212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894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154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90 w 305"/>
                    <a:gd name="T1" fmla="*/ 435 h 426"/>
                    <a:gd name="T2" fmla="*/ 314 w 305"/>
                    <a:gd name="T3" fmla="*/ 435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60 w 305"/>
                    <a:gd name="T9" fmla="*/ 435 h 426"/>
                    <a:gd name="T10" fmla="*/ 290 w 305"/>
                    <a:gd name="T11" fmla="*/ 435 h 426"/>
                    <a:gd name="T12" fmla="*/ 290 w 305"/>
                    <a:gd name="T13" fmla="*/ 435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5 h 486"/>
                    <a:gd name="T2" fmla="*/ 48 w 347"/>
                    <a:gd name="T3" fmla="*/ 495 h 486"/>
                    <a:gd name="T4" fmla="*/ 356 w 347"/>
                    <a:gd name="T5" fmla="*/ 72 h 486"/>
                    <a:gd name="T6" fmla="*/ 356 w 347"/>
                    <a:gd name="T7" fmla="*/ 0 h 486"/>
                    <a:gd name="T8" fmla="*/ 0 w 347"/>
                    <a:gd name="T9" fmla="*/ 495 h 486"/>
                    <a:gd name="T10" fmla="*/ 24 w 347"/>
                    <a:gd name="T11" fmla="*/ 495 h 486"/>
                    <a:gd name="T12" fmla="*/ 24 w 347"/>
                    <a:gd name="T13" fmla="*/ 495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A97461-FE54-4A3A-83FA-E353E0D0BDE8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1187483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  <p:sldLayoutId id="21474839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53C00-CF92-4054-B58B-B36EE90E1ECD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7840342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53C00-CF92-4054-B58B-B36EE90E1ECD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9335212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53C00-CF92-4054-B58B-B36EE90E1ECD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0119347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53C00-CF92-4054-B58B-B36EE90E1ECD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7343773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53C00-CF92-4054-B58B-B36EE90E1ECD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2739011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53C00-CF92-4054-B58B-B36EE90E1ECD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9466509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53C00-CF92-4054-B58B-B36EE90E1ECD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551512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1416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819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EAEAEA"/>
                </a:solidFill>
                <a:latin typeface="Times New Roman" pitchFamily="18" charset="0"/>
              </a:endParaRPr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2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822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2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5 w 305"/>
                    <a:gd name="T1" fmla="*/ 430 h 426"/>
                    <a:gd name="T2" fmla="*/ 309 w 305"/>
                    <a:gd name="T3" fmla="*/ 430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5 w 305"/>
                    <a:gd name="T9" fmla="*/ 430 h 426"/>
                    <a:gd name="T10" fmla="*/ 285 w 305"/>
                    <a:gd name="T11" fmla="*/ 430 h 426"/>
                    <a:gd name="T12" fmla="*/ 285 w 305"/>
                    <a:gd name="T13" fmla="*/ 430 h 4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90 h 486"/>
                    <a:gd name="T2" fmla="*/ 48 w 347"/>
                    <a:gd name="T3" fmla="*/ 490 h 486"/>
                    <a:gd name="T4" fmla="*/ 351 w 347"/>
                    <a:gd name="T5" fmla="*/ 72 h 486"/>
                    <a:gd name="T6" fmla="*/ 351 w 347"/>
                    <a:gd name="T7" fmla="*/ 0 h 486"/>
                    <a:gd name="T8" fmla="*/ 0 w 347"/>
                    <a:gd name="T9" fmla="*/ 490 h 486"/>
                    <a:gd name="T10" fmla="*/ 24 w 347"/>
                    <a:gd name="T11" fmla="*/ 490 h 486"/>
                    <a:gd name="T12" fmla="*/ 24 w 347"/>
                    <a:gd name="T13" fmla="*/ 490 h 4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824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4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825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ru-RU">
                    <a:solidFill>
                      <a:srgbClr val="EAEAEA"/>
                    </a:solidFill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25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25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EAEAEA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5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26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653C00-CF92-4054-B58B-B36EE90E1ECD}" type="slidenum">
              <a:rPr lang="ru-RU" alt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EAEAEA"/>
              </a:solidFill>
            </a:endParaRPr>
          </a:p>
        </p:txBody>
      </p:sp>
      <p:sp>
        <p:nvSpPr>
          <p:cNvPr id="826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239291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5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-387424"/>
            <a:ext cx="7772400" cy="403244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Культурно-образовательный маршрут как интерактивная технология достижения </a:t>
            </a:r>
            <a:r>
              <a:rPr lang="ru-RU" sz="3600" dirty="0" err="1" smtClean="0">
                <a:solidFill>
                  <a:schemeClr val="accent1">
                    <a:lumMod val="50000"/>
                  </a:schemeClr>
                </a:solidFill>
              </a:rPr>
              <a:t>метапредметных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 результатов обучения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4653136"/>
            <a:ext cx="7772400" cy="1152128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Суворова Ирина Николаевна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читель истории и обществознания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МБОУ гимназии №33 города Ульяновска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99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b="1" dirty="0" smtClean="0"/>
              <a:t>НОВОЕ?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sz="4000" b="1" dirty="0" smtClean="0"/>
              <a:t>ИЛИ ХОРОШО ЗАБЫТОЕ СТАРОЕ?</a:t>
            </a:r>
          </a:p>
          <a:p>
            <a:endParaRPr lang="ru-RU" sz="4000" b="1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sz="4300" b="1" dirty="0" smtClean="0"/>
              <a:t>ИЛИ НЕ ЗАБЫТОЕ?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6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568952" cy="612068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</a:rPr>
              <a:t>«</a:t>
            </a:r>
            <a:r>
              <a:rPr lang="ru-RU" b="1" i="1" dirty="0">
                <a:solidFill>
                  <a:schemeClr val="bg2">
                    <a:lumMod val="10000"/>
                  </a:schemeClr>
                </a:solidFill>
                <a:latin typeface="Arial"/>
                <a:ea typeface="Times New Roman"/>
              </a:rPr>
              <a:t>Доводы, до которых человек додумывается сам, обычно убеждают его больше, нежели те, которые пришли в голову другим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</a:rPr>
              <a:t>». </a:t>
            </a:r>
            <a:endParaRPr lang="ru-RU" dirty="0" smtClean="0">
              <a:solidFill>
                <a:srgbClr val="000000"/>
              </a:solidFill>
              <a:latin typeface="Arial"/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                                              </a:t>
            </a:r>
            <a:r>
              <a:rPr lang="ru-RU" dirty="0" err="1" smtClean="0">
                <a:solidFill>
                  <a:srgbClr val="000000"/>
                </a:solidFill>
                <a:latin typeface="Arial"/>
              </a:rPr>
              <a:t>Блез</a:t>
            </a:r>
            <a:r>
              <a:rPr lang="ru-RU" dirty="0" smtClean="0">
                <a:solidFill>
                  <a:srgbClr val="000000"/>
                </a:solidFill>
                <a:latin typeface="Arial"/>
              </a:rPr>
              <a:t> Паскаль</a:t>
            </a: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</a:rPr>
              <a:t>В основе </a:t>
            </a:r>
            <a:r>
              <a:rPr lang="ru-RU" dirty="0" err="1">
                <a:solidFill>
                  <a:srgbClr val="000000"/>
                </a:solidFill>
                <a:latin typeface="Arial"/>
              </a:rPr>
              <a:t>метапредметности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 лежит специальная деятельность по построению учебного познания – </a:t>
            </a:r>
            <a:endParaRPr lang="ru-RU" dirty="0" smtClean="0">
              <a:solidFill>
                <a:srgbClr val="000000"/>
              </a:solidFill>
              <a:latin typeface="Arial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/>
              </a:rPr>
              <a:t>исследовательская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</a:t>
            </a:r>
            <a:endParaRPr lang="ru-RU" dirty="0" smtClean="0">
              <a:solidFill>
                <a:srgbClr val="000000"/>
              </a:solidFill>
              <a:latin typeface="Arial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/>
              </a:rPr>
              <a:t>эвристическая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</a:t>
            </a:r>
            <a:endParaRPr lang="ru-RU" dirty="0" smtClean="0">
              <a:solidFill>
                <a:srgbClr val="000000"/>
              </a:solidFill>
              <a:latin typeface="Arial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/>
              </a:rPr>
              <a:t>проектная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</a:t>
            </a:r>
            <a:endParaRPr lang="ru-RU" dirty="0" smtClean="0">
              <a:solidFill>
                <a:srgbClr val="000000"/>
              </a:solidFill>
              <a:latin typeface="Arial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/>
              </a:rPr>
              <a:t>коммуникативно-диалоговая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</a:t>
            </a:r>
            <a:endParaRPr lang="ru-RU" dirty="0" smtClean="0">
              <a:solidFill>
                <a:srgbClr val="000000"/>
              </a:solidFill>
              <a:latin typeface="Arial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/>
              </a:rPr>
              <a:t>дискуссионная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, </a:t>
            </a:r>
            <a:endParaRPr lang="ru-RU" dirty="0" smtClean="0">
              <a:solidFill>
                <a:srgbClr val="000000"/>
              </a:solidFill>
              <a:latin typeface="Arial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/>
              </a:rPr>
              <a:t>игровая.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/>
              </a:rPr>
              <a:t>Суть деятельности заключается в том, что усвоение любого материала (понятия, способа действия и т.п.) происходит в процессе решения практической или исследовательской задачи, познавательной проблемной ситуации. При этом, чем сложнее ситуацию вы подберете, тем выше будет личностный развивающий потенциал занятия.</a:t>
            </a:r>
            <a:endParaRPr lang="ru-RU" dirty="0" smtClean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091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Примеры проблемных ситуаций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52067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  <a:buNone/>
            </a:pPr>
            <a:endParaRPr lang="ru-RU" b="1" dirty="0" smtClean="0"/>
          </a:p>
          <a:p>
            <a:pPr marL="514350" indent="-514350">
              <a:lnSpc>
                <a:spcPct val="80000"/>
              </a:lnSpc>
              <a:buAutoNum type="arabicPeriod"/>
            </a:pPr>
            <a:r>
              <a:rPr lang="ru-RU" sz="11200" b="1" dirty="0" smtClean="0"/>
              <a:t>Тема полемики в 10 –А классе.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11200" b="1" dirty="0" smtClean="0"/>
              <a:t>Ключевский В.О. считал, что  17 век –начало нового периода русской истории. С ним не соглашались другие русские  историки, считая данный век периодом «ярчайшего средневековья». </a:t>
            </a:r>
          </a:p>
          <a:p>
            <a:pPr>
              <a:lnSpc>
                <a:spcPct val="80000"/>
              </a:lnSpc>
              <a:buNone/>
            </a:pPr>
            <a:r>
              <a:rPr lang="ru-RU" sz="11200" b="1" dirty="0" smtClean="0"/>
              <a:t>2. </a:t>
            </a:r>
            <a:r>
              <a:rPr lang="ru-RU" sz="11200" i="1" dirty="0" smtClean="0"/>
              <a:t>Тема групповых заданий в 5 классе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11200" i="1" dirty="0" smtClean="0"/>
              <a:t>Известно, что греческие боги являли собой пример безнравственности, лжи, обмана, интриг и даже преступлений. За что же их так почитали древние греки?</a:t>
            </a:r>
          </a:p>
          <a:p>
            <a:pPr>
              <a:lnSpc>
                <a:spcPct val="80000"/>
              </a:lnSpc>
              <a:buNone/>
            </a:pPr>
            <a:r>
              <a:rPr lang="ru-RU" sz="11200" b="1" dirty="0" smtClean="0"/>
              <a:t>3. В нашем сознании крепко укоренилось представление о крепостном праве как  зле. Многие историки считают его благом России 17века.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11200" b="1" dirty="0" smtClean="0"/>
              <a:t>4. </a:t>
            </a:r>
            <a:r>
              <a:rPr lang="ru-RU" sz="11200" i="1" dirty="0" smtClean="0"/>
              <a:t>Славянофилы предали имя Петра 1 анафеме. Часть историков считают, что перенос европейского уклада на Россию, навсегда «увел» нашу страну с традиционного пути. «Вот мы и плутали  в потемках…»</a:t>
            </a:r>
          </a:p>
          <a:p>
            <a:pPr>
              <a:lnSpc>
                <a:spcPct val="80000"/>
              </a:lnSpc>
              <a:buNone/>
            </a:pPr>
            <a:r>
              <a:rPr lang="ru-RU" sz="11200" b="1" dirty="0" smtClean="0"/>
              <a:t> 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735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Уроки – диспуты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 (из опыта работы)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1100" dirty="0" smtClean="0"/>
          </a:p>
          <a:p>
            <a:endParaRPr lang="ru-RU" sz="1100" dirty="0"/>
          </a:p>
          <a:p>
            <a:endParaRPr lang="ru-RU" sz="1100" dirty="0" smtClean="0"/>
          </a:p>
          <a:p>
            <a:endParaRPr lang="ru-RU" sz="1100" dirty="0"/>
          </a:p>
          <a:p>
            <a:endParaRPr lang="ru-RU" sz="1100" dirty="0" smtClean="0"/>
          </a:p>
          <a:p>
            <a:endParaRPr lang="ru-RU" sz="1100" dirty="0"/>
          </a:p>
          <a:p>
            <a:endParaRPr lang="ru-RU" sz="1100" dirty="0" smtClean="0"/>
          </a:p>
          <a:p>
            <a:endParaRPr lang="ru-RU" sz="1100" dirty="0"/>
          </a:p>
          <a:p>
            <a:endParaRPr lang="ru-RU" sz="1100" dirty="0" smtClean="0"/>
          </a:p>
          <a:p>
            <a:endParaRPr lang="ru-RU" sz="1100" dirty="0"/>
          </a:p>
          <a:p>
            <a:endParaRPr lang="ru-RU" sz="1100" dirty="0" smtClean="0"/>
          </a:p>
          <a:p>
            <a:endParaRPr lang="ru-RU" sz="1100" dirty="0"/>
          </a:p>
          <a:p>
            <a:endParaRPr lang="ru-RU" sz="1100" dirty="0" smtClean="0"/>
          </a:p>
          <a:p>
            <a:endParaRPr lang="ru-RU" sz="1100" dirty="0"/>
          </a:p>
          <a:p>
            <a:endParaRPr lang="ru-RU" sz="1100" dirty="0" smtClean="0"/>
          </a:p>
          <a:p>
            <a:endParaRPr lang="ru-RU" sz="1100" dirty="0"/>
          </a:p>
          <a:p>
            <a:pPr marL="0" indent="0">
              <a:buNone/>
            </a:pPr>
            <a:endParaRPr lang="ru-RU" sz="1100" dirty="0" smtClean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76785178"/>
              </p:ext>
            </p:extLst>
          </p:nvPr>
        </p:nvGraphicFramePr>
        <p:xfrm>
          <a:off x="1187624" y="1484784"/>
          <a:ext cx="609600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9933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ПРИМЕНЕНИЕ МЕТАПРЕДМЕТНЫХ ТЕХНОЛОГИЙ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400" dirty="0" smtClean="0"/>
              <a:t>Применение метапредметных технологий в учебном процессе позволяет:</a:t>
            </a:r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сознательно</a:t>
            </a:r>
            <a:r>
              <a:rPr lang="ru-RU" sz="2400" b="1" dirty="0" smtClean="0">
                <a:solidFill>
                  <a:srgbClr val="FF0000"/>
                </a:solidFill>
              </a:rPr>
              <a:t> организовывать познавательную деятельность учащихся;</a:t>
            </a:r>
          </a:p>
          <a:p>
            <a:r>
              <a:rPr lang="ru-RU" sz="2400" dirty="0" smtClean="0"/>
              <a:t>объяснять явления и процессы социальной действительности с научных и социально-философских позиций;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анализировать реальные социальные ситуации, выбирать способы деятельности;</a:t>
            </a:r>
          </a:p>
          <a:p>
            <a:r>
              <a:rPr lang="ru-RU" sz="2400" dirty="0" smtClean="0"/>
              <a:t>овладеть различными видами публичных выступлений;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решать творческие задачи, представлять результаты своей деятельности в различных формах.</a:t>
            </a:r>
          </a:p>
          <a:p>
            <a:endParaRPr lang="ru-RU" sz="2400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740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Любимое…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или когда не надо подниматься над слабостями…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Технология проектного обучения во внеурочной деятельности</a:t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80000"/>
              </a:lnSpc>
            </a:pPr>
            <a:endParaRPr lang="ru-RU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dirty="0">
              <a:solidFill>
                <a:srgbClr val="C00000"/>
              </a:solidFill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ru-RU" sz="4500" b="1" i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5100" b="1" i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5100" b="1" i="1" dirty="0" smtClean="0">
                <a:solidFill>
                  <a:srgbClr val="C00000"/>
                </a:solidFill>
                <a:cs typeface="Times New Roman" pitchFamily="18" charset="0"/>
              </a:rPr>
              <a:t>Метод проектов </a:t>
            </a:r>
            <a:r>
              <a:rPr lang="ru-RU" sz="5100" b="1" i="1" dirty="0" smtClean="0">
                <a:cs typeface="Times New Roman" pitchFamily="18" charset="0"/>
              </a:rPr>
              <a:t>- совокупность  учебно-познавательных приемов, которые позволяют учащимся приобретать знания и умения в процессе планирования и самостоятельного выполнения определенных практических заданий с обязательной презентацией результатов</a:t>
            </a:r>
            <a:r>
              <a:rPr lang="ru-RU" sz="4500" b="1" i="1" dirty="0" smtClean="0">
                <a:cs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None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5437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Я поведу тебя в музей,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которому 12 лет!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6"/>
          <a:stretch/>
        </p:blipFill>
        <p:spPr bwMode="auto">
          <a:xfrm>
            <a:off x="395536" y="1484784"/>
            <a:ext cx="835292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106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6252294"/>
          </a:xfrm>
        </p:spPr>
        <p:txBody>
          <a:bodyPr/>
          <a:lstStyle/>
          <a:p>
            <a:r>
              <a:rPr lang="ru-RU" sz="3200" dirty="0" smtClean="0">
                <a:solidFill>
                  <a:srgbClr val="FDFDFD"/>
                </a:solidFill>
              </a:rPr>
              <a:t>Проект – это специально организованный учителем и самостоятельно выполняемый учениками комплекс действий по решению субъективно значимой проблемы ученика, завершающийся созданием продукта и его представлением в рамках устной или письменной презентации</a:t>
            </a:r>
            <a:br>
              <a:rPr lang="ru-RU" sz="3200" dirty="0" smtClean="0">
                <a:solidFill>
                  <a:srgbClr val="FDFDFD"/>
                </a:solidFill>
              </a:rPr>
            </a:br>
            <a:r>
              <a:rPr lang="ru-RU" sz="3200" dirty="0" smtClean="0">
                <a:solidFill>
                  <a:srgbClr val="FDFDFD"/>
                </a:solidFill>
              </a:rPr>
              <a:t>Задание: РАЗБЕЙТЕ НА ЛОГИЧЕСКИЕ ЗВЕНЬЯ</a:t>
            </a:r>
            <a:br>
              <a:rPr lang="ru-RU" sz="3200" dirty="0" smtClean="0">
                <a:solidFill>
                  <a:srgbClr val="FDFDFD"/>
                </a:solidFill>
              </a:rPr>
            </a:br>
            <a:endParaRPr lang="ru-RU" sz="3200" dirty="0">
              <a:solidFill>
                <a:srgbClr val="FDFDFD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5613" y="620689"/>
            <a:ext cx="8226425" cy="5400599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DFDFD"/>
                </a:solidFill>
              </a:rPr>
              <a:t>   </a:t>
            </a:r>
            <a:endParaRPr lang="ru-RU" sz="2400" b="1" dirty="0">
              <a:solidFill>
                <a:srgbClr val="FDFDF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21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226425" cy="4497387"/>
          </a:xfrm>
        </p:spPr>
        <p:txBody>
          <a:bodyPr/>
          <a:lstStyle/>
          <a:p>
            <a:pPr marL="0" lvl="0" indent="0" algn="ctr">
              <a:buClr>
                <a:srgbClr val="CCECFF"/>
              </a:buClr>
              <a:buNone/>
            </a:pPr>
            <a:r>
              <a:rPr lang="ru-RU" sz="2800" b="1" dirty="0">
                <a:solidFill>
                  <a:srgbClr val="FDFDFD"/>
                </a:solidFill>
              </a:rPr>
              <a:t>Проект – </a:t>
            </a:r>
            <a:endParaRPr lang="ru-RU" sz="2800" b="1" dirty="0" smtClean="0">
              <a:solidFill>
                <a:srgbClr val="FDFDFD"/>
              </a:solidFill>
            </a:endParaRPr>
          </a:p>
          <a:p>
            <a:pPr algn="ctr">
              <a:buClr>
                <a:srgbClr val="CCECFF"/>
              </a:buClr>
            </a:pPr>
            <a:r>
              <a:rPr lang="ru-RU" sz="2800" b="1" dirty="0" smtClean="0">
                <a:solidFill>
                  <a:srgbClr val="FDFDFD"/>
                </a:solidFill>
              </a:rPr>
              <a:t>это </a:t>
            </a:r>
            <a:r>
              <a:rPr lang="ru-RU" sz="2800" b="1" dirty="0">
                <a:solidFill>
                  <a:srgbClr val="FDFDFD"/>
                </a:solidFill>
              </a:rPr>
              <a:t>специально </a:t>
            </a:r>
            <a:endParaRPr lang="ru-RU" sz="2800" b="1" dirty="0" smtClean="0">
              <a:solidFill>
                <a:srgbClr val="FDFDFD"/>
              </a:solidFill>
            </a:endParaRPr>
          </a:p>
          <a:p>
            <a:pPr algn="ctr">
              <a:buClr>
                <a:srgbClr val="CCECFF"/>
              </a:buClr>
            </a:pPr>
            <a:r>
              <a:rPr lang="ru-RU" sz="2800" b="1" dirty="0" smtClean="0">
                <a:solidFill>
                  <a:srgbClr val="FDFDFD"/>
                </a:solidFill>
              </a:rPr>
              <a:t>организованный </a:t>
            </a:r>
            <a:r>
              <a:rPr lang="ru-RU" sz="2800" b="1" dirty="0">
                <a:solidFill>
                  <a:srgbClr val="FDFDFD"/>
                </a:solidFill>
              </a:rPr>
              <a:t>учителем </a:t>
            </a:r>
            <a:endParaRPr lang="ru-RU" sz="2800" b="1" dirty="0" smtClean="0">
              <a:solidFill>
                <a:srgbClr val="FDFDFD"/>
              </a:solidFill>
            </a:endParaRPr>
          </a:p>
          <a:p>
            <a:pPr algn="ctr">
              <a:buClr>
                <a:srgbClr val="CCECFF"/>
              </a:buClr>
            </a:pPr>
            <a:r>
              <a:rPr lang="ru-RU" sz="2800" b="1" dirty="0" smtClean="0">
                <a:solidFill>
                  <a:srgbClr val="FDFDFD"/>
                </a:solidFill>
              </a:rPr>
              <a:t>и </a:t>
            </a:r>
            <a:r>
              <a:rPr lang="ru-RU" sz="2800" b="1" dirty="0">
                <a:solidFill>
                  <a:srgbClr val="FDFDFD"/>
                </a:solidFill>
              </a:rPr>
              <a:t>самостоятельно выполняемый учениками </a:t>
            </a:r>
            <a:endParaRPr lang="ru-RU" sz="2800" b="1" dirty="0" smtClean="0">
              <a:solidFill>
                <a:srgbClr val="FDFDFD"/>
              </a:solidFill>
            </a:endParaRPr>
          </a:p>
          <a:p>
            <a:pPr algn="ctr">
              <a:buClr>
                <a:srgbClr val="CCECFF"/>
              </a:buClr>
            </a:pPr>
            <a:r>
              <a:rPr lang="ru-RU" sz="2800" b="1" dirty="0" smtClean="0">
                <a:solidFill>
                  <a:srgbClr val="FDFDFD"/>
                </a:solidFill>
              </a:rPr>
              <a:t>комплекс </a:t>
            </a:r>
            <a:r>
              <a:rPr lang="ru-RU" sz="2800" b="1" dirty="0">
                <a:solidFill>
                  <a:srgbClr val="FDFDFD"/>
                </a:solidFill>
              </a:rPr>
              <a:t>действий по решению субъективно значимой проблемы ученика, </a:t>
            </a:r>
            <a:endParaRPr lang="ru-RU" sz="2800" b="1" dirty="0" smtClean="0">
              <a:solidFill>
                <a:srgbClr val="FDFDFD"/>
              </a:solidFill>
            </a:endParaRPr>
          </a:p>
          <a:p>
            <a:pPr algn="ctr">
              <a:buClr>
                <a:srgbClr val="CCECFF"/>
              </a:buClr>
            </a:pPr>
            <a:r>
              <a:rPr lang="ru-RU" sz="2800" b="1" dirty="0" smtClean="0">
                <a:solidFill>
                  <a:srgbClr val="FDFDFD"/>
                </a:solidFill>
              </a:rPr>
              <a:t>завершающийся </a:t>
            </a:r>
            <a:r>
              <a:rPr lang="ru-RU" sz="2800" b="1" dirty="0">
                <a:solidFill>
                  <a:srgbClr val="FDFDFD"/>
                </a:solidFill>
              </a:rPr>
              <a:t>созданием продукта </a:t>
            </a:r>
            <a:endParaRPr lang="ru-RU" sz="2800" b="1" dirty="0" smtClean="0">
              <a:solidFill>
                <a:srgbClr val="FDFDFD"/>
              </a:solidFill>
            </a:endParaRPr>
          </a:p>
          <a:p>
            <a:pPr algn="ctr">
              <a:buClr>
                <a:srgbClr val="CCECFF"/>
              </a:buClr>
            </a:pPr>
            <a:r>
              <a:rPr lang="ru-RU" sz="2800" b="1" dirty="0" smtClean="0">
                <a:solidFill>
                  <a:srgbClr val="FDFDFD"/>
                </a:solidFill>
              </a:rPr>
              <a:t>и </a:t>
            </a:r>
            <a:r>
              <a:rPr lang="ru-RU" sz="2800" b="1" dirty="0">
                <a:solidFill>
                  <a:srgbClr val="FDFDFD"/>
                </a:solidFill>
              </a:rPr>
              <a:t>его представлением в рамках устной или письменной презентации</a:t>
            </a:r>
          </a:p>
          <a:p>
            <a:pPr marL="0" indent="0" algn="ctr">
              <a:buNone/>
            </a:pPr>
            <a:r>
              <a:rPr lang="ru-RU" sz="2800" u="sng" dirty="0" smtClean="0">
                <a:solidFill>
                  <a:schemeClr val="accent6">
                    <a:lumMod val="50000"/>
                  </a:schemeClr>
                </a:solidFill>
              </a:rPr>
              <a:t>ЗАДАНИЕ:</a:t>
            </a:r>
            <a:r>
              <a:rPr lang="ru-RU" sz="2800" dirty="0" smtClean="0"/>
              <a:t>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Измените термин или добавьте свои положения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08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0"/>
            <a:ext cx="8226425" cy="69215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4000" b="1" dirty="0" smtClean="0">
                <a:solidFill>
                  <a:srgbClr val="CCFF66"/>
                </a:solidFill>
              </a:rPr>
              <a:t>МУЗЕЙНЫЕ  ПРОЕКТЫ</a:t>
            </a:r>
          </a:p>
        </p:txBody>
      </p:sp>
      <p:sp>
        <p:nvSpPr>
          <p:cNvPr id="15363" name="filecab2"/>
          <p:cNvSpPr>
            <a:spLocks noEditPoints="1" noChangeArrowheads="1"/>
          </p:cNvSpPr>
          <p:nvPr/>
        </p:nvSpPr>
        <p:spPr bwMode="auto">
          <a:xfrm>
            <a:off x="107950" y="692150"/>
            <a:ext cx="2489200" cy="18732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4 w 21600"/>
              <a:gd name="T25" fmla="*/ 511 h 21600"/>
              <a:gd name="T26" fmla="*/ 20542 w 21600"/>
              <a:gd name="T27" fmla="*/ 1976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>
                <a:solidFill>
                  <a:srgbClr val="000000"/>
                </a:solidFill>
                <a:latin typeface="Arial Black" pitchFamily="34" charset="0"/>
              </a:rPr>
              <a:t>Человек,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>
                <a:solidFill>
                  <a:srgbClr val="000000"/>
                </a:solidFill>
                <a:latin typeface="Arial Black" pitchFamily="34" charset="0"/>
              </a:rPr>
              <a:t>    Учитель,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>
                <a:solidFill>
                  <a:srgbClr val="000000"/>
                </a:solidFill>
                <a:latin typeface="Arial Black" pitchFamily="34" charset="0"/>
              </a:rPr>
              <a:t>              Воин.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500" b="1">
                <a:solidFill>
                  <a:srgbClr val="000000"/>
                </a:solidFill>
                <a:latin typeface="Arial Black" pitchFamily="34" charset="0"/>
              </a:rPr>
              <a:t>(О Балашове Иване   Дмитриевиче)</a:t>
            </a:r>
            <a:r>
              <a:rPr lang="ru-RU" altLang="ru-RU" sz="2000" b="1">
                <a:solidFill>
                  <a:srgbClr val="000000"/>
                </a:solidFill>
                <a:latin typeface="Arial Black" pitchFamily="34" charset="0"/>
              </a:rPr>
              <a:t>  </a:t>
            </a:r>
          </a:p>
        </p:txBody>
      </p:sp>
      <p:sp>
        <p:nvSpPr>
          <p:cNvPr id="15364" name="filecab2"/>
          <p:cNvSpPr>
            <a:spLocks noEditPoints="1" noChangeArrowheads="1"/>
          </p:cNvSpPr>
          <p:nvPr/>
        </p:nvSpPr>
        <p:spPr bwMode="auto">
          <a:xfrm>
            <a:off x="2987675" y="692150"/>
            <a:ext cx="2592388" cy="20891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4 w 21600"/>
              <a:gd name="T25" fmla="*/ 511 h 21600"/>
              <a:gd name="T26" fmla="*/ 20542 w 21600"/>
              <a:gd name="T27" fmla="*/ 1976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0000"/>
                </a:solidFill>
                <a:latin typeface="Arial Black" pitchFamily="34" charset="0"/>
              </a:rPr>
              <a:t>Украденное детство.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0000"/>
                </a:solidFill>
                <a:latin typeface="Arial Black" pitchFamily="34" charset="0"/>
              </a:rPr>
              <a:t>Учителя – ветераны 33 школы о себе, о войне и для нас </a:t>
            </a:r>
          </a:p>
        </p:txBody>
      </p:sp>
      <p:sp>
        <p:nvSpPr>
          <p:cNvPr id="15365" name="filecab2"/>
          <p:cNvSpPr>
            <a:spLocks noEditPoints="1" noChangeArrowheads="1"/>
          </p:cNvSpPr>
          <p:nvPr/>
        </p:nvSpPr>
        <p:spPr bwMode="auto">
          <a:xfrm>
            <a:off x="2884488" y="2924175"/>
            <a:ext cx="3025775" cy="208915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4 w 21600"/>
              <a:gd name="T25" fmla="*/ 511 h 21600"/>
              <a:gd name="T26" fmla="*/ 20542 w 21600"/>
              <a:gd name="T27" fmla="*/ 1976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rgbClr val="000000"/>
                </a:solidFill>
                <a:latin typeface="Arial Black" pitchFamily="34" charset="0"/>
              </a:rPr>
              <a:t>«В моей судьбе ты стала главной, родная улица моя…»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600">
              <a:solidFill>
                <a:srgbClr val="000000"/>
              </a:solidFill>
              <a:latin typeface="Arial Black" pitchFamily="34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rgbClr val="000000"/>
                </a:solidFill>
                <a:latin typeface="Arial Black" pitchFamily="34" charset="0"/>
              </a:rPr>
              <a:t>(История улицы Автозаводской)</a:t>
            </a:r>
          </a:p>
        </p:txBody>
      </p:sp>
      <p:sp>
        <p:nvSpPr>
          <p:cNvPr id="15366" name="filecab2"/>
          <p:cNvSpPr>
            <a:spLocks noEditPoints="1" noChangeArrowheads="1"/>
          </p:cNvSpPr>
          <p:nvPr/>
        </p:nvSpPr>
        <p:spPr bwMode="auto">
          <a:xfrm>
            <a:off x="5795963" y="728663"/>
            <a:ext cx="2952750" cy="18002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4 w 21600"/>
              <a:gd name="T25" fmla="*/ 511 h 21600"/>
              <a:gd name="T26" fmla="*/ 20542 w 21600"/>
              <a:gd name="T27" fmla="*/ 1976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0000"/>
                </a:solidFill>
                <a:latin typeface="Arial Black" pitchFamily="34" charset="0"/>
              </a:rPr>
              <a:t>Выпускники 33 –й –участники локальных войн и конфликтов ХХ века</a:t>
            </a:r>
          </a:p>
        </p:txBody>
      </p:sp>
      <p:sp>
        <p:nvSpPr>
          <p:cNvPr id="15367" name="filecab2"/>
          <p:cNvSpPr>
            <a:spLocks noEditPoints="1" noChangeArrowheads="1"/>
          </p:cNvSpPr>
          <p:nvPr/>
        </p:nvSpPr>
        <p:spPr bwMode="auto">
          <a:xfrm>
            <a:off x="1042988" y="5270500"/>
            <a:ext cx="7058025" cy="147161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4 w 21600"/>
              <a:gd name="T25" fmla="*/ 511 h 21600"/>
              <a:gd name="T26" fmla="*/ 20542 w 21600"/>
              <a:gd name="T27" fmla="*/ 1976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2000" dirty="0">
              <a:solidFill>
                <a:srgbClr val="000000"/>
              </a:solidFill>
              <a:latin typeface="Arial Black" pitchFamily="34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srgbClr val="000000"/>
                </a:solidFill>
                <a:latin typeface="Arial Black" pitchFamily="34" charset="0"/>
              </a:rPr>
              <a:t>ГОМЕЛЬ – УЛЬЯНОВСК –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srgbClr val="000000"/>
                </a:solidFill>
                <a:latin typeface="Arial Black" pitchFamily="34" charset="0"/>
              </a:rPr>
              <a:t>ГОРОДА - ПОБРАТИМЫ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dirty="0">
                <a:solidFill>
                  <a:srgbClr val="000000"/>
                </a:solidFill>
                <a:latin typeface="Arial Black" pitchFamily="34" charset="0"/>
              </a:rPr>
              <a:t>(телемосты)</a:t>
            </a:r>
          </a:p>
        </p:txBody>
      </p:sp>
      <p:sp>
        <p:nvSpPr>
          <p:cNvPr id="15368" name="filecab2"/>
          <p:cNvSpPr>
            <a:spLocks noEditPoints="1" noChangeArrowheads="1"/>
          </p:cNvSpPr>
          <p:nvPr/>
        </p:nvSpPr>
        <p:spPr bwMode="auto">
          <a:xfrm>
            <a:off x="6300788" y="2781300"/>
            <a:ext cx="2592387" cy="21224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4 w 21600"/>
              <a:gd name="T25" fmla="*/ 511 h 21600"/>
              <a:gd name="T26" fmla="*/ 20542 w 21600"/>
              <a:gd name="T27" fmla="*/ 1976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0000"/>
                </a:solidFill>
                <a:latin typeface="Arial Black" pitchFamily="34" charset="0"/>
              </a:rPr>
              <a:t>   Немецкие военнопленные в Ульяновске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0000"/>
                </a:solidFill>
                <a:latin typeface="Arial Black" pitchFamily="34" charset="0"/>
              </a:rPr>
              <a:t>(1943-1948 г.г.) </a:t>
            </a:r>
          </a:p>
        </p:txBody>
      </p:sp>
      <p:sp>
        <p:nvSpPr>
          <p:cNvPr id="15369" name="filecab2"/>
          <p:cNvSpPr>
            <a:spLocks noEditPoints="1" noChangeArrowheads="1"/>
          </p:cNvSpPr>
          <p:nvPr/>
        </p:nvSpPr>
        <p:spPr bwMode="auto">
          <a:xfrm>
            <a:off x="190500" y="2781300"/>
            <a:ext cx="2447925" cy="19716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4 w 21600"/>
              <a:gd name="T25" fmla="*/ 511 h 21600"/>
              <a:gd name="T26" fmla="*/ 20542 w 21600"/>
              <a:gd name="T27" fmla="*/ 1976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0800" y="0"/>
                </a:moveTo>
                <a:lnTo>
                  <a:pt x="0" y="0"/>
                </a:lnTo>
                <a:lnTo>
                  <a:pt x="0" y="10800"/>
                </a:lnTo>
                <a:lnTo>
                  <a:pt x="0" y="20367"/>
                </a:lnTo>
                <a:lnTo>
                  <a:pt x="5807" y="20367"/>
                </a:lnTo>
                <a:lnTo>
                  <a:pt x="5807" y="20637"/>
                </a:lnTo>
                <a:lnTo>
                  <a:pt x="5970" y="20818"/>
                </a:lnTo>
                <a:lnTo>
                  <a:pt x="6133" y="20968"/>
                </a:lnTo>
                <a:lnTo>
                  <a:pt x="6404" y="21239"/>
                </a:lnTo>
                <a:lnTo>
                  <a:pt x="6567" y="21419"/>
                </a:lnTo>
                <a:lnTo>
                  <a:pt x="7055" y="21510"/>
                </a:lnTo>
                <a:lnTo>
                  <a:pt x="7544" y="21600"/>
                </a:lnTo>
                <a:lnTo>
                  <a:pt x="8141" y="21600"/>
                </a:lnTo>
                <a:lnTo>
                  <a:pt x="10800" y="21600"/>
                </a:lnTo>
                <a:lnTo>
                  <a:pt x="13188" y="21600"/>
                </a:lnTo>
                <a:lnTo>
                  <a:pt x="13948" y="21600"/>
                </a:lnTo>
                <a:lnTo>
                  <a:pt x="14436" y="21510"/>
                </a:lnTo>
                <a:lnTo>
                  <a:pt x="14708" y="21419"/>
                </a:lnTo>
                <a:lnTo>
                  <a:pt x="15033" y="21239"/>
                </a:lnTo>
                <a:lnTo>
                  <a:pt x="15359" y="20968"/>
                </a:lnTo>
                <a:lnTo>
                  <a:pt x="15522" y="20818"/>
                </a:lnTo>
                <a:lnTo>
                  <a:pt x="15684" y="20637"/>
                </a:lnTo>
                <a:lnTo>
                  <a:pt x="15684" y="20367"/>
                </a:lnTo>
                <a:lnTo>
                  <a:pt x="21600" y="20367"/>
                </a:lnTo>
                <a:lnTo>
                  <a:pt x="21600" y="10800"/>
                </a:lnTo>
                <a:lnTo>
                  <a:pt x="21600" y="0"/>
                </a:lnTo>
                <a:lnTo>
                  <a:pt x="10800" y="0"/>
                </a:lnTo>
                <a:close/>
                <a:moveTo>
                  <a:pt x="7055" y="20367"/>
                </a:moveTo>
                <a:lnTo>
                  <a:pt x="7055" y="20547"/>
                </a:lnTo>
                <a:lnTo>
                  <a:pt x="7055" y="20637"/>
                </a:lnTo>
                <a:lnTo>
                  <a:pt x="7218" y="20728"/>
                </a:lnTo>
                <a:lnTo>
                  <a:pt x="7381" y="20818"/>
                </a:lnTo>
                <a:lnTo>
                  <a:pt x="7544" y="20908"/>
                </a:lnTo>
                <a:lnTo>
                  <a:pt x="7707" y="20968"/>
                </a:lnTo>
                <a:lnTo>
                  <a:pt x="7815" y="20968"/>
                </a:lnTo>
                <a:lnTo>
                  <a:pt x="8141" y="20968"/>
                </a:lnTo>
                <a:lnTo>
                  <a:pt x="13188" y="20968"/>
                </a:lnTo>
                <a:lnTo>
                  <a:pt x="13459" y="20968"/>
                </a:lnTo>
                <a:lnTo>
                  <a:pt x="13785" y="20968"/>
                </a:lnTo>
                <a:lnTo>
                  <a:pt x="13948" y="20908"/>
                </a:lnTo>
                <a:lnTo>
                  <a:pt x="14111" y="20818"/>
                </a:lnTo>
                <a:lnTo>
                  <a:pt x="14273" y="20728"/>
                </a:lnTo>
                <a:lnTo>
                  <a:pt x="14273" y="20637"/>
                </a:lnTo>
                <a:lnTo>
                  <a:pt x="14436" y="20547"/>
                </a:lnTo>
                <a:lnTo>
                  <a:pt x="14436" y="20367"/>
                </a:lnTo>
                <a:lnTo>
                  <a:pt x="7055" y="20367"/>
                </a:lnTo>
                <a:close/>
              </a:path>
              <a:path w="21600" h="21600" extrusionOk="0">
                <a:moveTo>
                  <a:pt x="7055" y="20367"/>
                </a:moveTo>
                <a:lnTo>
                  <a:pt x="5807" y="20367"/>
                </a:lnTo>
                <a:lnTo>
                  <a:pt x="21600" y="20367"/>
                </a:ln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>
                <a:solidFill>
                  <a:srgbClr val="000000"/>
                </a:solidFill>
                <a:latin typeface="Arial Black" pitchFamily="34" charset="0"/>
              </a:rPr>
              <a:t>Лучшие выпускники 33  школы - гимназии</a:t>
            </a:r>
          </a:p>
        </p:txBody>
      </p:sp>
    </p:spTree>
    <p:extLst>
      <p:ext uri="{BB962C8B-B14F-4D97-AF65-F5344CB8AC3E}">
        <p14:creationId xmlns:p14="http://schemas.microsoft.com/office/powerpoint/2010/main" val="392642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/>
          </a:bodyPr>
          <a:lstStyle/>
          <a:p>
            <a:r>
              <a:rPr lang="ru-RU" dirty="0" smtClean="0"/>
              <a:t>Маршрут – путь следования объекта, учитывающий направление движения</a:t>
            </a:r>
          </a:p>
          <a:p>
            <a:r>
              <a:rPr lang="ru-RU" dirty="0" smtClean="0"/>
              <a:t>Культурно-образовательный маршрут</a:t>
            </a:r>
            <a:r>
              <a:rPr lang="ru-RU" dirty="0"/>
              <a:t> </a:t>
            </a:r>
            <a:r>
              <a:rPr lang="ru-RU" dirty="0" smtClean="0"/>
              <a:t>             ( </a:t>
            </a:r>
            <a:r>
              <a:rPr lang="ru-RU" dirty="0"/>
              <a:t>в широком смысле)</a:t>
            </a:r>
            <a:r>
              <a:rPr lang="ru-RU" dirty="0" smtClean="0"/>
              <a:t> – процесс обучения и воспитания</a:t>
            </a:r>
          </a:p>
          <a:p>
            <a:r>
              <a:rPr lang="ru-RU" dirty="0"/>
              <a:t>Культурно-образовательный </a:t>
            </a:r>
            <a:r>
              <a:rPr lang="ru-RU" dirty="0" smtClean="0"/>
              <a:t>маршрут                ( в узком смысле) – решение образовательных задач (проектов, заданий и т.д.) в урочное и внеурочное время </a:t>
            </a:r>
          </a:p>
          <a:p>
            <a:r>
              <a:rPr lang="ru-RU" dirty="0" smtClean="0"/>
              <a:t>Интерактивная технология –  одна из моделей обучения…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324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Район, в котором я живу</a:t>
            </a:r>
            <a:b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(маршрут по району)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323528" y="1412776"/>
            <a:ext cx="1042416" cy="10424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336991" y="2649666"/>
            <a:ext cx="1042416" cy="10424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322396" y="3915904"/>
            <a:ext cx="1042416" cy="10424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noaction" highlightClick="1"/>
          </p:cNvPr>
          <p:cNvSpPr/>
          <p:nvPr/>
        </p:nvSpPr>
        <p:spPr>
          <a:xfrm>
            <a:off x="336991" y="5157192"/>
            <a:ext cx="1042416" cy="104241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63688" y="1933984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Когда возник?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979712" y="3170874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Зачем создан?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2290454" y="3009428"/>
            <a:ext cx="232718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/>
          </a:p>
          <a:p>
            <a:endParaRPr lang="ru-RU" sz="2800" b="1" dirty="0"/>
          </a:p>
          <a:p>
            <a:r>
              <a:rPr lang="ru-RU" sz="2800" b="1" dirty="0" smtClean="0"/>
              <a:t>Как строился?</a:t>
            </a:r>
            <a:endParaRPr lang="ru-RU" sz="2800" b="1" dirty="0"/>
          </a:p>
          <a:p>
            <a:endParaRPr lang="ru-RU" sz="2800" b="1" dirty="0" smtClean="0"/>
          </a:p>
          <a:p>
            <a:r>
              <a:rPr lang="ru-RU" sz="2800" b="1" dirty="0" smtClean="0"/>
              <a:t>Чем знаменит?</a:t>
            </a:r>
            <a:endParaRPr lang="ru-RU" sz="2800" b="1" dirty="0"/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50338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           </a:t>
            </a:r>
            <a:r>
              <a:rPr lang="ru-RU" b="1" dirty="0" smtClean="0">
                <a:solidFill>
                  <a:srgbClr val="FDFDFD"/>
                </a:solidFill>
                <a:latin typeface="Arial Black" pitchFamily="34" charset="0"/>
              </a:rPr>
              <a:t>1 вопрос</a:t>
            </a: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b="1" dirty="0" err="1" smtClean="0">
                <a:solidFill>
                  <a:srgbClr val="99FF99"/>
                </a:solidFill>
                <a:latin typeface="Arial Black" pitchFamily="34" charset="0"/>
              </a:rPr>
              <a:t>Засвияжье</a:t>
            </a:r>
            <a:r>
              <a:rPr lang="ru-RU" b="1" dirty="0" smtClean="0">
                <a:solidFill>
                  <a:srgbClr val="99FF99"/>
                </a:solidFill>
                <a:latin typeface="Arial Black" pitchFamily="34" charset="0"/>
              </a:rPr>
              <a:t> 1943 году</a:t>
            </a:r>
            <a:r>
              <a:rPr lang="ru-RU" dirty="0" smtClean="0">
                <a:solidFill>
                  <a:srgbClr val="99FF99"/>
                </a:solidFill>
              </a:rPr>
              <a:t/>
            </a:r>
            <a:br>
              <a:rPr lang="ru-RU" dirty="0" smtClean="0">
                <a:solidFill>
                  <a:srgbClr val="99FF99"/>
                </a:solidFill>
              </a:rPr>
            </a:br>
            <a:endParaRPr lang="ru-RU" sz="4000" dirty="0">
              <a:solidFill>
                <a:srgbClr val="99FF99"/>
              </a:solidFill>
            </a:endParaRPr>
          </a:p>
        </p:txBody>
      </p:sp>
      <p:pic>
        <p:nvPicPr>
          <p:cNvPr id="55299" name="Содержимое 3" descr="11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625" y="1124744"/>
            <a:ext cx="8319839" cy="5304631"/>
          </a:xfrm>
          <a:ln w="38100">
            <a:solidFill>
              <a:srgbClr val="92D050"/>
            </a:solidFill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571500" y="2643188"/>
            <a:ext cx="5357813" cy="164306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28625" y="2286000"/>
            <a:ext cx="5214938" cy="142875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7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571" y="2441241"/>
            <a:ext cx="182896" cy="36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3246438"/>
            <a:ext cx="1825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63812" y="36856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25" y="3398838"/>
            <a:ext cx="1825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5" y="3551238"/>
            <a:ext cx="1825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26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181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000" b="1" smtClean="0">
                <a:solidFill>
                  <a:srgbClr val="99FF99"/>
                </a:solidFill>
              </a:rPr>
              <a:t>«В моей судьбе ты стала главной, родная улица моя…»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1628775"/>
            <a:ext cx="7218363" cy="3600450"/>
          </a:xfrm>
        </p:spPr>
        <p:txBody>
          <a:bodyPr/>
          <a:lstStyle/>
          <a:p>
            <a:pPr eaLnBrk="1" hangingPunct="1">
              <a:defRPr/>
            </a:pPr>
            <a:endParaRPr lang="ru-RU" altLang="ru-RU" smtClean="0"/>
          </a:p>
        </p:txBody>
      </p:sp>
      <p:pic>
        <p:nvPicPr>
          <p:cNvPr id="55301" name="Picture 5" descr="DSCN09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5" t="15543" r="20801" b="30127"/>
          <a:stretch>
            <a:fillRect/>
          </a:stretch>
        </p:blipFill>
        <p:spPr bwMode="auto">
          <a:xfrm>
            <a:off x="334636" y="332656"/>
            <a:ext cx="8557844" cy="6264696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04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23" y="188640"/>
            <a:ext cx="8675865" cy="63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280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анализа визуальных источников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Интервью</a:t>
            </a:r>
          </a:p>
          <a:p>
            <a:r>
              <a:rPr lang="ru-RU" b="1" dirty="0" smtClean="0"/>
              <a:t>Сопоставление</a:t>
            </a:r>
          </a:p>
          <a:p>
            <a:r>
              <a:rPr lang="ru-RU" b="1" dirty="0" smtClean="0"/>
              <a:t>Изучение материалов СМИ</a:t>
            </a:r>
          </a:p>
          <a:p>
            <a:r>
              <a:rPr lang="ru-RU" b="1" dirty="0" smtClean="0"/>
              <a:t>Текстовой редактор</a:t>
            </a:r>
          </a:p>
          <a:p>
            <a:r>
              <a:rPr lang="ru-RU" b="1" dirty="0" smtClean="0"/>
              <a:t>Эссе</a:t>
            </a:r>
          </a:p>
          <a:p>
            <a:r>
              <a:rPr lang="ru-RU" b="1" dirty="0" smtClean="0"/>
              <a:t>Аналитическая справка (привлечение материалов общественных организаций)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2428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DFDFD"/>
                </a:solidFill>
              </a:rPr>
              <a:t>2 вопрос</a:t>
            </a:r>
            <a:endParaRPr lang="ru-RU" b="1" dirty="0">
              <a:solidFill>
                <a:srgbClr val="FDFDFD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7" y="1340768"/>
            <a:ext cx="8377237" cy="456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194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0225"/>
            <a:ext cx="8352928" cy="59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48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Методы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метапредметного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анализа текста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+mj-lt"/>
                <a:cs typeface="Aharoni" panose="02010803020104030203" pitchFamily="2" charset="-79"/>
              </a:rPr>
              <a:t>АТРИБУЦИЯ</a:t>
            </a:r>
          </a:p>
          <a:p>
            <a:pPr marL="0" indent="0">
              <a:buNone/>
            </a:pPr>
            <a:endParaRPr lang="ru-RU" b="1" dirty="0" smtClean="0">
              <a:latin typeface="+mj-lt"/>
              <a:cs typeface="Aharoni" panose="02010803020104030203" pitchFamily="2" charset="-79"/>
            </a:endParaRPr>
          </a:p>
          <a:p>
            <a:r>
              <a:rPr lang="ru-RU" b="1" dirty="0" smtClean="0">
                <a:latin typeface="+mj-lt"/>
                <a:cs typeface="Aharoni" panose="02010803020104030203" pitchFamily="2" charset="-79"/>
              </a:rPr>
              <a:t>ЛОГИЧЕСКИЙ АНАЛИЗ ИНФОРМАЦИИ</a:t>
            </a:r>
          </a:p>
          <a:p>
            <a:pPr marL="0" indent="0">
              <a:buNone/>
            </a:pPr>
            <a:endParaRPr lang="ru-RU" b="1" dirty="0" smtClean="0">
              <a:latin typeface="+mj-lt"/>
              <a:cs typeface="Aharoni" panose="02010803020104030203" pitchFamily="2" charset="-79"/>
            </a:endParaRPr>
          </a:p>
          <a:p>
            <a:pPr marL="190500">
              <a:lnSpc>
                <a:spcPct val="115000"/>
              </a:lnSpc>
              <a:spcAft>
                <a:spcPts val="1000"/>
              </a:spcAft>
            </a:pPr>
            <a:r>
              <a:rPr lang="ru-RU" b="1" kern="1800" dirty="0" smtClean="0">
                <a:latin typeface="+mj-lt"/>
                <a:ea typeface="Times New Roman"/>
                <a:cs typeface="Aharoni" panose="02010803020104030203" pitchFamily="2" charset="-79"/>
              </a:rPr>
              <a:t>ЛОКАЛИЗАЦИЯ  ИСТОРИЧЕСКИХ ОБЪЕКТОВ  В ПРОСТРАНСТВЕ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b="1" kern="1800" dirty="0" smtClean="0">
              <a:latin typeface="+mj-lt"/>
              <a:ea typeface="Times New Roman"/>
              <a:cs typeface="Aharoni" panose="02010803020104030203" pitchFamily="2" charset="-79"/>
            </a:endParaRPr>
          </a:p>
          <a:p>
            <a:pPr marL="190500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+mj-lt"/>
                <a:ea typeface="Times New Roman"/>
                <a:cs typeface="Aharoni" panose="02010803020104030203" pitchFamily="2" charset="-79"/>
              </a:rPr>
              <a:t>ПРАКСЕОЛОГИЧЕСКИЙ, </a:t>
            </a:r>
            <a:r>
              <a:rPr lang="ru-RU" b="1" dirty="0">
                <a:latin typeface="+mj-lt"/>
                <a:ea typeface="Times New Roman"/>
                <a:cs typeface="Aharoni" panose="02010803020104030203" pitchFamily="2" charset="-79"/>
              </a:rPr>
              <a:t>или </a:t>
            </a:r>
            <a:r>
              <a:rPr lang="ru-RU" b="1" dirty="0" smtClean="0">
                <a:latin typeface="+mj-lt"/>
                <a:ea typeface="Times New Roman"/>
                <a:cs typeface="Aharoni" panose="02010803020104030203" pitchFamily="2" charset="-79"/>
              </a:rPr>
              <a:t>ПРАГМАТИЧЕСКИЙ АНАЛИЗ</a:t>
            </a:r>
            <a:endParaRPr lang="ru-RU" b="1" dirty="0">
              <a:latin typeface="+mj-lt"/>
              <a:ea typeface="Calibri"/>
              <a:cs typeface="Aharoni" panose="02010803020104030203" pitchFamily="2" charset="-79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19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3 вопрос</a:t>
            </a:r>
          </a:p>
          <a:p>
            <a:pPr marL="0" indent="0">
              <a:buNone/>
            </a:pPr>
            <a:r>
              <a:rPr lang="ru-RU" b="1" dirty="0" smtClean="0"/>
              <a:t>              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КАК СТРОИЛСЯ?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7744962" cy="475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98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Активное взаимодействие ученика и учителя, двухсторонний обмен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6221508"/>
              </p:ext>
            </p:extLst>
          </p:nvPr>
        </p:nvGraphicFramePr>
        <p:xfrm>
          <a:off x="503238" y="53022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043609" y="2967335"/>
            <a:ext cx="12241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211960" y="4653136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95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0" grpId="0">
        <p:bldAsOne/>
      </p:bldGraphic>
      <p:bldGraphic spid="10" grpId="1">
        <p:bldAsOne/>
      </p:bldGraphic>
      <p:bldGraphic spid="10" grpId="2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190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34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DSCN10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7" b="26003"/>
          <a:stretch>
            <a:fillRect/>
          </a:stretch>
        </p:blipFill>
        <p:spPr bwMode="auto">
          <a:xfrm>
            <a:off x="179513" y="332656"/>
            <a:ext cx="8640960" cy="619268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00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85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7848872" cy="562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476672"/>
            <a:ext cx="61430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4 вопрос. Чем знаменит?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80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5548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  </a:t>
            </a:r>
            <a:r>
              <a:rPr lang="ru-RU" sz="3600" b="1" dirty="0" smtClean="0">
                <a:solidFill>
                  <a:schemeClr val="bg1"/>
                </a:solidFill>
              </a:rPr>
              <a:t>ИТОГ ПРОЕКТА</a:t>
            </a:r>
          </a:p>
          <a:p>
            <a:r>
              <a:rPr lang="ru-RU" dirty="0" smtClean="0"/>
              <a:t>Буклет « В моей судьбе ты стала главной, родная улица моя…»</a:t>
            </a:r>
          </a:p>
          <a:p>
            <a:r>
              <a:rPr lang="ru-RU" dirty="0" smtClean="0"/>
              <a:t>54 обучающихся</a:t>
            </a:r>
          </a:p>
          <a:p>
            <a:r>
              <a:rPr lang="ru-RU" dirty="0" smtClean="0"/>
              <a:t>49 интервьюированных</a:t>
            </a:r>
          </a:p>
          <a:p>
            <a:r>
              <a:rPr lang="ru-RU" dirty="0" smtClean="0"/>
              <a:t>11 общественных организаций</a:t>
            </a:r>
          </a:p>
          <a:p>
            <a:r>
              <a:rPr lang="ru-RU" dirty="0" smtClean="0"/>
              <a:t>9 публичных защит и выступлений</a:t>
            </a:r>
          </a:p>
          <a:p>
            <a:r>
              <a:rPr lang="ru-RU" dirty="0" smtClean="0"/>
              <a:t>Выигранный грант на сумму 50 тысяч рублей</a:t>
            </a:r>
          </a:p>
          <a:p>
            <a:r>
              <a:rPr lang="ru-RU" dirty="0" smtClean="0"/>
              <a:t>Пополнение фондов музея</a:t>
            </a:r>
          </a:p>
          <a:p>
            <a:r>
              <a:rPr lang="ru-RU" dirty="0" smtClean="0"/>
              <a:t>Распространение буклета всем участникам проекта</a:t>
            </a:r>
          </a:p>
          <a:p>
            <a:r>
              <a:rPr lang="ru-RU" dirty="0" smtClean="0"/>
              <a:t>Навыки и умения</a:t>
            </a:r>
          </a:p>
          <a:p>
            <a:r>
              <a:rPr lang="ru-RU" dirty="0" smtClean="0"/>
              <a:t>Историческая память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639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Методика расширенного поиска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84056"/>
              </p:ext>
            </p:extLst>
          </p:nvPr>
        </p:nvGraphicFramePr>
        <p:xfrm>
          <a:off x="503238" y="530225"/>
          <a:ext cx="8183562" cy="4187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266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2124075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altLang="ru-RU" smtClean="0"/>
              <a:t>ЛАГЕРЬ № 215</a:t>
            </a:r>
          </a:p>
        </p:txBody>
      </p:sp>
      <p:sp>
        <p:nvSpPr>
          <p:cNvPr id="65539" name="Rectangle 1"/>
          <p:cNvSpPr>
            <a:spLocks noChangeArrowheads="1"/>
          </p:cNvSpPr>
          <p:nvPr/>
        </p:nvSpPr>
        <p:spPr bwMode="auto">
          <a:xfrm>
            <a:off x="250825" y="0"/>
            <a:ext cx="3168650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3600" b="1" u="sng">
                <a:solidFill>
                  <a:srgbClr val="EAEAEA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Статистика лагеря</a:t>
            </a:r>
            <a:r>
              <a:rPr lang="ru-RU" altLang="ru-RU" sz="3600" b="1">
                <a:solidFill>
                  <a:srgbClr val="EAEAEA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 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400" b="1">
                <a:solidFill>
                  <a:srgbClr val="EAEAEA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1.В Ульяновске была единственная попытка побега. На стройплощадке «Стальконструкции» безоружный молодой парень напал на часового и попытался отнять у него автомат. Его застрелили. Хоронил убитого с почестями весь лагерь.</a:t>
            </a:r>
            <a:endParaRPr lang="ru-RU" altLang="ru-RU" sz="2400" b="1">
              <a:solidFill>
                <a:srgbClr val="EAEAEA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65540" name="Прямоугольник 5"/>
          <p:cNvSpPr>
            <a:spLocks noChangeArrowheads="1"/>
          </p:cNvSpPr>
          <p:nvPr/>
        </p:nvSpPr>
        <p:spPr bwMode="auto">
          <a:xfrm>
            <a:off x="4284663" y="4508500"/>
            <a:ext cx="4572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1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b="1">
                <a:solidFill>
                  <a:srgbClr val="EAEAEA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2.За 9 месяцев, проведенных в том лагере из 2400 военнопленных выжило около 400 человек.</a:t>
            </a:r>
            <a:endParaRPr lang="ru-RU" altLang="ru-RU" sz="2800" b="1">
              <a:solidFill>
                <a:srgbClr val="EAEAEA"/>
              </a:solidFill>
              <a:ea typeface="Calibri" pitchFamily="34" charset="0"/>
              <a:cs typeface="Arial" charset="0"/>
            </a:endParaRPr>
          </a:p>
        </p:txBody>
      </p:sp>
      <p:pic>
        <p:nvPicPr>
          <p:cNvPr id="65541" name="Picture 3" descr="http://www.kp.ru/f/12/image/91/85/76085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1150938"/>
            <a:ext cx="4268787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76522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ru-RU" smtClean="0"/>
          </a:p>
        </p:txBody>
      </p:sp>
      <p:pic>
        <p:nvPicPr>
          <p:cNvPr id="7066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3358515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accent5"/>
                </a:solidFill>
              </a:rPr>
              <a:t>МЕЖДУНАРОДНЫЙ ПРОЕКТ</a:t>
            </a:r>
            <a:endParaRPr lang="ru-RU" sz="5400" b="1" dirty="0">
              <a:solidFill>
                <a:schemeClr val="accent5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ГОМЕЛЬ – УЛЬЯНОВСК –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ГОРОДА - ПОБРАТИМЫ</a:t>
            </a:r>
            <a:endParaRPr lang="ru-RU" altLang="ru-RU" sz="3200" dirty="0">
              <a:solidFill>
                <a:schemeClr val="bg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54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Метапредметный</a:t>
            </a:r>
            <a:r>
              <a:rPr lang="ru-RU" dirty="0" smtClean="0"/>
              <a:t> результат  обучения-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41929525"/>
              </p:ext>
            </p:extLst>
          </p:nvPr>
        </p:nvGraphicFramePr>
        <p:xfrm>
          <a:off x="467544" y="1397000"/>
          <a:ext cx="820891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0111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ТЕЛЕМОСТ   23.11.2015 год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те</a:t>
            </a:r>
            <a:endParaRPr lang="ru-RU" dirty="0"/>
          </a:p>
        </p:txBody>
      </p:sp>
      <p:pic>
        <p:nvPicPr>
          <p:cNvPr id="62468" name="Picture 2" descr="E:\Телемост\53vC6LFK1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71600"/>
            <a:ext cx="7343775" cy="524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49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04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115888"/>
            <a:ext cx="8226425" cy="1009650"/>
          </a:xfrm>
        </p:spPr>
        <p:txBody>
          <a:bodyPr/>
          <a:lstStyle/>
          <a:p>
            <a:pPr>
              <a:defRPr/>
            </a:pPr>
            <a:r>
              <a:rPr lang="ru-RU" b="1" dirty="0" smtClean="0"/>
              <a:t>НЕСЛОМЛЕННЫЙ БРЕСТ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65540" name="Picture 2" descr="E:\Поездка в Беларусь\0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599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36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Обелиск детского концлагеря «ОЗАРИЧИ»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66564" name="Picture 2" descr="E:\БЕЛАРУСЬ\3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618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Участники акции в МИНСКЕ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68612" name="Picture 2" descr="E:\Поездка в Беларусь\3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1125538"/>
            <a:ext cx="9136062" cy="572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249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ЛИНИЯ СТАЛИНА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69636" name="Picture 2" descr="E:\Поездка в Беларусь\3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44000" cy="558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9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2038" cy="9080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ВСТРЕЧА В МУЗЕЕ 33 ШКОЛЫ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72708" name="Picture 2" descr="E:\БЕЛАРУСЬ\3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346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38" y="115888"/>
            <a:ext cx="9136062" cy="865187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 ПЕРВОЕ СОВМЕСТНОЕ ФОТО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70660" name="Picture 2" descr="E:\БЕЛАРУСЬ\3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1" b="-2158"/>
          <a:stretch>
            <a:fillRect/>
          </a:stretch>
        </p:blipFill>
        <p:spPr bwMode="auto">
          <a:xfrm>
            <a:off x="0" y="1011238"/>
            <a:ext cx="9036050" cy="584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881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0"/>
            <a:ext cx="8226425" cy="7556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ВСЕ ДЕТИ ПРЕКРАСНЫ!!!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71684" name="Picture 2" descr="C:\Users\USER\Desktop\Поездка в Беларусь\3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710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851694"/>
          </a:xfrm>
        </p:spPr>
        <p:txBody>
          <a:bodyPr/>
          <a:lstStyle/>
          <a:p>
            <a:r>
              <a:rPr lang="ru-RU" b="1" dirty="0" smtClean="0">
                <a:solidFill>
                  <a:srgbClr val="FDFDFD"/>
                </a:solidFill>
              </a:rPr>
              <a:t>НАШ МАРШРУТ</a:t>
            </a:r>
            <a:endParaRPr lang="ru-RU" b="1" dirty="0">
              <a:solidFill>
                <a:srgbClr val="FDFDFD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1052737"/>
            <a:ext cx="8358510" cy="5043264"/>
          </a:xfrm>
        </p:spPr>
        <p:txBody>
          <a:bodyPr/>
          <a:lstStyle/>
          <a:p>
            <a:r>
              <a:rPr lang="ru-RU" dirty="0" smtClean="0"/>
              <a:t>ТЕМА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873486" y="1655587"/>
            <a:ext cx="674177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20689829">
            <a:off x="1475654" y="1196753"/>
            <a:ext cx="2304257" cy="7468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707904" y="1079523"/>
            <a:ext cx="734515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837485" y="1595494"/>
            <a:ext cx="2606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Деятельность</a:t>
            </a:r>
            <a:endParaRPr lang="ru-RU" sz="2400" b="1" dirty="0"/>
          </a:p>
        </p:txBody>
      </p:sp>
      <p:sp>
        <p:nvSpPr>
          <p:cNvPr id="10" name="Стрелка вниз 9"/>
          <p:cNvSpPr/>
          <p:nvPr/>
        </p:nvSpPr>
        <p:spPr>
          <a:xfrm rot="16721721">
            <a:off x="5484170" y="113545"/>
            <a:ext cx="738920" cy="27422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244001" y="1316825"/>
            <a:ext cx="936104" cy="8825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524328" y="2142831"/>
            <a:ext cx="1296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DFDFD"/>
                </a:solidFill>
              </a:rPr>
              <a:t>УРОК</a:t>
            </a:r>
            <a:endParaRPr lang="ru-RU" sz="2800" b="1" dirty="0">
              <a:solidFill>
                <a:srgbClr val="FDFDFD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 rot="1712749">
            <a:off x="6500326" y="1946548"/>
            <a:ext cx="676617" cy="21766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020272" y="3821060"/>
            <a:ext cx="2123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DFDFD"/>
                </a:solidFill>
              </a:rPr>
              <a:t>Применение</a:t>
            </a:r>
            <a:endParaRPr lang="ru-RU" sz="2400" b="1" dirty="0">
              <a:solidFill>
                <a:srgbClr val="FDFDFD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021374" y="4016721"/>
            <a:ext cx="817259" cy="7304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444209" y="5157192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МУЗЕЙНАЯ ПЕДАГОГИКА</a:t>
            </a:r>
            <a:endParaRPr lang="ru-RU" sz="2400" b="1" dirty="0"/>
          </a:p>
        </p:txBody>
      </p:sp>
      <p:sp>
        <p:nvSpPr>
          <p:cNvPr id="17" name="Стрелка вниз 16"/>
          <p:cNvSpPr/>
          <p:nvPr/>
        </p:nvSpPr>
        <p:spPr>
          <a:xfrm rot="4025444">
            <a:off x="4809960" y="3978212"/>
            <a:ext cx="712863" cy="20562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707904" y="5877272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DFDFD"/>
                </a:solidFill>
              </a:rPr>
              <a:t>МЕТОД ПРОЕКТОВ</a:t>
            </a:r>
            <a:endParaRPr lang="ru-RU" sz="2400" b="1" dirty="0">
              <a:solidFill>
                <a:srgbClr val="FDFDFD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563889" y="5074644"/>
            <a:ext cx="741648" cy="6869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6580645">
            <a:off x="2267742" y="4017438"/>
            <a:ext cx="720081" cy="21331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04478" y="4961697"/>
            <a:ext cx="24975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DFDFD"/>
                </a:solidFill>
              </a:rPr>
              <a:t>ФОРМЫ И </a:t>
            </a:r>
          </a:p>
          <a:p>
            <a:r>
              <a:rPr lang="ru-RU" sz="2000" b="1" dirty="0" smtClean="0">
                <a:solidFill>
                  <a:srgbClr val="FDFDFD"/>
                </a:solidFill>
              </a:rPr>
              <a:t>МЕТОДЫ</a:t>
            </a:r>
          </a:p>
          <a:p>
            <a:endParaRPr lang="ru-RU" sz="2000" b="1" dirty="0">
              <a:solidFill>
                <a:srgbClr val="FDFDFD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022036" y="4152596"/>
            <a:ext cx="792087" cy="698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 rot="10325931">
            <a:off x="815701" y="2053399"/>
            <a:ext cx="484632" cy="22410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07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00.infourok.ru/images/doc/189/216019/img1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568952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087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3" y="-603448"/>
            <a:ext cx="8226425" cy="2019498"/>
          </a:xfrm>
        </p:spPr>
        <p:txBody>
          <a:bodyPr/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779" y="1916832"/>
            <a:ext cx="8226425" cy="4497387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348880"/>
            <a:ext cx="828092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4400" dirty="0" smtClean="0"/>
              <a:t>«</a:t>
            </a:r>
            <a:r>
              <a:rPr lang="ru-RU" dirty="0" smtClean="0"/>
              <a:t> </a:t>
            </a:r>
            <a:r>
              <a:rPr lang="ru-RU" sz="4000" dirty="0" err="1" smtClean="0">
                <a:solidFill>
                  <a:srgbClr val="FDFDFD"/>
                </a:solidFill>
              </a:rPr>
              <a:t>Метапредметы</a:t>
            </a:r>
            <a:r>
              <a:rPr lang="ru-RU" sz="4000" dirty="0" smtClean="0">
                <a:solidFill>
                  <a:srgbClr val="FDFDFD"/>
                </a:solidFill>
              </a:rPr>
              <a:t> </a:t>
            </a:r>
            <a:r>
              <a:rPr lang="ru-RU" sz="4000" dirty="0">
                <a:solidFill>
                  <a:srgbClr val="FDFDFD"/>
                </a:solidFill>
              </a:rPr>
              <a:t>– это не заумь и не страшно. Этому можно достаточно быстро </a:t>
            </a:r>
            <a:r>
              <a:rPr lang="ru-RU" sz="4000" dirty="0" smtClean="0">
                <a:solidFill>
                  <a:srgbClr val="FDFDFD"/>
                </a:solidFill>
              </a:rPr>
              <a:t>научиться»</a:t>
            </a:r>
          </a:p>
          <a:p>
            <a:pPr algn="ctr"/>
            <a:r>
              <a:rPr lang="ru-RU" sz="4000" dirty="0" smtClean="0">
                <a:solidFill>
                  <a:srgbClr val="FDFDFD"/>
                </a:solidFill>
              </a:rPr>
              <a:t>                    Авторы метода</a:t>
            </a:r>
            <a:r>
              <a:rPr lang="ru-RU" sz="4000" b="1" dirty="0" smtClean="0"/>
              <a:t> 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47741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AutoNum type="arabicPeriod"/>
            </a:pPr>
            <a:r>
              <a:rPr lang="ru-RU" b="1" dirty="0" smtClean="0"/>
              <a:t>Мы и не боимся</a:t>
            </a:r>
          </a:p>
          <a:p>
            <a:pPr marL="742950" indent="-742950">
              <a:buAutoNum type="arabicPeriod"/>
            </a:pPr>
            <a:r>
              <a:rPr lang="ru-RU" b="1" dirty="0" smtClean="0"/>
              <a:t>Пользовались, пользуемся и будем пользоваться </a:t>
            </a:r>
            <a:r>
              <a:rPr lang="ru-RU" b="1" dirty="0" err="1" smtClean="0"/>
              <a:t>метапредметными</a:t>
            </a:r>
            <a:r>
              <a:rPr lang="ru-RU" b="1" dirty="0" smtClean="0"/>
              <a:t> методами</a:t>
            </a:r>
          </a:p>
          <a:p>
            <a:pPr marL="742950" indent="-742950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Урок – мини- маршрут (культурно-образовательный)</a:t>
            </a:r>
          </a:p>
          <a:p>
            <a:pPr marL="742950" indent="-742950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Без интерактивных технологий нет и современного урока</a:t>
            </a:r>
            <a:endParaRPr lang="ru-RU" b="1" dirty="0">
              <a:solidFill>
                <a:srgbClr val="FDFDF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6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000" dirty="0" smtClean="0">
                <a:solidFill>
                  <a:srgbClr val="FFFF00"/>
                </a:solidFill>
              </a:rPr>
              <a:t>СПАСИБО!</a:t>
            </a:r>
          </a:p>
          <a:p>
            <a:pPr marL="0" indent="0" algn="ctr">
              <a:buNone/>
            </a:pPr>
            <a:r>
              <a:rPr lang="ru-RU" sz="6000" dirty="0" smtClean="0">
                <a:solidFill>
                  <a:srgbClr val="FFFF00"/>
                </a:solidFill>
              </a:rPr>
              <a:t>УДАЧИ ВО ВСЕХ ТВОРЧЕСКИХ НАЧИНАНИЯХ!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54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Культурно-образовательный маршрут</a:t>
            </a:r>
            <a:endParaRPr lang="ru-RU" sz="4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sz="4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Решение образовательных задач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69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sz="4000" b="1" dirty="0" smtClean="0">
              <a:solidFill>
                <a:srgbClr val="B83D68">
                  <a:lumMod val="50000"/>
                </a:srgbClr>
              </a:solidFill>
            </a:endParaRPr>
          </a:p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как интерактивная технология</a:t>
            </a:r>
            <a:endParaRPr lang="ru-RU" sz="4000" b="1" dirty="0">
              <a:solidFill>
                <a:srgbClr val="B83D68">
                  <a:lumMod val="50000"/>
                </a:srgbClr>
              </a:solidFill>
            </a:endParaRPr>
          </a:p>
          <a:p>
            <a:endParaRPr lang="ru-RU" sz="4000" b="1" dirty="0" smtClean="0">
              <a:solidFill>
                <a:srgbClr val="B83D68">
                  <a:lumMod val="50000"/>
                </a:srgbClr>
              </a:solidFill>
            </a:endParaRPr>
          </a:p>
          <a:p>
            <a:endParaRPr lang="ru-RU" sz="4000" b="1" dirty="0">
              <a:solidFill>
                <a:srgbClr val="B83D68">
                  <a:lumMod val="50000"/>
                </a:srgbClr>
              </a:solidFill>
            </a:endParaRPr>
          </a:p>
          <a:p>
            <a:r>
              <a:rPr lang="ru-RU" sz="4000" b="1" dirty="0" smtClean="0">
                <a:solidFill>
                  <a:srgbClr val="B83D68">
                    <a:lumMod val="50000"/>
                  </a:srgbClr>
                </a:solidFill>
              </a:rPr>
              <a:t>при </a:t>
            </a:r>
            <a:r>
              <a:rPr lang="ru-RU" sz="4000" b="1" dirty="0">
                <a:solidFill>
                  <a:srgbClr val="B83D68">
                    <a:lumMod val="50000"/>
                  </a:srgbClr>
                </a:solidFill>
              </a:rPr>
              <a:t>помощи активного взаимодействия ученика и учителя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78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ctr">
              <a:buClr>
                <a:srgbClr val="B83D68"/>
              </a:buClr>
              <a:buNone/>
            </a:pPr>
            <a:endParaRPr lang="ru-RU" sz="4000" b="1" dirty="0" smtClean="0">
              <a:solidFill>
                <a:srgbClr val="B83D68">
                  <a:lumMod val="50000"/>
                </a:srgbClr>
              </a:solidFill>
            </a:endParaRPr>
          </a:p>
          <a:p>
            <a:pPr marL="0" lvl="0" indent="0" algn="ctr">
              <a:buClr>
                <a:srgbClr val="B83D68"/>
              </a:buClr>
              <a:buNone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достижения </a:t>
            </a:r>
            <a:r>
              <a:rPr lang="ru-RU" sz="4000" dirty="0" err="1">
                <a:solidFill>
                  <a:schemeClr val="accent1">
                    <a:lumMod val="50000"/>
                  </a:schemeClr>
                </a:solidFill>
              </a:rPr>
              <a:t>метапредметных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 результатов обучения</a:t>
            </a:r>
            <a:endParaRPr lang="ru-RU" sz="4000" b="1" dirty="0">
              <a:solidFill>
                <a:srgbClr val="B83D68">
                  <a:lumMod val="50000"/>
                </a:srgbClr>
              </a:solidFill>
            </a:endParaRPr>
          </a:p>
          <a:p>
            <a:pPr marL="0" lvl="0" indent="0" algn="ctr">
              <a:buClr>
                <a:srgbClr val="B83D68"/>
              </a:buClr>
              <a:buNone/>
            </a:pPr>
            <a:endParaRPr lang="ru-RU" sz="4000" b="1" dirty="0" smtClean="0">
              <a:solidFill>
                <a:srgbClr val="B83D68">
                  <a:lumMod val="50000"/>
                </a:srgbClr>
              </a:solidFill>
            </a:endParaRPr>
          </a:p>
          <a:p>
            <a:pPr marL="0" lvl="0" indent="0" algn="ctr">
              <a:buClr>
                <a:srgbClr val="B83D68"/>
              </a:buClr>
              <a:buNone/>
            </a:pPr>
            <a:endParaRPr lang="ru-RU" sz="4000" b="1" dirty="0">
              <a:solidFill>
                <a:srgbClr val="B83D68">
                  <a:lumMod val="50000"/>
                </a:srgbClr>
              </a:solidFill>
            </a:endParaRPr>
          </a:p>
          <a:p>
            <a:pPr marL="0" lvl="0" indent="0" algn="ctr">
              <a:buClr>
                <a:srgbClr val="B83D68"/>
              </a:buClr>
              <a:buNone/>
            </a:pPr>
            <a:r>
              <a:rPr lang="ru-RU" sz="4000" b="1" dirty="0" smtClean="0">
                <a:solidFill>
                  <a:srgbClr val="B83D68">
                    <a:lumMod val="50000"/>
                  </a:srgbClr>
                </a:solidFill>
              </a:rPr>
              <a:t>с </a:t>
            </a:r>
            <a:r>
              <a:rPr lang="ru-RU" sz="4000" b="1" dirty="0">
                <a:solidFill>
                  <a:srgbClr val="B83D68">
                    <a:lumMod val="50000"/>
                  </a:srgbClr>
                </a:solidFill>
              </a:rPr>
              <a:t>целью овладения общими учебными приемами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80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ctr">
              <a:buClr>
                <a:srgbClr val="B83D68"/>
              </a:buClr>
              <a:buNone/>
            </a:pPr>
            <a:r>
              <a:rPr lang="ru-RU" sz="4000" b="1" dirty="0">
                <a:solidFill>
                  <a:srgbClr val="B83D68">
                    <a:lumMod val="50000"/>
                  </a:srgbClr>
                </a:solidFill>
              </a:rPr>
              <a:t>Решение образовательных задач при помощи активного взаимодействия ученика и учителя с целью овладения общими учебными приемами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900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1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422</TotalTime>
  <Words>989</Words>
  <Application>Microsoft Office PowerPoint</Application>
  <PresentationFormat>Экран (4:3)</PresentationFormat>
  <Paragraphs>211</Paragraphs>
  <Slides>52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52</vt:i4>
      </vt:variant>
    </vt:vector>
  </HeadingPairs>
  <TitlesOfParts>
    <vt:vector size="69" baseType="lpstr">
      <vt:lpstr>Аспект</vt:lpstr>
      <vt:lpstr>Сетка с тенью</vt:lpstr>
      <vt:lpstr>1_Сетка с тенью</vt:lpstr>
      <vt:lpstr>2_Сетка с тенью</vt:lpstr>
      <vt:lpstr>3_Сетка с тенью</vt:lpstr>
      <vt:lpstr>4_Сетка с тенью</vt:lpstr>
      <vt:lpstr>5_Сетка с тенью</vt:lpstr>
      <vt:lpstr>6_Сетка с тенью</vt:lpstr>
      <vt:lpstr>7_Сетка с тенью</vt:lpstr>
      <vt:lpstr>8_Сетка с тенью</vt:lpstr>
      <vt:lpstr>9_Сетка с тенью</vt:lpstr>
      <vt:lpstr>10_Сетка с тенью</vt:lpstr>
      <vt:lpstr>Тема Office</vt:lpstr>
      <vt:lpstr>1_Тема Office</vt:lpstr>
      <vt:lpstr>2_Тема Office</vt:lpstr>
      <vt:lpstr>3_Тема Office</vt:lpstr>
      <vt:lpstr>11_Сетка с тенью</vt:lpstr>
      <vt:lpstr>Культурно-образовательный маршрут как интерактивная технология достижения метапредметных результатов обучения</vt:lpstr>
      <vt:lpstr>Презентация PowerPoint</vt:lpstr>
      <vt:lpstr>Активное взаимодействие ученика и учителя, двухсторонний обмен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проблемных ситуаций</vt:lpstr>
      <vt:lpstr>Уроки – диспуты  (из опыта работы)</vt:lpstr>
      <vt:lpstr>ПРИМЕНЕНИЕ МЕТАПРЕДМЕТНЫХ ТЕХНОЛОГИЙ</vt:lpstr>
      <vt:lpstr>    Любимое… или когда не надо подниматься над слабостями… Технология проектного обучения во внеурочной деятельности </vt:lpstr>
      <vt:lpstr>Я поведу тебя в музей,  которому 12 лет!</vt:lpstr>
      <vt:lpstr>Проект – это специально организованный учителем и самостоятельно выполняемый учениками комплекс действий по решению субъективно значимой проблемы ученика, завершающийся созданием продукта и его представлением в рамках устной или письменной презентации Задание: РАЗБЕЙТЕ НА ЛОГИЧЕСКИЕ ЗВЕНЬЯ </vt:lpstr>
      <vt:lpstr>Презентация PowerPoint</vt:lpstr>
      <vt:lpstr>МУЗЕЙНЫЕ  ПРОЕКТЫ</vt:lpstr>
      <vt:lpstr>Район, в котором я живу (маршрут по району)</vt:lpstr>
      <vt:lpstr>           1 вопрос Засвияжье 1943 году </vt:lpstr>
      <vt:lpstr>Презентация PowerPoint</vt:lpstr>
      <vt:lpstr>«В моей судьбе ты стала главной, родная улица моя…»</vt:lpstr>
      <vt:lpstr>Презентация PowerPoint</vt:lpstr>
      <vt:lpstr>Методы анализа визуальных источников</vt:lpstr>
      <vt:lpstr>Презентация PowerPoint</vt:lpstr>
      <vt:lpstr>Презентация PowerPoint</vt:lpstr>
      <vt:lpstr>Методы метапредметного анализа текста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</vt:lpstr>
      <vt:lpstr>Презентация PowerPoint</vt:lpstr>
      <vt:lpstr>Методика расширенного поиска</vt:lpstr>
      <vt:lpstr>ЛАГЕРЬ № 215</vt:lpstr>
      <vt:lpstr>Презентация PowerPoint</vt:lpstr>
      <vt:lpstr>Презентация PowerPoint</vt:lpstr>
      <vt:lpstr>ТЕЛЕМОСТ   23.11.2015 год</vt:lpstr>
      <vt:lpstr>Презентация PowerPoint</vt:lpstr>
      <vt:lpstr>НЕСЛОМЛЕННЫЙ БРЕСТ</vt:lpstr>
      <vt:lpstr>Обелиск детского концлагеря «ОЗАРИЧИ»</vt:lpstr>
      <vt:lpstr>Участники акции в МИНСКЕ</vt:lpstr>
      <vt:lpstr>ЛИНИЯ СТАЛИНА</vt:lpstr>
      <vt:lpstr>ВСТРЕЧА В МУЗЕЕ 33 ШКОЛЫ</vt:lpstr>
      <vt:lpstr> ПЕРВОЕ СОВМЕСТНОЕ ФОТО</vt:lpstr>
      <vt:lpstr>ВСЕ ДЕТИ ПРЕКРАСНЫ!!!</vt:lpstr>
      <vt:lpstr>НАШ МАРШРУТ</vt:lpstr>
      <vt:lpstr>    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31</cp:revision>
  <dcterms:created xsi:type="dcterms:W3CDTF">2018-01-29T15:54:53Z</dcterms:created>
  <dcterms:modified xsi:type="dcterms:W3CDTF">2020-02-17T18:52:50Z</dcterms:modified>
</cp:coreProperties>
</file>