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61" r:id="rId3"/>
    <p:sldId id="276" r:id="rId4"/>
    <p:sldId id="280" r:id="rId5"/>
    <p:sldId id="264" r:id="rId6"/>
    <p:sldId id="265" r:id="rId7"/>
    <p:sldId id="267" r:id="rId8"/>
    <p:sldId id="268" r:id="rId9"/>
    <p:sldId id="266" r:id="rId10"/>
    <p:sldId id="262" r:id="rId11"/>
    <p:sldId id="269" r:id="rId12"/>
    <p:sldId id="270" r:id="rId13"/>
    <p:sldId id="263" r:id="rId14"/>
    <p:sldId id="271" r:id="rId15"/>
    <p:sldId id="272" r:id="rId16"/>
    <p:sldId id="273" r:id="rId17"/>
    <p:sldId id="274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A5E7173-9850-42EB-BA62-9817FCF83E61}" type="datetimeFigureOut">
              <a:rPr lang="ru-RU" smtClean="0"/>
              <a:pPr/>
              <a:t>11.10.2018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D72CB7-7D4F-4B57-BBF7-08AC774AA11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714356"/>
            <a:ext cx="8329642" cy="1785950"/>
          </a:xfrm>
        </p:spPr>
        <p:txBody>
          <a:bodyPr>
            <a:normAutofit/>
          </a:bodyPr>
          <a:lstStyle/>
          <a:p>
            <a:r>
              <a:rPr lang="ru-RU" sz="3100" b="1" dirty="0" smtClean="0">
                <a:solidFill>
                  <a:srgbClr val="0070C0"/>
                </a:solidFill>
                <a:latin typeface="Arial Narrow" pitchFamily="34" charset="0"/>
              </a:rPr>
              <a:t>Группы упражнений способствующие обучению чтению и направленные на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115328" cy="443484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развитие речевого аппарата  и развивающие четкость произношения;</a:t>
            </a:r>
          </a:p>
          <a:p>
            <a:r>
              <a:rPr lang="ru-RU" b="1" dirty="0" smtClean="0"/>
              <a:t>расширение оперативного поля чтения, развитие памяти и внимания; </a:t>
            </a:r>
          </a:p>
          <a:p>
            <a:r>
              <a:rPr lang="ru-RU" b="1" dirty="0" smtClean="0"/>
              <a:t>развитие правильности , безошибочности восприятия текста ; </a:t>
            </a:r>
          </a:p>
          <a:p>
            <a:r>
              <a:rPr lang="ru-RU" b="1" dirty="0" smtClean="0"/>
              <a:t>развитие смысловой догадки (антиципации) на различных уровнях ; </a:t>
            </a:r>
          </a:p>
          <a:p>
            <a:r>
              <a:rPr lang="ru-RU" b="1" dirty="0" smtClean="0"/>
              <a:t>развитие внимания к слову и его частям , как предпосылка правильного чтения;</a:t>
            </a:r>
          </a:p>
          <a:p>
            <a:r>
              <a:rPr lang="ru-RU" b="1" dirty="0" smtClean="0"/>
              <a:t>развитие скорости чтения при чтении вслух и молча .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428604"/>
            <a:ext cx="8358246" cy="3857652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pPr lvl="0"/>
            <a:r>
              <a:rPr lang="ru-RU" b="1" i="1" dirty="0" smtClean="0">
                <a:solidFill>
                  <a:srgbClr val="FF0000"/>
                </a:solidFill>
              </a:rPr>
              <a:t>Поймай выделенное слово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</a:p>
          <a:p>
            <a:pPr lvl="0">
              <a:buNone/>
            </a:pPr>
            <a:r>
              <a:rPr lang="ru-RU" dirty="0" smtClean="0"/>
              <a:t>    Описание игры: на доске в столбик написаны 4 – 5 слов. Рядом с каждым из них за  вертикальной чертой в строчку написано само это слово и несколько слов, близких   к нему по буквенному составу. Вызванный ученик читает слово и находит его  среди тех, что размещены за чертой и подчёркивает его или обводит кружочком.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ЛИСА</a:t>
            </a:r>
            <a:r>
              <a:rPr lang="ru-RU" dirty="0" smtClean="0"/>
              <a:t>             </a:t>
            </a:r>
            <a:r>
              <a:rPr lang="ru-RU" b="1" dirty="0" smtClean="0">
                <a:solidFill>
                  <a:srgbClr val="00B050"/>
                </a:solidFill>
              </a:rPr>
              <a:t>липа, лиса, лира, лиса, киса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ЛАК                лук, лак, сук, мак, рак, лак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ЛАПА             липа, лапа, папа, лиса</a:t>
            </a:r>
          </a:p>
          <a:p>
            <a:endParaRPr lang="ru-RU" dirty="0"/>
          </a:p>
        </p:txBody>
      </p:sp>
      <p:sp>
        <p:nvSpPr>
          <p:cNvPr id="14" name="Содержимое 13"/>
          <p:cNvSpPr>
            <a:spLocks noGrp="1"/>
          </p:cNvSpPr>
          <p:nvPr>
            <p:ph sz="half" idx="2"/>
          </p:nvPr>
        </p:nvSpPr>
        <p:spPr>
          <a:xfrm>
            <a:off x="928662" y="4786323"/>
            <a:ext cx="7758138" cy="1357322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ru-RU" b="1" i="1" dirty="0" smtClean="0">
                <a:solidFill>
                  <a:srgbClr val="FF0000"/>
                </a:solidFill>
              </a:rPr>
              <a:t>Игра «Буква-хозяйка»</a:t>
            </a:r>
          </a:p>
          <a:p>
            <a:pPr lvl="0">
              <a:buNone/>
            </a:pPr>
            <a:r>
              <a:rPr lang="ru-RU" sz="4100" dirty="0" smtClean="0">
                <a:solidFill>
                  <a:srgbClr val="00B050"/>
                </a:solidFill>
              </a:rPr>
              <a:t>рама раки каша Саша Маша</a:t>
            </a:r>
          </a:p>
          <a:p>
            <a:endParaRPr lang="ru-RU" dirty="0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rot="5400000">
            <a:off x="1215208" y="3571082"/>
            <a:ext cx="1000132" cy="158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4857784" cy="42862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Расширение поля зрения.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8329642" cy="5610244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Смотри на цифру.  Читай слоги.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 fontAlgn="t">
              <a:buNone/>
            </a:pPr>
            <a:r>
              <a:rPr lang="ru-RU" b="1" dirty="0" smtClean="0"/>
              <a:t>                               </a:t>
            </a:r>
            <a:r>
              <a:rPr lang="ru-RU" b="1" dirty="0" smtClean="0">
                <a:solidFill>
                  <a:srgbClr val="0070C0"/>
                </a:solidFill>
              </a:rPr>
              <a:t>Р        1        О</a:t>
            </a:r>
            <a:endParaRPr lang="ru-RU" dirty="0" smtClean="0">
              <a:solidFill>
                <a:srgbClr val="0070C0"/>
              </a:solidFill>
            </a:endParaRPr>
          </a:p>
          <a:p>
            <a:pPr fontAlgn="t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                     Н</a:t>
            </a:r>
            <a:r>
              <a:rPr lang="ru-RU" b="1" i="1" dirty="0" smtClean="0">
                <a:solidFill>
                  <a:srgbClr val="0070C0"/>
                </a:solidFill>
              </a:rPr>
              <a:t>          </a:t>
            </a:r>
            <a:r>
              <a:rPr lang="ru-RU" b="1" dirty="0" smtClean="0">
                <a:solidFill>
                  <a:srgbClr val="0070C0"/>
                </a:solidFill>
              </a:rPr>
              <a:t>2          У</a:t>
            </a:r>
            <a:endParaRPr lang="ru-RU" dirty="0" smtClean="0">
              <a:solidFill>
                <a:srgbClr val="0070C0"/>
              </a:solidFill>
            </a:endParaRPr>
          </a:p>
          <a:p>
            <a:pPr fontAlgn="t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                   С            3            Е</a:t>
            </a:r>
            <a:endParaRPr lang="ru-RU" dirty="0" smtClean="0">
              <a:solidFill>
                <a:srgbClr val="0070C0"/>
              </a:solidFill>
            </a:endParaRPr>
          </a:p>
          <a:p>
            <a:pPr fontAlgn="t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                Н              4              И</a:t>
            </a:r>
            <a:endParaRPr lang="ru-RU" dirty="0" smtClean="0">
              <a:solidFill>
                <a:srgbClr val="0070C0"/>
              </a:solidFill>
            </a:endParaRPr>
          </a:p>
          <a:p>
            <a:pPr fontAlgn="t">
              <a:buNone/>
            </a:pPr>
            <a:r>
              <a:rPr lang="ru-RU" b="1" dirty="0" smtClean="0">
                <a:solidFill>
                  <a:srgbClr val="0070C0"/>
                </a:solidFill>
              </a:rPr>
              <a:t>                       К                5                У</a:t>
            </a:r>
          </a:p>
          <a:p>
            <a:pPr fontAlgn="t"/>
            <a:endParaRPr lang="ru-RU" sz="2400" b="1" i="1" u="sng" dirty="0" smtClean="0">
              <a:solidFill>
                <a:srgbClr val="FF0000"/>
              </a:solidFill>
            </a:endParaRPr>
          </a:p>
          <a:p>
            <a:pPr fontAlgn="t"/>
            <a:r>
              <a:rPr lang="ru-RU" sz="2400" b="1" i="1" dirty="0" smtClean="0">
                <a:solidFill>
                  <a:srgbClr val="FF0000"/>
                </a:solidFill>
              </a:rPr>
              <a:t>Соедини слоги.</a:t>
            </a:r>
          </a:p>
          <a:p>
            <a:pPr fontAlgn="t">
              <a:buNone/>
            </a:pPr>
            <a:r>
              <a:rPr lang="ru-RU" sz="2400" b="1" i="1" dirty="0" smtClean="0">
                <a:solidFill>
                  <a:srgbClr val="FF0000"/>
                </a:solidFill>
              </a:rPr>
              <a:t>  Прочитай слова</a:t>
            </a:r>
            <a:r>
              <a:rPr lang="ru-RU" sz="2400" b="1" i="1" u="sng" dirty="0" smtClean="0">
                <a:solidFill>
                  <a:srgbClr val="FF0000"/>
                </a:solidFill>
              </a:rPr>
              <a:t>.</a:t>
            </a:r>
            <a:endParaRPr lang="ru-RU" sz="2400" dirty="0" smtClean="0">
              <a:solidFill>
                <a:srgbClr val="FF0000"/>
              </a:solidFill>
            </a:endParaRPr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pPr fontAlgn="t"/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C:\Documents and Settings\Windows XP\Local Settings\Temporary Internet Files\Content.Word\1003.gif"/>
          <p:cNvPicPr/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929190" y="3929066"/>
            <a:ext cx="3143272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142852"/>
            <a:ext cx="8715436" cy="51033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Развитие правильности, безошибочности восприятия текста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214282" y="928670"/>
            <a:ext cx="3857684" cy="3929090"/>
          </a:xfrm>
          <a:solidFill>
            <a:schemeClr val="bg2"/>
          </a:solidFill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Что изменилось?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70C0"/>
                </a:solidFill>
              </a:rPr>
              <a:t>кони-кино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70C0"/>
                </a:solidFill>
              </a:rPr>
              <a:t>сон-нос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70C0"/>
                </a:solidFill>
              </a:rPr>
              <a:t> липа-пила         </a:t>
            </a:r>
            <a:r>
              <a:rPr lang="ru-RU" sz="3100" b="1" dirty="0" smtClean="0">
                <a:solidFill>
                  <a:srgbClr val="00B050"/>
                </a:solidFill>
              </a:rPr>
              <a:t>      </a:t>
            </a:r>
          </a:p>
          <a:p>
            <a:pPr>
              <a:buNone/>
            </a:pPr>
            <a:endParaRPr lang="ru-RU" sz="31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слон-стон 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рак-мак</a:t>
            </a:r>
          </a:p>
          <a:p>
            <a:pPr>
              <a:buNone/>
            </a:pPr>
            <a:r>
              <a:rPr lang="ru-RU" sz="3100" b="1" dirty="0" smtClean="0">
                <a:solidFill>
                  <a:srgbClr val="00B050"/>
                </a:solidFill>
              </a:rPr>
              <a:t> раки-руки</a:t>
            </a:r>
            <a:endParaRPr lang="ru-RU" sz="31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071934" y="2928934"/>
            <a:ext cx="4857752" cy="3429024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Какие буквы надо дописать к словам, чтобы получилось новое слово?</a:t>
            </a:r>
          </a:p>
          <a:p>
            <a:pPr>
              <a:buNone/>
            </a:pPr>
            <a:r>
              <a:rPr lang="ru-RU" sz="3600" dirty="0" smtClean="0"/>
              <a:t>       </a:t>
            </a:r>
            <a:r>
              <a:rPr lang="ru-RU" sz="2800" b="1" dirty="0" smtClean="0">
                <a:solidFill>
                  <a:srgbClr val="00B050"/>
                </a:solidFill>
              </a:rPr>
              <a:t>.. </a:t>
            </a:r>
            <a:r>
              <a:rPr lang="ru-RU" sz="2800" b="1" dirty="0" err="1" smtClean="0">
                <a:solidFill>
                  <a:srgbClr val="00B050"/>
                </a:solidFill>
              </a:rPr>
              <a:t>лесень</a:t>
            </a:r>
            <a:r>
              <a:rPr lang="ru-RU" sz="2800" b="1" dirty="0" smtClean="0">
                <a:solidFill>
                  <a:srgbClr val="00B050"/>
                </a:solidFill>
              </a:rPr>
              <a:t>      ..</a:t>
            </a:r>
            <a:r>
              <a:rPr lang="ru-RU" sz="2800" b="1" dirty="0" err="1" smtClean="0">
                <a:solidFill>
                  <a:srgbClr val="00B050"/>
                </a:solidFill>
              </a:rPr>
              <a:t>вёкла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       .. </a:t>
            </a:r>
            <a:r>
              <a:rPr lang="ru-RU" sz="2800" b="1" dirty="0" err="1" smtClean="0">
                <a:solidFill>
                  <a:srgbClr val="00B050"/>
                </a:solidFill>
              </a:rPr>
              <a:t>лакат</a:t>
            </a:r>
            <a:r>
              <a:rPr lang="ru-RU" sz="2800" b="1" dirty="0" smtClean="0">
                <a:solidFill>
                  <a:srgbClr val="00B050"/>
                </a:solidFill>
              </a:rPr>
              <a:t>        ..</a:t>
            </a:r>
            <a:r>
              <a:rPr lang="ru-RU" sz="2800" b="1" dirty="0" err="1" smtClean="0">
                <a:solidFill>
                  <a:srgbClr val="00B050"/>
                </a:solidFill>
              </a:rPr>
              <a:t>калка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       .. </a:t>
            </a:r>
            <a:r>
              <a:rPr lang="ru-RU" sz="2800" b="1" dirty="0" err="1" smtClean="0">
                <a:solidFill>
                  <a:srgbClr val="00B050"/>
                </a:solidFill>
              </a:rPr>
              <a:t>ровод</a:t>
            </a:r>
            <a:r>
              <a:rPr lang="ru-RU" sz="2800" b="1" dirty="0" smtClean="0">
                <a:solidFill>
                  <a:srgbClr val="00B050"/>
                </a:solidFill>
              </a:rPr>
              <a:t>       ..</a:t>
            </a:r>
            <a:r>
              <a:rPr lang="ru-RU" sz="2800" b="1" dirty="0" err="1" smtClean="0">
                <a:solidFill>
                  <a:srgbClr val="00B050"/>
                </a:solidFill>
              </a:rPr>
              <a:t>колько</a:t>
            </a:r>
            <a:endParaRPr lang="ru-RU" sz="28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00B050"/>
                </a:solidFill>
              </a:rPr>
              <a:t>       ..</a:t>
            </a:r>
            <a:r>
              <a:rPr lang="ru-RU" sz="2800" b="1" dirty="0" err="1" smtClean="0">
                <a:solidFill>
                  <a:srgbClr val="00B050"/>
                </a:solidFill>
              </a:rPr>
              <a:t>рятки</a:t>
            </a:r>
            <a:r>
              <a:rPr lang="ru-RU" sz="2800" b="1" dirty="0" smtClean="0">
                <a:solidFill>
                  <a:srgbClr val="00B050"/>
                </a:solidFill>
              </a:rPr>
              <a:t>        ..</a:t>
            </a:r>
            <a:r>
              <a:rPr lang="ru-RU" sz="2800" b="1" dirty="0" err="1" smtClean="0">
                <a:solidFill>
                  <a:srgbClr val="00B050"/>
                </a:solidFill>
              </a:rPr>
              <a:t>мелость</a:t>
            </a:r>
            <a:r>
              <a:rPr lang="ru-RU" sz="2800" b="1" dirty="0" smtClean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endParaRPr lang="ru-RU" sz="39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653186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Развитие правильности, безошибочности восприятия текста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158" y="785794"/>
            <a:ext cx="4138642" cy="556913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i="1" u="sng" dirty="0" smtClean="0">
                <a:solidFill>
                  <a:srgbClr val="FF0000"/>
                </a:solidFill>
              </a:rPr>
              <a:t> </a:t>
            </a:r>
            <a:r>
              <a:rPr lang="ru-RU" sz="2400" b="1" i="1" dirty="0" smtClean="0">
                <a:solidFill>
                  <a:srgbClr val="FF0000"/>
                </a:solidFill>
              </a:rPr>
              <a:t>Исправь букву в словах. </a:t>
            </a:r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5214942" y="1142984"/>
            <a:ext cx="3929058" cy="5211941"/>
          </a:xfrm>
          <a:ln>
            <a:solidFill>
              <a:schemeClr val="bg1"/>
            </a:solidFill>
          </a:ln>
        </p:spPr>
        <p:txBody>
          <a:bodyPr>
            <a:normAutofit lnSpcReduction="10000"/>
          </a:bodyPr>
          <a:lstStyle/>
          <a:p>
            <a:pPr>
              <a:buNone/>
              <a:defRPr/>
            </a:pP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Соедини начало и конец слова</a:t>
            </a:r>
          </a:p>
          <a:p>
            <a:pPr algn="ctr">
              <a:buNone/>
              <a:defRPr/>
            </a:pP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яс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чер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По         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пог</a:t>
            </a:r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Ру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нал</a:t>
            </a:r>
          </a:p>
          <a:p>
            <a:pPr algn="ctr">
              <a:buNone/>
              <a:defRPr/>
            </a:pP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</a:t>
            </a:r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чей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endParaRPr lang="ru-RU" sz="2400" b="1" i="1" dirty="0" smtClean="0">
              <a:solidFill>
                <a:srgbClr val="C00000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000" b="1" i="1" dirty="0" smtClean="0">
                <a:solidFill>
                  <a:srgbClr val="FF0000"/>
                </a:solidFill>
              </a:rPr>
              <a:t>Чем различаются  слова в каждом столбике?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endParaRPr lang="ru-RU" sz="2000" b="1" i="1" u="sng" dirty="0" smtClean="0">
              <a:solidFill>
                <a:srgbClr val="FF0000"/>
              </a:solidFill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ЛУК – ЖУК        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РОТ – КРОТ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БИЛ – БЫЛ         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400" b="1" dirty="0" smtClean="0">
                <a:solidFill>
                  <a:srgbClr val="00B050"/>
                </a:solidFill>
              </a:rPr>
              <a:t>МЫЛ – МЫЛО</a:t>
            </a:r>
          </a:p>
          <a:p>
            <a:pPr algn="ctr">
              <a:buNone/>
              <a:defRPr/>
            </a:pPr>
            <a:endParaRPr lang="ru-RU" dirty="0"/>
          </a:p>
        </p:txBody>
      </p:sp>
      <p:pic>
        <p:nvPicPr>
          <p:cNvPr id="8" name="Рисунок 4" descr="C:\Documents and Settings\Windows XP\Рабочий стол\ребусы, головоломки\995.gif"/>
          <p:cNvPicPr>
            <a:picLocks noChangeAspect="1" noChangeArrowheads="1"/>
          </p:cNvPicPr>
          <p:nvPr/>
        </p:nvPicPr>
        <p:blipFill>
          <a:blip r:embed="rId2" cstate="print"/>
          <a:srcRect t="61314" r="1869" b="7848"/>
          <a:stretch>
            <a:fillRect/>
          </a:stretch>
        </p:blipFill>
        <p:spPr bwMode="auto">
          <a:xfrm>
            <a:off x="142874" y="1928802"/>
            <a:ext cx="5000624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Прямая со стрелкой 11"/>
          <p:cNvCxnSpPr/>
          <p:nvPr/>
        </p:nvCxnSpPr>
        <p:spPr>
          <a:xfrm>
            <a:off x="7000892" y="2071678"/>
            <a:ext cx="71438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6929454" y="2857496"/>
            <a:ext cx="714380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572560" cy="714380"/>
          </a:xfrm>
        </p:spPr>
        <p:txBody>
          <a:bodyPr>
            <a:normAutofit fontScale="90000"/>
          </a:bodyPr>
          <a:lstStyle/>
          <a:p>
            <a:pPr lvl="0"/>
            <a:r>
              <a:rPr lang="ru-RU" sz="2400" b="1" i="1" dirty="0" smtClean="0">
                <a:solidFill>
                  <a:srgbClr val="0070C0"/>
                </a:solidFill>
              </a:rPr>
              <a:t>Развитие смысловой догадки (антиципации) на различных уровнях</a:t>
            </a:r>
            <a:br>
              <a:rPr lang="ru-RU" sz="2400" b="1" i="1" dirty="0" smtClean="0">
                <a:solidFill>
                  <a:srgbClr val="0070C0"/>
                </a:solidFill>
              </a:rPr>
            </a:br>
            <a:endParaRPr lang="ru-RU" sz="2400" b="1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1071546"/>
            <a:ext cx="6215106" cy="2571768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</a:rPr>
              <a:t>Прочитай  слова наоборот.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                               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9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КЛОП     КОКС     КРАП   НАСОС</a:t>
            </a:r>
          </a:p>
          <a:p>
            <a:r>
              <a:rPr lang="ru-RU" sz="2400" b="1" i="1" dirty="0" smtClean="0">
                <a:solidFill>
                  <a:srgbClr val="FF0000"/>
                </a:solidFill>
              </a:rPr>
              <a:t>Занимательные модели.</a:t>
            </a:r>
          </a:p>
          <a:p>
            <a:pPr>
              <a:buNone/>
            </a:pPr>
            <a:r>
              <a:rPr lang="ru-RU" sz="2400" b="1" dirty="0" smtClean="0"/>
              <a:t>    _ е _         (мел, сел, лес)</a:t>
            </a:r>
          </a:p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b="1" dirty="0" err="1" smtClean="0"/>
              <a:t>е_</a:t>
            </a:r>
            <a:r>
              <a:rPr lang="ru-RU" sz="2400" b="1" dirty="0" smtClean="0"/>
              <a:t> _  _      (еда, ели, ела)</a:t>
            </a:r>
          </a:p>
          <a:p>
            <a:pPr>
              <a:buNone/>
            </a:pPr>
            <a:r>
              <a:rPr lang="ru-RU" sz="2400" b="1" dirty="0" smtClean="0"/>
              <a:t>    </a:t>
            </a:r>
            <a:r>
              <a:rPr lang="ru-RU" sz="2400" b="1" dirty="0" err="1" smtClean="0"/>
              <a:t>е_</a:t>
            </a:r>
            <a:r>
              <a:rPr lang="ru-RU" sz="2400" b="1" dirty="0" smtClean="0"/>
              <a:t> _ _ _    (енот, езда)</a:t>
            </a:r>
          </a:p>
          <a:p>
            <a:pPr>
              <a:buNone/>
            </a:pPr>
            <a:r>
              <a:rPr lang="ru-RU" sz="2400" b="1" dirty="0" smtClean="0"/>
              <a:t>    _ </a:t>
            </a:r>
            <a:r>
              <a:rPr lang="ru-RU" sz="2400" b="1" dirty="0" err="1" smtClean="0"/>
              <a:t>е_</a:t>
            </a:r>
            <a:r>
              <a:rPr lang="ru-RU" sz="2400" b="1" dirty="0" smtClean="0"/>
              <a:t> _ _    (леса,  пела)</a:t>
            </a: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endParaRPr lang="ru-RU" sz="4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428860" y="3643314"/>
            <a:ext cx="6286544" cy="2786082"/>
          </a:xfrm>
          <a:solidFill>
            <a:schemeClr val="accent4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Слова - невидимки.</a:t>
            </a:r>
          </a:p>
          <a:p>
            <a:pPr>
              <a:buNone/>
            </a:pPr>
            <a:endParaRPr lang="ru-RU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Я толстоногий и большой.        С_ _ _.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Я там, где боль. Я – ах, я – ой!   С_ _ _.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На мне кузнечики звенят.         С_ _ _ 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А я – конечный результат.           _ _ _ _. 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(Ответ: слон, стон, стог, итог).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64294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Упражнения, вырабатывающие внимание к слову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2844" y="928670"/>
            <a:ext cx="8786874" cy="3429024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ru-RU" sz="2900" b="1" i="1" dirty="0" smtClean="0">
                <a:solidFill>
                  <a:srgbClr val="FF0000"/>
                </a:solidFill>
              </a:rPr>
              <a:t>Чтение слов на карточке за короткое время.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 smtClean="0"/>
          </a:p>
          <a:p>
            <a:pPr>
              <a:buNone/>
            </a:pPr>
            <a:r>
              <a:rPr lang="ru-RU" sz="3200" b="1" dirty="0" smtClean="0">
                <a:solidFill>
                  <a:srgbClr val="0070C0"/>
                </a:solidFill>
              </a:rPr>
              <a:t>вода, вата, море, лето, корова, собака, молоко</a:t>
            </a:r>
          </a:p>
          <a:p>
            <a:pPr>
              <a:buNone/>
            </a:pPr>
            <a:r>
              <a:rPr lang="ru-RU" sz="3200" b="1" dirty="0" smtClean="0"/>
              <a:t>лодка, цветок, пирамида, бабочка, чистота</a:t>
            </a:r>
          </a:p>
          <a:p>
            <a:r>
              <a:rPr lang="ru-RU" sz="2800" b="1" i="1" dirty="0" smtClean="0">
                <a:solidFill>
                  <a:srgbClr val="FF0000"/>
                </a:solidFill>
              </a:rPr>
              <a:t>Тренировка  в чтении однокоренных слов разных частей речи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    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     Вода, водный, водяной, водопад, водопровод, водянистый, наводнение.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/>
              <a:t>Родина, родной, родимый, родитель, родить.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70C0"/>
                </a:solidFill>
              </a:rPr>
              <a:t>Спросить, спрашивали, спросят, спрошу, спросим, спросили, спросил, поспрашиваю, переспрошу, выспросить.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214282" y="4432141"/>
            <a:ext cx="7358114" cy="2425859"/>
          </a:xfrm>
          <a:solidFill>
            <a:schemeClr val="bg1"/>
          </a:solidFill>
        </p:spPr>
        <p:txBody>
          <a:bodyPr>
            <a:normAutofit fontScale="70000" lnSpcReduction="20000"/>
          </a:bodyPr>
          <a:lstStyle/>
          <a:p>
            <a:r>
              <a:rPr lang="ru-RU" sz="2900" b="1" i="1" dirty="0" smtClean="0">
                <a:solidFill>
                  <a:srgbClr val="FF0000"/>
                </a:solidFill>
              </a:rPr>
              <a:t>Чтение слов, записанных пирамидкой</a:t>
            </a:r>
            <a:r>
              <a:rPr lang="ru-RU" sz="1600" dirty="0" smtClean="0"/>
              <a:t>.</a:t>
            </a:r>
          </a:p>
          <a:p>
            <a:endParaRPr lang="ru-RU" sz="1600" b="1" i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400" b="1" dirty="0" smtClean="0">
                <a:solidFill>
                  <a:srgbClr val="00B050"/>
                </a:solidFill>
              </a:rPr>
              <a:t>    бури                                                        </a:t>
            </a:r>
            <a:r>
              <a:rPr lang="ru-RU" sz="3400" b="1" dirty="0" smtClean="0">
                <a:solidFill>
                  <a:srgbClr val="0070C0"/>
                </a:solidFill>
              </a:rPr>
              <a:t>снег       </a:t>
            </a:r>
            <a:r>
              <a:rPr lang="ru-RU" sz="3400" b="1" dirty="0" smtClean="0">
                <a:solidFill>
                  <a:srgbClr val="00B050"/>
                </a:solidFill>
              </a:rPr>
              <a:t>     </a:t>
            </a:r>
            <a:br>
              <a:rPr lang="ru-RU" sz="3400" b="1" dirty="0" smtClean="0">
                <a:solidFill>
                  <a:srgbClr val="00B050"/>
                </a:solidFill>
              </a:rPr>
            </a:br>
            <a:r>
              <a:rPr lang="ru-RU" sz="3400" b="1" dirty="0" smtClean="0">
                <a:solidFill>
                  <a:srgbClr val="00B050"/>
                </a:solidFill>
              </a:rPr>
              <a:t>ветры                                                     </a:t>
            </a:r>
            <a:r>
              <a:rPr lang="ru-RU" sz="3400" b="1" dirty="0" smtClean="0">
                <a:solidFill>
                  <a:srgbClr val="0070C0"/>
                </a:solidFill>
              </a:rPr>
              <a:t>весна</a:t>
            </a:r>
            <a:r>
              <a:rPr lang="ru-RU" sz="3400" b="1" dirty="0" smtClean="0">
                <a:solidFill>
                  <a:srgbClr val="00B050"/>
                </a:solidFill>
              </a:rPr>
              <a:t/>
            </a:r>
            <a:br>
              <a:rPr lang="ru-RU" sz="3400" b="1" dirty="0" smtClean="0">
                <a:solidFill>
                  <a:srgbClr val="00B050"/>
                </a:solidFill>
              </a:rPr>
            </a:br>
            <a:r>
              <a:rPr lang="ru-RU" sz="3400" b="1" dirty="0" smtClean="0">
                <a:solidFill>
                  <a:srgbClr val="00B050"/>
                </a:solidFill>
              </a:rPr>
              <a:t>ураганы                                                 </a:t>
            </a:r>
            <a:r>
              <a:rPr lang="ru-RU" sz="3400" b="1" dirty="0" smtClean="0">
                <a:solidFill>
                  <a:srgbClr val="0070C0"/>
                </a:solidFill>
              </a:rPr>
              <a:t>ручьи     </a:t>
            </a:r>
            <a:r>
              <a:rPr lang="ru-RU" sz="3400" b="1" dirty="0" smtClean="0">
                <a:solidFill>
                  <a:srgbClr val="00B050"/>
                </a:solidFill>
              </a:rPr>
              <a:t/>
            </a:r>
            <a:br>
              <a:rPr lang="ru-RU" sz="3400" b="1" dirty="0" smtClean="0">
                <a:solidFill>
                  <a:srgbClr val="00B050"/>
                </a:solidFill>
              </a:rPr>
            </a:br>
            <a:r>
              <a:rPr lang="ru-RU" sz="3400" b="1" dirty="0" smtClean="0">
                <a:solidFill>
                  <a:srgbClr val="00B050"/>
                </a:solidFill>
              </a:rPr>
              <a:t>разыграйся                                          </a:t>
            </a:r>
            <a:r>
              <a:rPr lang="ru-RU" sz="3400" b="1" dirty="0" smtClean="0">
                <a:solidFill>
                  <a:srgbClr val="0070C0"/>
                </a:solidFill>
              </a:rPr>
              <a:t>побежали</a:t>
            </a:r>
            <a:r>
              <a:rPr lang="ru-RU" sz="3400" b="1" dirty="0" smtClean="0">
                <a:solidFill>
                  <a:srgbClr val="00B050"/>
                </a:solidFill>
              </a:rPr>
              <a:t/>
            </a:r>
            <a:br>
              <a:rPr lang="ru-RU" sz="3400" b="1" dirty="0" smtClean="0">
                <a:solidFill>
                  <a:srgbClr val="00B050"/>
                </a:solidFill>
              </a:rPr>
            </a:br>
            <a:r>
              <a:rPr lang="ru-RU" sz="3400" b="1" dirty="0" smtClean="0">
                <a:solidFill>
                  <a:srgbClr val="00B050"/>
                </a:solidFill>
              </a:rPr>
              <a:t>заморозить                                           </a:t>
            </a:r>
            <a:r>
              <a:rPr lang="ru-RU" sz="3400" b="1" dirty="0" smtClean="0">
                <a:solidFill>
                  <a:srgbClr val="0070C0"/>
                </a:solidFill>
              </a:rPr>
              <a:t>зазеленела</a:t>
            </a:r>
            <a:br>
              <a:rPr lang="ru-RU" sz="3400" b="1" dirty="0" smtClean="0">
                <a:solidFill>
                  <a:srgbClr val="0070C0"/>
                </a:solidFill>
              </a:rPr>
            </a:br>
            <a:endParaRPr lang="ru-RU" sz="3400" b="1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64" y="214290"/>
            <a:ext cx="8715436" cy="438896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rgbClr val="0070C0"/>
                </a:solidFill>
              </a:rPr>
              <a:t>Развитие скорости чтения при чтении вслух и молча 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714356"/>
            <a:ext cx="6500858" cy="421484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</a:rPr>
              <a:t>Слитное прочтение двух стоящих рядом букв.</a:t>
            </a:r>
            <a:r>
              <a:rPr lang="ru-RU" sz="2000" i="1" dirty="0" smtClean="0">
                <a:solidFill>
                  <a:srgbClr val="FF0000"/>
                </a:solidFill>
              </a:rPr>
              <a:t> </a:t>
            </a:r>
            <a:endParaRPr lang="ru-RU" sz="2000" i="1" dirty="0" smtClean="0"/>
          </a:p>
          <a:p>
            <a:pPr>
              <a:buNone/>
            </a:pPr>
            <a:r>
              <a:rPr lang="ru-RU" sz="2400" b="1" dirty="0" err="1" smtClean="0"/>
              <a:t>Аа</a:t>
            </a:r>
            <a:r>
              <a:rPr lang="ru-RU" sz="2400" b="1" dirty="0" smtClean="0"/>
              <a:t> уа ау </a:t>
            </a:r>
            <a:r>
              <a:rPr lang="ru-RU" sz="2400" b="1" dirty="0" err="1" smtClean="0"/>
              <a:t>иа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ея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ия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ао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яя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яю</a:t>
            </a:r>
            <a:r>
              <a:rPr lang="ru-RU" sz="2400" b="1" dirty="0" smtClean="0"/>
              <a:t> ее ею</a:t>
            </a:r>
          </a:p>
          <a:p>
            <a:pPr>
              <a:buNone/>
            </a:pPr>
            <a:r>
              <a:rPr lang="ru-RU" sz="2400" b="1" dirty="0" err="1" smtClean="0"/>
              <a:t>Ед</a:t>
            </a:r>
            <a:r>
              <a:rPr lang="ru-RU" sz="2400" b="1" dirty="0" smtClean="0"/>
              <a:t> еж </a:t>
            </a:r>
            <a:r>
              <a:rPr lang="ru-RU" sz="2400" b="1" dirty="0" err="1" smtClean="0"/>
              <a:t>ек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иж</a:t>
            </a:r>
            <a:r>
              <a:rPr lang="ru-RU" sz="2400" b="1" dirty="0" smtClean="0"/>
              <a:t> из </a:t>
            </a:r>
            <a:r>
              <a:rPr lang="ru-RU" sz="2400" b="1" dirty="0" err="1" smtClean="0"/>
              <a:t>ик</a:t>
            </a:r>
            <a:r>
              <a:rPr lang="ru-RU" sz="2400" b="1" dirty="0" smtClean="0"/>
              <a:t> ил им </a:t>
            </a:r>
            <a:r>
              <a:rPr lang="ru-RU" sz="2400" b="1" dirty="0" err="1" smtClean="0"/>
              <a:t>иф</a:t>
            </a:r>
            <a:r>
              <a:rPr lang="ru-RU" sz="2400" b="1" dirty="0" smtClean="0"/>
              <a:t> их ой!</a:t>
            </a:r>
          </a:p>
          <a:p>
            <a:pPr>
              <a:buNone/>
            </a:pPr>
            <a:r>
              <a:rPr lang="ru-RU" sz="2400" b="1" dirty="0" smtClean="0"/>
              <a:t>Ом он ос от ох </a:t>
            </a:r>
            <a:r>
              <a:rPr lang="ru-RU" sz="2400" b="1" dirty="0" err="1" smtClean="0"/>
              <a:t>ош</a:t>
            </a:r>
            <a:r>
              <a:rPr lang="ru-RU" sz="2400" b="1" dirty="0" smtClean="0"/>
              <a:t> уж ум ус ух! </a:t>
            </a:r>
          </a:p>
          <a:p>
            <a:pPr>
              <a:buNone/>
            </a:pPr>
            <a:r>
              <a:rPr lang="ru-RU" sz="2400" b="1" dirty="0" smtClean="0"/>
              <a:t>Эй! Эх! Юг юз </a:t>
            </a:r>
            <a:r>
              <a:rPr lang="ru-RU" sz="2400" b="1" dirty="0" err="1" smtClean="0"/>
              <a:t>юм</a:t>
            </a:r>
            <a:r>
              <a:rPr lang="ru-RU" sz="2400" b="1" dirty="0" smtClean="0"/>
              <a:t> юн яд як ял Ян </a:t>
            </a:r>
          </a:p>
          <a:p>
            <a:pPr>
              <a:buNone/>
            </a:pPr>
            <a:r>
              <a:rPr lang="ru-RU" sz="2400" b="1" dirty="0" smtClean="0"/>
              <a:t>Ба бы </a:t>
            </a:r>
            <a:r>
              <a:rPr lang="ru-RU" sz="2400" b="1" dirty="0" err="1" smtClean="0"/>
              <a:t>бэ-э-э</a:t>
            </a:r>
            <a:r>
              <a:rPr lang="ru-RU" sz="2400" b="1" dirty="0" smtClean="0"/>
              <a:t> во! Вы га да же за </a:t>
            </a:r>
          </a:p>
          <a:p>
            <a:pPr>
              <a:buNone/>
            </a:pPr>
            <a:r>
              <a:rPr lang="ru-RU" sz="2400" b="1" dirty="0" err="1" smtClean="0"/>
              <a:t>Ка</a:t>
            </a:r>
            <a:r>
              <a:rPr lang="ru-RU" sz="2400" b="1" dirty="0" smtClean="0"/>
              <a:t> ли </a:t>
            </a:r>
            <a:r>
              <a:rPr lang="ru-RU" sz="2400" b="1" dirty="0" err="1" smtClean="0"/>
              <a:t>лю</a:t>
            </a:r>
            <a:r>
              <a:rPr lang="ru-RU" sz="2400" b="1" dirty="0" smtClean="0"/>
              <a:t> ля ми </a:t>
            </a:r>
            <a:r>
              <a:rPr lang="ru-RU" sz="2400" b="1" dirty="0" err="1" smtClean="0"/>
              <a:t>му-у-у</a:t>
            </a:r>
            <a:r>
              <a:rPr lang="ru-RU" sz="2400" b="1" dirty="0" smtClean="0"/>
              <a:t> мы </a:t>
            </a:r>
            <a:r>
              <a:rPr lang="ru-RU" sz="2400" b="1" dirty="0" err="1" smtClean="0"/>
              <a:t>мэ-э-э</a:t>
            </a:r>
            <a:endParaRPr lang="ru-RU" sz="2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86380" y="3143248"/>
            <a:ext cx="3643338" cy="3354553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Чтение трёхбуквенных сочетаний и слов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Ага  бай  сам  шар  пах</a:t>
            </a:r>
          </a:p>
          <a:p>
            <a:pPr>
              <a:buNone/>
            </a:pPr>
            <a:r>
              <a:rPr lang="ru-RU" b="1" dirty="0" smtClean="0"/>
              <a:t>Аут  баз  бык  </a:t>
            </a:r>
            <a:r>
              <a:rPr lang="ru-RU" b="1" dirty="0" err="1" smtClean="0"/>
              <a:t>бер</a:t>
            </a:r>
            <a:r>
              <a:rPr lang="ru-RU" b="1" dirty="0" smtClean="0"/>
              <a:t>  вон</a:t>
            </a:r>
          </a:p>
          <a:p>
            <a:pPr>
              <a:buNone/>
            </a:pPr>
            <a:r>
              <a:rPr lang="ru-RU" b="1" dirty="0" smtClean="0"/>
              <a:t>Выя  дар  дом  бей  ели</a:t>
            </a:r>
          </a:p>
          <a:p>
            <a:pPr>
              <a:buNone/>
            </a:pPr>
            <a:r>
              <a:rPr lang="ru-RU" b="1" dirty="0" smtClean="0"/>
              <a:t>Ему  Зея  сею  уже  зал </a:t>
            </a:r>
          </a:p>
          <a:p>
            <a:pPr>
              <a:buNone/>
            </a:pPr>
            <a:r>
              <a:rPr lang="ru-RU" b="1" dirty="0" smtClean="0"/>
              <a:t>Ива  тик  хил  зим  лиф</a:t>
            </a:r>
          </a:p>
          <a:p>
            <a:pPr>
              <a:buNone/>
            </a:pPr>
            <a:r>
              <a:rPr lang="ru-RU" b="1" dirty="0" smtClean="0"/>
              <a:t>Тих  бия  кар  лих  люк</a:t>
            </a:r>
          </a:p>
          <a:p>
            <a:pPr>
              <a:buNone/>
            </a:pPr>
            <a:r>
              <a:rPr lang="ru-RU" b="1" dirty="0" smtClean="0"/>
              <a:t>Ляп  миф  мул  мыс  мер</a:t>
            </a:r>
          </a:p>
          <a:p>
            <a:pPr>
              <a:buNone/>
            </a:pPr>
            <a:r>
              <a:rPr lang="ru-RU" b="1" dirty="0" smtClean="0"/>
              <a:t>Нас  нет  нищ  нот  гну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642918"/>
            <a:ext cx="6715172" cy="2928958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Чтение буквосочетаний со стечением нескольких согласных в конце слова.</a:t>
            </a:r>
          </a:p>
          <a:p>
            <a:pPr>
              <a:buNone/>
            </a:pPr>
            <a:r>
              <a:rPr lang="ru-RU" dirty="0" smtClean="0"/>
              <a:t>Бокс борт борщ верх волк</a:t>
            </a:r>
          </a:p>
          <a:p>
            <a:pPr>
              <a:buNone/>
            </a:pPr>
            <a:r>
              <a:rPr lang="ru-RU" dirty="0" smtClean="0"/>
              <a:t>Гонг диск Ейск зюйд </a:t>
            </a:r>
            <a:r>
              <a:rPr lang="ru-RU" dirty="0" err="1" smtClean="0"/>
              <a:t>Иезд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Лувр люфт лязг матч мозг</a:t>
            </a:r>
          </a:p>
          <a:p>
            <a:pPr>
              <a:buNone/>
            </a:pPr>
            <a:r>
              <a:rPr lang="ru-RU" dirty="0" err="1" smtClean="0"/>
              <a:t>Непр</a:t>
            </a:r>
            <a:r>
              <a:rPr lang="ru-RU" dirty="0" smtClean="0"/>
              <a:t> порт корт пунш </a:t>
            </a:r>
            <a:r>
              <a:rPr lang="ru-RU" dirty="0" err="1" smtClean="0"/>
              <a:t>Рижт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Факт финт фунт шурф щедр и др.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86182" y="4143380"/>
            <a:ext cx="4900618" cy="22115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i="1" dirty="0" smtClean="0"/>
              <a:t>            </a:t>
            </a:r>
            <a:r>
              <a:rPr lang="ru-RU" b="1" i="1" dirty="0" smtClean="0">
                <a:solidFill>
                  <a:srgbClr val="FF0000"/>
                </a:solidFill>
              </a:rPr>
              <a:t>Фразы для чтения.</a:t>
            </a:r>
          </a:p>
          <a:p>
            <a:pPr>
              <a:buNone/>
            </a:pPr>
            <a:r>
              <a:rPr lang="ru-RU" dirty="0" smtClean="0"/>
              <a:t>Морж мёрз, но полз.</a:t>
            </a:r>
          </a:p>
          <a:p>
            <a:pPr>
              <a:buNone/>
            </a:pPr>
            <a:r>
              <a:rPr lang="ru-RU" dirty="0" smtClean="0"/>
              <a:t>Майкл ел борщ и торт.</a:t>
            </a:r>
          </a:p>
          <a:p>
            <a:pPr>
              <a:buNone/>
            </a:pPr>
            <a:r>
              <a:rPr lang="ru-RU" dirty="0" smtClean="0"/>
              <a:t>На борт жал болт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928670"/>
            <a:ext cx="5357850" cy="4286280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Чтение наиболее трудных однослоговых слов.</a:t>
            </a:r>
            <a:r>
              <a:rPr lang="ru-RU" sz="2000" i="1" dirty="0" smtClean="0">
                <a:solidFill>
                  <a:srgbClr val="FF0000"/>
                </a:solidFill>
              </a:rPr>
              <a:t>  </a:t>
            </a:r>
          </a:p>
          <a:p>
            <a:endParaRPr lang="ru-RU" sz="2000" dirty="0" smtClean="0"/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Вверх взмах взнос взмыл вклад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Гвалт тракт Днепр Днестр дрозд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Монстр перст пёстр пункт склад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Смысл спорт столб стаж треск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Хвост Холмс штамп штурм</a:t>
            </a:r>
          </a:p>
          <a:p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282" y="3286124"/>
            <a:ext cx="4357718" cy="3571876"/>
          </a:xfrm>
          <a:solidFill>
            <a:schemeClr val="bg1"/>
          </a:solidFill>
        </p:spPr>
        <p:txBody>
          <a:bodyPr>
            <a:normAutofit fontScale="40000" lnSpcReduction="20000"/>
          </a:bodyPr>
          <a:lstStyle/>
          <a:p>
            <a:r>
              <a:rPr lang="ru-RU" sz="4200" b="1" dirty="0" smtClean="0">
                <a:solidFill>
                  <a:srgbClr val="FF0000"/>
                </a:solidFill>
              </a:rPr>
              <a:t>Чтение двуслоговых слов.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00B050"/>
                </a:solidFill>
              </a:rPr>
              <a:t>Аббат          бедных          браво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00B050"/>
                </a:solidFill>
              </a:rPr>
              <a:t>Абсурд        без фар          брикет</a:t>
            </a:r>
          </a:p>
          <a:p>
            <a:pPr>
              <a:buNone/>
            </a:pPr>
            <a:r>
              <a:rPr lang="ru-RU" sz="4200" b="1" dirty="0" err="1" smtClean="0">
                <a:solidFill>
                  <a:srgbClr val="00B050"/>
                </a:solidFill>
              </a:rPr>
              <a:t>Аган</a:t>
            </a:r>
            <a:r>
              <a:rPr lang="ru-RU" sz="4200" b="1" dirty="0" smtClean="0">
                <a:solidFill>
                  <a:srgbClr val="00B050"/>
                </a:solidFill>
              </a:rPr>
              <a:t>             белый            бронза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00B050"/>
                </a:solidFill>
              </a:rPr>
              <a:t> </a:t>
            </a:r>
          </a:p>
          <a:p>
            <a:pPr>
              <a:buNone/>
            </a:pPr>
            <a:r>
              <a:rPr lang="ru-RU" sz="4200" b="1" i="1" dirty="0" smtClean="0">
                <a:solidFill>
                  <a:srgbClr val="00B050"/>
                </a:solidFill>
              </a:rPr>
              <a:t>Фразы для чтения.</a:t>
            </a:r>
            <a:endParaRPr lang="ru-RU" sz="4200" b="1" dirty="0" smtClean="0">
              <a:solidFill>
                <a:srgbClr val="00B050"/>
              </a:solidFill>
            </a:endParaRPr>
          </a:p>
          <a:p>
            <a:pPr>
              <a:buNone/>
            </a:pPr>
            <a:r>
              <a:rPr lang="ru-RU" sz="4200" b="1" dirty="0" smtClean="0">
                <a:solidFill>
                  <a:srgbClr val="00B050"/>
                </a:solidFill>
              </a:rPr>
              <a:t>Я вверх вёз хлеб.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00B050"/>
                </a:solidFill>
              </a:rPr>
              <a:t>Жнец ждал.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00B050"/>
                </a:solidFill>
              </a:rPr>
              <a:t>Плох дом.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00B050"/>
                </a:solidFill>
              </a:rPr>
              <a:t>На наш дом грач сел.</a:t>
            </a:r>
          </a:p>
          <a:p>
            <a:pPr>
              <a:buNone/>
            </a:pPr>
            <a:r>
              <a:rPr lang="ru-RU" sz="4200" b="1" dirty="0" smtClean="0">
                <a:solidFill>
                  <a:srgbClr val="00B050"/>
                </a:solidFill>
              </a:rPr>
              <a:t/>
            </a:r>
            <a:br>
              <a:rPr lang="ru-RU" sz="4200" b="1" dirty="0" smtClean="0">
                <a:solidFill>
                  <a:srgbClr val="00B050"/>
                </a:solidFill>
              </a:rPr>
            </a:br>
            <a:r>
              <a:rPr lang="ru-RU" sz="4200" b="1" dirty="0" smtClean="0">
                <a:solidFill>
                  <a:srgbClr val="00B05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Развитие речевого аппарата.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8258204" cy="2437609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Дыхательная гимнастика </a:t>
            </a:r>
          </a:p>
          <a:p>
            <a:r>
              <a:rPr lang="ru-RU" sz="3600" b="1" i="1" dirty="0" smtClean="0"/>
              <a:t> </a:t>
            </a:r>
            <a:r>
              <a:rPr lang="ru-RU" sz="3600" dirty="0" smtClean="0"/>
              <a:t>Артикуляционная гимнастика</a:t>
            </a:r>
          </a:p>
          <a:p>
            <a:r>
              <a:rPr lang="ru-RU" sz="3600" dirty="0" smtClean="0"/>
              <a:t>Фонетическая зарядка </a:t>
            </a: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714348" y="3714751"/>
            <a:ext cx="7972452" cy="264017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214291"/>
            <a:ext cx="7643866" cy="271464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300" b="1" dirty="0" smtClean="0">
                <a:solidFill>
                  <a:srgbClr val="0070C0"/>
                </a:solidFill>
              </a:rPr>
              <a:t>Дыхательная гимнастика</a:t>
            </a:r>
          </a:p>
          <a:p>
            <a:endParaRPr lang="ru-RU" sz="2400" dirty="0" smtClean="0"/>
          </a:p>
          <a:p>
            <a:r>
              <a:rPr lang="ru-RU" sz="2200" b="1" dirty="0" smtClean="0">
                <a:solidFill>
                  <a:srgbClr val="FF0000"/>
                </a:solidFill>
              </a:rPr>
              <a:t>Обрызгайте белье водой</a:t>
            </a:r>
            <a:r>
              <a:rPr lang="ru-RU" sz="2200" dirty="0" smtClean="0">
                <a:solidFill>
                  <a:srgbClr val="FF0000"/>
                </a:solidFill>
              </a:rPr>
              <a:t> </a:t>
            </a:r>
          </a:p>
          <a:p>
            <a:pPr>
              <a:buNone/>
            </a:pPr>
            <a:r>
              <a:rPr lang="ru-RU" sz="2200" dirty="0" smtClean="0"/>
              <a:t>    ( в один прием, три, пять).</a:t>
            </a:r>
          </a:p>
          <a:p>
            <a:pPr>
              <a:buNone/>
            </a:pPr>
            <a:r>
              <a:rPr lang="ru-RU" sz="2200" dirty="0" smtClean="0"/>
              <a:t>     Глубокий вдох и имитация разбрызгивания воды на белье.</a:t>
            </a:r>
          </a:p>
          <a:p>
            <a:r>
              <a:rPr lang="ru-RU" sz="2200" b="1" dirty="0" smtClean="0">
                <a:solidFill>
                  <a:srgbClr val="FF0000"/>
                </a:solidFill>
              </a:rPr>
              <a:t>В цветочном магазине. </a:t>
            </a:r>
            <a:endParaRPr lang="ru-RU" sz="22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200" dirty="0" smtClean="0"/>
              <a:t>     Представьте, что вы пришли в магазин цветов и почувствовали восхитительный аромат цветущих растений. Сделайте шумный вдох носом и выдох (2 – 3 раза).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596" y="3071810"/>
            <a:ext cx="8001056" cy="3354553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3300" b="1" dirty="0" smtClean="0">
                <a:solidFill>
                  <a:srgbClr val="0070C0"/>
                </a:solidFill>
              </a:rPr>
              <a:t>Артикуляционная гимнастика</a:t>
            </a:r>
          </a:p>
          <a:p>
            <a:endParaRPr lang="ru-RU" sz="2400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FF0000"/>
                </a:solidFill>
              </a:rPr>
              <a:t>АОУЫЭ,  ЯЁЮИЕ,  АЯОЁУЮЭЕЫИ…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B050"/>
                </a:solidFill>
              </a:rPr>
              <a:t>АО, УА, АЫ, ИО, ЭА, АУ…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0070C0"/>
                </a:solidFill>
              </a:rPr>
              <a:t>З-С-Ж, Ш-Ж-С, С-Ч-Щ</a:t>
            </a:r>
            <a:r>
              <a:rPr lang="ru-RU" b="1" dirty="0" smtClean="0"/>
              <a:t>…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Б-В-Г-Д-Ж-З, П-Ф-К-Т-Ш-С…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solidFill>
                  <a:srgbClr val="00B050"/>
                </a:solidFill>
              </a:rPr>
              <a:t>Ба-бя</a:t>
            </a:r>
            <a:r>
              <a:rPr lang="ru-RU" b="1" dirty="0" smtClean="0">
                <a:solidFill>
                  <a:srgbClr val="00B050"/>
                </a:solidFill>
              </a:rPr>
              <a:t>   </a:t>
            </a:r>
            <a:r>
              <a:rPr lang="ru-RU" b="1" dirty="0" err="1" smtClean="0">
                <a:solidFill>
                  <a:srgbClr val="00B050"/>
                </a:solidFill>
              </a:rPr>
              <a:t>бо-бё</a:t>
            </a:r>
            <a:r>
              <a:rPr lang="ru-RU" b="1" dirty="0" smtClean="0">
                <a:solidFill>
                  <a:srgbClr val="00B050"/>
                </a:solidFill>
              </a:rPr>
              <a:t>   </a:t>
            </a:r>
            <a:r>
              <a:rPr lang="ru-RU" b="1" dirty="0" err="1" smtClean="0">
                <a:solidFill>
                  <a:srgbClr val="00B050"/>
                </a:solidFill>
              </a:rPr>
              <a:t>бу-бю</a:t>
            </a:r>
            <a:r>
              <a:rPr lang="ru-RU" b="1" dirty="0" smtClean="0">
                <a:solidFill>
                  <a:srgbClr val="00B050"/>
                </a:solidFill>
              </a:rPr>
              <a:t>  </a:t>
            </a:r>
            <a:r>
              <a:rPr lang="ru-RU" b="1" dirty="0" err="1" smtClean="0">
                <a:solidFill>
                  <a:srgbClr val="00B050"/>
                </a:solidFill>
              </a:rPr>
              <a:t>бэ-бе</a:t>
            </a:r>
            <a:r>
              <a:rPr lang="ru-RU" b="1" dirty="0" smtClean="0">
                <a:solidFill>
                  <a:srgbClr val="00B050"/>
                </a:solidFill>
              </a:rPr>
              <a:t>   </a:t>
            </a:r>
            <a:r>
              <a:rPr lang="ru-RU" b="1" dirty="0" err="1" smtClean="0">
                <a:solidFill>
                  <a:srgbClr val="00B050"/>
                </a:solidFill>
              </a:rPr>
              <a:t>бы-би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solidFill>
                  <a:srgbClr val="0070C0"/>
                </a:solidFill>
              </a:rPr>
              <a:t>За-зя</a:t>
            </a:r>
            <a:r>
              <a:rPr lang="ru-RU" b="1" dirty="0" smtClean="0">
                <a:solidFill>
                  <a:srgbClr val="0070C0"/>
                </a:solidFill>
              </a:rPr>
              <a:t>    </a:t>
            </a:r>
            <a:r>
              <a:rPr lang="ru-RU" b="1" dirty="0" err="1" smtClean="0">
                <a:solidFill>
                  <a:srgbClr val="0070C0"/>
                </a:solidFill>
              </a:rPr>
              <a:t>зо-зё</a:t>
            </a:r>
            <a:r>
              <a:rPr lang="ru-RU" b="1" dirty="0" smtClean="0">
                <a:solidFill>
                  <a:srgbClr val="0070C0"/>
                </a:solidFill>
              </a:rPr>
              <a:t>    </a:t>
            </a:r>
            <a:r>
              <a:rPr lang="ru-RU" b="1" dirty="0" err="1" smtClean="0">
                <a:solidFill>
                  <a:srgbClr val="0070C0"/>
                </a:solidFill>
              </a:rPr>
              <a:t>зу-зю</a:t>
            </a:r>
            <a:r>
              <a:rPr lang="ru-RU" b="1" dirty="0" smtClean="0">
                <a:solidFill>
                  <a:srgbClr val="0070C0"/>
                </a:solidFill>
              </a:rPr>
              <a:t>    </a:t>
            </a:r>
            <a:r>
              <a:rPr lang="ru-RU" b="1" dirty="0" err="1" smtClean="0">
                <a:solidFill>
                  <a:srgbClr val="0070C0"/>
                </a:solidFill>
              </a:rPr>
              <a:t>зэ-зе</a:t>
            </a:r>
            <a:r>
              <a:rPr lang="ru-RU" b="1" dirty="0" smtClean="0">
                <a:solidFill>
                  <a:srgbClr val="0070C0"/>
                </a:solidFill>
              </a:rPr>
              <a:t>    </a:t>
            </a:r>
            <a:r>
              <a:rPr lang="ru-RU" b="1" dirty="0" err="1" smtClean="0">
                <a:solidFill>
                  <a:srgbClr val="0070C0"/>
                </a:solidFill>
              </a:rPr>
              <a:t>зы-зи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err="1" smtClean="0">
                <a:solidFill>
                  <a:srgbClr val="C00000"/>
                </a:solidFill>
              </a:rPr>
              <a:t>Тра-тро-тру-три</a:t>
            </a:r>
            <a:r>
              <a:rPr lang="ru-RU" b="1" dirty="0" smtClean="0">
                <a:solidFill>
                  <a:srgbClr val="C00000"/>
                </a:solidFill>
              </a:rPr>
              <a:t>     </a:t>
            </a:r>
            <a:r>
              <a:rPr lang="ru-RU" b="1" dirty="0" err="1" smtClean="0">
                <a:solidFill>
                  <a:srgbClr val="C00000"/>
                </a:solidFill>
              </a:rPr>
              <a:t>бра-бро-бру-бри</a:t>
            </a:r>
            <a:r>
              <a:rPr lang="ru-RU" b="1" dirty="0" smtClean="0">
                <a:solidFill>
                  <a:srgbClr val="C00000"/>
                </a:solidFill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596" y="785793"/>
            <a:ext cx="6500858" cy="2714645"/>
          </a:xfrm>
          <a:solidFill>
            <a:schemeClr val="bg2"/>
          </a:solidFill>
        </p:spPr>
        <p:txBody>
          <a:bodyPr>
            <a:normAutofit fontScale="85000" lnSpcReduction="10000"/>
          </a:bodyPr>
          <a:lstStyle/>
          <a:p>
            <a:pPr lvl="0"/>
            <a:r>
              <a:rPr lang="ru-RU" b="1" dirty="0" smtClean="0">
                <a:solidFill>
                  <a:srgbClr val="FF0000"/>
                </a:solidFill>
              </a:rPr>
              <a:t>Чтение </a:t>
            </a:r>
            <a:r>
              <a:rPr lang="ru-RU" b="1" dirty="0" err="1" smtClean="0">
                <a:solidFill>
                  <a:srgbClr val="FF0000"/>
                </a:solidFill>
              </a:rPr>
              <a:t>чистоговорок</a:t>
            </a:r>
            <a:r>
              <a:rPr lang="ru-RU" u="sng" dirty="0" smtClean="0"/>
              <a:t>.</a:t>
            </a:r>
          </a:p>
          <a:p>
            <a:pPr lvl="0">
              <a:buNone/>
            </a:pP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dirty="0" err="1" smtClean="0"/>
              <a:t>Жа-жа-жа</a:t>
            </a:r>
            <a:r>
              <a:rPr lang="ru-RU" dirty="0" smtClean="0"/>
              <a:t> – есть иголки у ежа.</a:t>
            </a:r>
            <a:br>
              <a:rPr lang="ru-RU" dirty="0" smtClean="0"/>
            </a:br>
            <a:r>
              <a:rPr lang="ru-RU" dirty="0" err="1" smtClean="0"/>
              <a:t>Жу-жу-жу</a:t>
            </a:r>
            <a:r>
              <a:rPr lang="ru-RU" dirty="0" smtClean="0"/>
              <a:t> – молока дадим ежу.</a:t>
            </a:r>
            <a:br>
              <a:rPr lang="ru-RU" dirty="0" smtClean="0"/>
            </a:br>
            <a:r>
              <a:rPr lang="ru-RU" dirty="0" err="1" smtClean="0"/>
              <a:t>Ло-ло-ло</a:t>
            </a:r>
            <a:r>
              <a:rPr lang="ru-RU" dirty="0" smtClean="0"/>
              <a:t> – на улице тепло.</a:t>
            </a:r>
            <a:br>
              <a:rPr lang="ru-RU" dirty="0" smtClean="0"/>
            </a:br>
            <a:r>
              <a:rPr lang="ru-RU" dirty="0" err="1" smtClean="0"/>
              <a:t>Му-му-му</a:t>
            </a:r>
            <a:r>
              <a:rPr lang="ru-RU" dirty="0" smtClean="0"/>
              <a:t> – молока кому?</a:t>
            </a:r>
            <a:br>
              <a:rPr lang="ru-RU" dirty="0" smtClean="0"/>
            </a:br>
            <a:r>
              <a:rPr lang="ru-RU" dirty="0" err="1" smtClean="0"/>
              <a:t>Ко-ко-ко</a:t>
            </a:r>
            <a:r>
              <a:rPr lang="ru-RU" dirty="0" smtClean="0"/>
              <a:t> – пейте, дети, молоко.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214546" y="3714752"/>
            <a:ext cx="6929454" cy="278304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Чтение и четкое проговаривание скороговорок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00B050"/>
                </a:solidFill>
              </a:rPr>
              <a:t>Утром, присев на пригорке, учат сороки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скороговорки.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От топота копыт пыль по полю летит.</a:t>
            </a:r>
          </a:p>
          <a:p>
            <a:pPr>
              <a:buNone/>
            </a:pPr>
            <a:r>
              <a:rPr lang="ru-RU" b="1" dirty="0" smtClean="0">
                <a:solidFill>
                  <a:srgbClr val="00B050"/>
                </a:solidFill>
              </a:rPr>
              <a:t>Шел Егор через двор с топором чинить забор.</a:t>
            </a:r>
          </a:p>
          <a:p>
            <a:pPr>
              <a:buNone/>
            </a:pPr>
            <a:r>
              <a:rPr lang="ru-RU" b="1" dirty="0" smtClean="0">
                <a:solidFill>
                  <a:srgbClr val="0070C0"/>
                </a:solidFill>
              </a:rPr>
              <a:t>Проворонила ворона вороненка.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642918"/>
            <a:ext cx="7858148" cy="1214446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70C0"/>
                </a:solidFill>
              </a:rPr>
              <a:t>Фонетическая зарядка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79512" y="3920325"/>
            <a:ext cx="5500726" cy="2937675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Самолёты взлетают: у-у-у.</a:t>
            </a:r>
          </a:p>
          <a:p>
            <a:r>
              <a:rPr lang="ru-RU" dirty="0" smtClean="0"/>
              <a:t>Машины едут: ж-ж-ж.</a:t>
            </a:r>
          </a:p>
          <a:p>
            <a:r>
              <a:rPr lang="ru-RU" dirty="0" smtClean="0"/>
              <a:t>Лошадки поскакали: цок-цок-цок.</a:t>
            </a:r>
          </a:p>
          <a:p>
            <a:r>
              <a:rPr lang="ru-RU" dirty="0" smtClean="0"/>
              <a:t>Рядом ползёт змея: </a:t>
            </a:r>
            <a:r>
              <a:rPr lang="ru-RU" dirty="0" err="1" smtClean="0"/>
              <a:t>ш-ш-ш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Муха бьётся в стекло: </a:t>
            </a:r>
            <a:r>
              <a:rPr lang="ru-RU" dirty="0" err="1" smtClean="0"/>
              <a:t>з-з-з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572132" y="3003381"/>
            <a:ext cx="3400420" cy="3854619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Помоги слову найти последнюю букву.</a:t>
            </a:r>
          </a:p>
          <a:p>
            <a:pPr>
              <a:buNone/>
            </a:pPr>
            <a:r>
              <a:rPr lang="ru-RU" dirty="0" smtClean="0"/>
              <a:t>СЛО                 З</a:t>
            </a:r>
          </a:p>
          <a:p>
            <a:pPr>
              <a:buNone/>
            </a:pPr>
            <a:r>
              <a:rPr lang="ru-RU" dirty="0" smtClean="0"/>
              <a:t>ГЛА                 М</a:t>
            </a:r>
          </a:p>
          <a:p>
            <a:pPr>
              <a:buNone/>
            </a:pPr>
            <a:r>
              <a:rPr lang="ru-RU" dirty="0" smtClean="0"/>
              <a:t>СТО                  К</a:t>
            </a:r>
          </a:p>
          <a:p>
            <a:pPr>
              <a:buNone/>
            </a:pPr>
            <a:r>
              <a:rPr lang="ru-RU" dirty="0" smtClean="0"/>
              <a:t>ГРО                  Н</a:t>
            </a:r>
          </a:p>
          <a:p>
            <a:pPr>
              <a:buNone/>
            </a:pPr>
            <a:r>
              <a:rPr lang="ru-RU" dirty="0" smtClean="0"/>
              <a:t>КРИ                  Л</a:t>
            </a:r>
          </a:p>
          <a:p>
            <a:pPr>
              <a:buNone/>
            </a:pPr>
            <a:r>
              <a:rPr lang="ru-RU" dirty="0" smtClean="0"/>
              <a:t>ПЛО                 Б</a:t>
            </a:r>
          </a:p>
          <a:p>
            <a:pPr>
              <a:buNone/>
            </a:pPr>
            <a:r>
              <a:rPr lang="ru-RU" dirty="0" smtClean="0"/>
              <a:t>ГРИ                   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38896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Развитие речевого аппарата, активизация органов речи. 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143536"/>
          </a:xfrm>
        </p:spPr>
        <p:txBody>
          <a:bodyPr>
            <a:normAutofit fontScale="25000" lnSpcReduction="20000"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</a:rPr>
              <a:t>Выполни   по  образцу.</a:t>
            </a:r>
          </a:p>
          <a:p>
            <a:pPr>
              <a:buNone/>
            </a:pPr>
            <a:r>
              <a:rPr lang="ru-RU" sz="6400" b="1" i="1" dirty="0" smtClean="0"/>
              <a:t>                                                                                                                                                                                                                             </a:t>
            </a:r>
          </a:p>
          <a:p>
            <a:pPr>
              <a:buNone/>
            </a:pPr>
            <a:r>
              <a:rPr lang="ru-RU" sz="8000" b="1" i="1" dirty="0" smtClean="0"/>
              <a:t>                                                                     </a:t>
            </a:r>
          </a:p>
          <a:p>
            <a:pPr>
              <a:buNone/>
            </a:pPr>
            <a:r>
              <a:rPr lang="ru-RU" sz="8000" b="1" dirty="0" smtClean="0"/>
              <a:t>«Окошко"</a:t>
            </a:r>
            <a:r>
              <a:rPr lang="ru-RU" sz="8000" dirty="0" smtClean="0"/>
              <a:t/>
            </a:r>
            <a:br>
              <a:rPr lang="ru-RU" sz="8000" dirty="0" smtClean="0"/>
            </a:br>
            <a:r>
              <a:rPr lang="ru-RU" sz="8000" dirty="0" smtClean="0"/>
              <a:t>широко открыть рот — "жарко"</a:t>
            </a:r>
            <a:br>
              <a:rPr lang="ru-RU" sz="8000" dirty="0" smtClean="0"/>
            </a:br>
            <a:r>
              <a:rPr lang="ru-RU" sz="8000" dirty="0" smtClean="0"/>
              <a:t>закрыть рот — "холодно"</a:t>
            </a:r>
          </a:p>
          <a:p>
            <a:pPr>
              <a:buNone/>
            </a:pPr>
            <a:endParaRPr lang="ru-RU" sz="8000" b="1" i="1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8000" b="1" i="1" u="sng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8000" b="1" i="1" u="sng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8000" b="1" i="1" dirty="0" smtClean="0">
                <a:solidFill>
                  <a:srgbClr val="FF0000"/>
                </a:solidFill>
              </a:rPr>
              <a:t>Изобрази разговор животных</a:t>
            </a:r>
            <a:r>
              <a:rPr lang="ru-RU" sz="7200" b="1" i="1" dirty="0" smtClean="0">
                <a:solidFill>
                  <a:srgbClr val="FF0000"/>
                </a:solidFill>
              </a:rPr>
              <a:t>.                     </a:t>
            </a:r>
          </a:p>
          <a:p>
            <a:endParaRPr lang="ru-RU" sz="6200" dirty="0" smtClean="0"/>
          </a:p>
          <a:p>
            <a:endParaRPr lang="ru-RU" sz="6200" dirty="0" smtClean="0"/>
          </a:p>
          <a:p>
            <a:pPr fontAlgn="t">
              <a:buNone/>
            </a:pPr>
            <a:r>
              <a:rPr lang="ru-RU" sz="6200" dirty="0" smtClean="0"/>
              <a:t>                                                                                                                                                                                                     </a:t>
            </a:r>
          </a:p>
          <a:p>
            <a:pPr fontAlgn="t">
              <a:buNone/>
            </a:pPr>
            <a:r>
              <a:rPr lang="ru-RU" sz="6200" dirty="0" smtClean="0"/>
              <a:t>                                                 </a:t>
            </a:r>
            <a:r>
              <a:rPr lang="ru-RU" sz="11200" b="1" dirty="0" err="1" smtClean="0">
                <a:solidFill>
                  <a:srgbClr val="00B050"/>
                </a:solidFill>
              </a:rPr>
              <a:t>у-у-у-у</a:t>
            </a:r>
            <a:endParaRPr lang="ru-RU" sz="11200" b="1" dirty="0" smtClean="0">
              <a:solidFill>
                <a:srgbClr val="00B050"/>
              </a:solidFill>
            </a:endParaRPr>
          </a:p>
          <a:p>
            <a:pPr fontAlgn="t">
              <a:buNone/>
            </a:pPr>
            <a:endParaRPr lang="ru-RU" sz="8000" dirty="0" smtClean="0"/>
          </a:p>
          <a:p>
            <a:pPr fontAlgn="t"/>
            <a:endParaRPr lang="ru-RU" dirty="0" smtClean="0"/>
          </a:p>
          <a:p>
            <a:pPr fontAlgn="t">
              <a:buNone/>
            </a:pPr>
            <a:r>
              <a:rPr lang="ru-RU" dirty="0" smtClean="0"/>
              <a:t>                                                                                                                                                                                                                                       </a:t>
            </a:r>
            <a:endParaRPr lang="ru-RU" dirty="0"/>
          </a:p>
        </p:txBody>
      </p:sp>
      <p:pic>
        <p:nvPicPr>
          <p:cNvPr id="5" name="Рисунок 6" descr="Окошк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143116"/>
            <a:ext cx="32504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7" descr="C:\Users\user\Desktop\480px-Canis_lupus_lay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4643446"/>
            <a:ext cx="128587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42862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0070C0"/>
                </a:solidFill>
              </a:rPr>
              <a:t>Работа над развитием зрительной памяти и восприятия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928670"/>
            <a:ext cx="4000528" cy="5500726"/>
          </a:xfrm>
          <a:solidFill>
            <a:schemeClr val="accent2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chemeClr val="lt1"/>
                </a:solidFill>
              </a:rPr>
              <a:t> </a:t>
            </a:r>
            <a:r>
              <a:rPr lang="ru-RU" b="1" i="1" dirty="0" smtClean="0">
                <a:solidFill>
                  <a:srgbClr val="C00000"/>
                </a:solidFill>
              </a:rPr>
              <a:t>Найди букву, расположенную  в ряду букв. </a:t>
            </a:r>
            <a:endParaRPr lang="ru-RU" b="1" dirty="0" smtClean="0">
              <a:solidFill>
                <a:srgbClr val="00B05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                      БЯЪЬВЫР</a:t>
            </a:r>
            <a:endParaRPr lang="ru-RU" sz="4000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C00000"/>
                </a:solidFill>
              </a:rPr>
              <a:t>Соедини точки. Какие буквы получились?</a:t>
            </a:r>
            <a:endParaRPr lang="en-US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   .   .             .     .     .            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   .                 .     .     .              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.   .   .             .  .  .  .  . </a:t>
            </a:r>
            <a:endParaRPr lang="en-US" sz="2400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86314" y="928670"/>
            <a:ext cx="4038600" cy="5429288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2500" lnSpcReduction="2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Скопируй.  Допиши. Прочитай</a:t>
            </a:r>
          </a:p>
          <a:p>
            <a:endParaRPr lang="ru-RU" sz="2800" b="1" i="1" u="sng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i="1" dirty="0" smtClean="0">
                <a:solidFill>
                  <a:srgbClr val="C00000"/>
                </a:solidFill>
              </a:rPr>
              <a:t>Прочитай слова, написанные большими буквами.</a:t>
            </a:r>
          </a:p>
          <a:p>
            <a:pPr>
              <a:buNone/>
            </a:pPr>
            <a:endParaRPr lang="ru-RU" sz="2800" b="1" dirty="0" smtClean="0">
              <a:solidFill>
                <a:srgbClr val="CC0066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solidFill>
                  <a:srgbClr val="CC0066"/>
                </a:solidFill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5600" b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СнОоМс</a:t>
            </a:r>
            <a:r>
              <a:rPr lang="ru-RU" sz="5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5600" dirty="0">
              <a:solidFill>
                <a:srgbClr val="00B050"/>
              </a:solidFill>
            </a:endParaRPr>
          </a:p>
        </p:txBody>
      </p:sp>
      <p:pic>
        <p:nvPicPr>
          <p:cNvPr id="6" name="Рисунок 4" descr="Занимательная педагогика - иллюстраци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785926"/>
            <a:ext cx="3500437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857232"/>
            <a:ext cx="4071966" cy="5572164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000" b="1" i="1" dirty="0" smtClean="0">
                <a:solidFill>
                  <a:srgbClr val="C00000"/>
                </a:solidFill>
              </a:rPr>
              <a:t>Допиши буквы.</a:t>
            </a:r>
            <a:endParaRPr lang="ru-RU" sz="2000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000" b="1" i="1" dirty="0" smtClean="0">
                <a:solidFill>
                  <a:srgbClr val="C00000"/>
                </a:solidFill>
              </a:rPr>
              <a:t>Прочитай заштрихованные слова</a:t>
            </a:r>
            <a:r>
              <a:rPr lang="ru-RU" sz="2000" b="1" i="1" u="sng" dirty="0" smtClean="0">
                <a:solidFill>
                  <a:srgbClr val="C00000"/>
                </a:solidFill>
              </a:rPr>
              <a:t>.</a:t>
            </a:r>
            <a:endParaRPr lang="ru-RU" sz="2000" dirty="0" smtClean="0">
              <a:solidFill>
                <a:srgbClr val="C00000"/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0628" y="857232"/>
            <a:ext cx="4000528" cy="5497693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000" b="1" i="1" u="sng" dirty="0" smtClean="0">
                <a:solidFill>
                  <a:srgbClr val="C00000"/>
                </a:solidFill>
              </a:rPr>
              <a:t>Найди среди букв слова. </a:t>
            </a:r>
            <a:endParaRPr lang="ru-RU" sz="20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spcBef>
                <a:spcPts val="0"/>
              </a:spcBef>
              <a:buClrTx/>
              <a:buSzTx/>
              <a:buNone/>
              <a:defRPr/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 К Р С О М Д Л Ю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400" b="1" dirty="0" smtClean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   С Т Ъ Ш И Т Р А В А Й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ru-RU" sz="2400" b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000" b="1" i="1" dirty="0" smtClean="0">
                <a:solidFill>
                  <a:srgbClr val="C00000"/>
                </a:solidFill>
              </a:rPr>
              <a:t>Соотнеси слово и изображение.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  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   лиса            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ru-RU" sz="2400" b="1" dirty="0" smtClean="0">
              <a:solidFill>
                <a:srgbClr val="7030A0"/>
              </a:solidFill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400" b="1" dirty="0" smtClean="0">
                <a:solidFill>
                  <a:srgbClr val="7030A0"/>
                </a:solidFill>
              </a:rPr>
              <a:t>  белка </a:t>
            </a:r>
            <a:endParaRPr lang="ru-RU" sz="2400" b="1" dirty="0" smtClean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7" name="Рисунок 6" descr="C:\Documents and Settings\Windows XP\Local Settings\Temporary Internet Files\Content.Word\100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285860"/>
            <a:ext cx="2143140" cy="159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Documents and Settings\Windows XP\Local Settings\Temporary Internet Files\Content.Word\1002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929066"/>
            <a:ext cx="4143367" cy="2071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4" descr="C:\Users\user\Desktop\MTCAU0JI6CCAYYD35ZCAV061BWCAT38Y2LCASUSZISCA0G5FYJCAUD1ITTCALLYVDCCAOZTPMZCAKCLS7WCA9CB54UCAMUFXSUCALAJ8DBCACZU5LPCAK8ZQGLCANOVZZZCATV1SOGCA5MDM3VCAKMCS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3357562"/>
            <a:ext cx="122872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5" descr="C:\Users\user\Desktop\f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4500570"/>
            <a:ext cx="914400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85786" y="142852"/>
            <a:ext cx="7786742" cy="72464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</a:rPr>
              <a:t>Развитие памяти, внимания и расширение оперативного поля чтения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1142984"/>
            <a:ext cx="8215370" cy="5357850"/>
          </a:xfrm>
        </p:spPr>
        <p:txBody>
          <a:bodyPr>
            <a:normAutofit/>
          </a:bodyPr>
          <a:lstStyle/>
          <a:p>
            <a:pPr lvl="0"/>
            <a:r>
              <a:rPr lang="ru-RU" sz="2400" b="1" i="1" dirty="0" smtClean="0">
                <a:solidFill>
                  <a:srgbClr val="FF0000"/>
                </a:solidFill>
              </a:rPr>
              <a:t>Прием фотографирования слов. </a:t>
            </a:r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b="1" dirty="0" smtClean="0">
                <a:solidFill>
                  <a:srgbClr val="0070C0"/>
                </a:solidFill>
              </a:rPr>
              <a:t>Лев, мак, слон, тигр.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На запоминание одной буквы даем 0,5 секунды. Итого 7 секунд на запоминание данных четырех слов. Просим ребенка исключить по смыслу одно слово и объяснить.</a:t>
            </a:r>
          </a:p>
          <a:p>
            <a:pPr lvl="0"/>
            <a:r>
              <a:rPr lang="ru-RU" sz="2400" b="1" i="1" dirty="0" smtClean="0">
                <a:solidFill>
                  <a:srgbClr val="FF0000"/>
                </a:solidFill>
              </a:rPr>
              <a:t>Игра «Заполним квадраты»</a:t>
            </a:r>
          </a:p>
          <a:p>
            <a:pPr>
              <a:buNone/>
            </a:pPr>
            <a:r>
              <a:rPr lang="ru-RU" sz="2000" dirty="0" smtClean="0"/>
              <a:t>    Учитель открывает квадрат, который был до этого закрыт листом бумаги. Дети пару секунд разглядывают его, после чего квадрат снова </a:t>
            </a:r>
            <a:r>
              <a:rPr lang="ru-RU" sz="2000" dirty="0" err="1" smtClean="0"/>
              <a:t>закрыватся</a:t>
            </a:r>
            <a:r>
              <a:rPr lang="ru-RU" sz="2000" dirty="0" smtClean="0"/>
              <a:t>. Дети стараются запомнить буквы и разместить их на своих квадратах в том же порядке, что и на классном квадрате.</a:t>
            </a:r>
          </a:p>
          <a:p>
            <a:endParaRPr lang="ru-RU" sz="2000" dirty="0"/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sz="half" idx="2"/>
          </p:nvPr>
        </p:nvGraphicFramePr>
        <p:xfrm>
          <a:off x="3428992" y="4857760"/>
          <a:ext cx="2928960" cy="15716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320"/>
                <a:gridCol w="976320"/>
                <a:gridCol w="976320"/>
              </a:tblGrid>
              <a:tr h="5238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endParaRPr lang="ru-RU" sz="24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1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5238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</a:t>
                      </a:r>
                      <a:endParaRPr lang="ru-RU" sz="2400" b="1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487</TotalTime>
  <Words>889</Words>
  <Application>Microsoft Office PowerPoint</Application>
  <PresentationFormat>Экран (4:3)</PresentationFormat>
  <Paragraphs>228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Группы упражнений способствующие обучению чтению и направленные на   </vt:lpstr>
      <vt:lpstr>Развитие речевого аппарата. </vt:lpstr>
      <vt:lpstr>Презентация PowerPoint</vt:lpstr>
      <vt:lpstr>Презентация PowerPoint</vt:lpstr>
      <vt:lpstr>Фонетическая зарядка   </vt:lpstr>
      <vt:lpstr>Развитие речевого аппарата, активизация органов речи. </vt:lpstr>
      <vt:lpstr>Работа над развитием зрительной памяти и восприятия</vt:lpstr>
      <vt:lpstr>Презентация PowerPoint</vt:lpstr>
      <vt:lpstr>Развитие памяти, внимания и расширение оперативного поля чтения</vt:lpstr>
      <vt:lpstr> </vt:lpstr>
      <vt:lpstr>Расширение поля зрения.</vt:lpstr>
      <vt:lpstr>Развитие правильности, безошибочности восприятия текста</vt:lpstr>
      <vt:lpstr>Развитие правильности, безошибочности восприятия текста</vt:lpstr>
      <vt:lpstr>Развитие смысловой догадки (антиципации) на различных уровнях </vt:lpstr>
      <vt:lpstr>Упражнения, вырабатывающие внимание к слову</vt:lpstr>
      <vt:lpstr>Развитие скорости чтения при чтении вслух и молча 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Олеся</dc:creator>
  <cp:lastModifiedBy>uchitel</cp:lastModifiedBy>
  <cp:revision>52</cp:revision>
  <dcterms:created xsi:type="dcterms:W3CDTF">2010-09-29T13:09:57Z</dcterms:created>
  <dcterms:modified xsi:type="dcterms:W3CDTF">2018-10-11T11:16:31Z</dcterms:modified>
</cp:coreProperties>
</file>